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sldIdLst>
    <p:sldId id="256" r:id="rId2"/>
    <p:sldId id="333" r:id="rId3"/>
    <p:sldId id="334" r:id="rId4"/>
    <p:sldId id="257" r:id="rId5"/>
    <p:sldId id="259" r:id="rId6"/>
    <p:sldId id="258" r:id="rId7"/>
    <p:sldId id="271" r:id="rId8"/>
    <p:sldId id="337" r:id="rId9"/>
    <p:sldId id="260" r:id="rId10"/>
    <p:sldId id="261" r:id="rId11"/>
    <p:sldId id="263" r:id="rId12"/>
    <p:sldId id="264" r:id="rId13"/>
    <p:sldId id="265" r:id="rId14"/>
    <p:sldId id="266" r:id="rId15"/>
    <p:sldId id="267" r:id="rId16"/>
    <p:sldId id="268" r:id="rId17"/>
    <p:sldId id="269" r:id="rId18"/>
    <p:sldId id="339" r:id="rId19"/>
    <p:sldId id="340" r:id="rId20"/>
    <p:sldId id="341" r:id="rId21"/>
    <p:sldId id="262" r:id="rId22"/>
    <p:sldId id="335" r:id="rId23"/>
    <p:sldId id="270" r:id="rId24"/>
    <p:sldId id="383" r:id="rId25"/>
    <p:sldId id="384" r:id="rId26"/>
    <p:sldId id="336" r:id="rId27"/>
    <p:sldId id="276" r:id="rId28"/>
    <p:sldId id="277" r:id="rId29"/>
    <p:sldId id="378" r:id="rId30"/>
    <p:sldId id="381" r:id="rId31"/>
    <p:sldId id="379" r:id="rId32"/>
    <p:sldId id="380" r:id="rId33"/>
    <p:sldId id="382" r:id="rId34"/>
    <p:sldId id="278" r:id="rId35"/>
    <p:sldId id="279" r:id="rId36"/>
    <p:sldId id="280" r:id="rId37"/>
    <p:sldId id="281" r:id="rId38"/>
    <p:sldId id="282" r:id="rId39"/>
    <p:sldId id="283" r:id="rId40"/>
    <p:sldId id="284" r:id="rId41"/>
    <p:sldId id="285" r:id="rId42"/>
    <p:sldId id="286" r:id="rId43"/>
    <p:sldId id="287" r:id="rId44"/>
    <p:sldId id="303" r:id="rId45"/>
    <p:sldId id="304" r:id="rId46"/>
    <p:sldId id="305" r:id="rId47"/>
    <p:sldId id="306" r:id="rId48"/>
    <p:sldId id="322" r:id="rId49"/>
    <p:sldId id="323" r:id="rId50"/>
    <p:sldId id="325" r:id="rId51"/>
    <p:sldId id="326" r:id="rId52"/>
    <p:sldId id="338" r:id="rId53"/>
    <p:sldId id="327" r:id="rId54"/>
    <p:sldId id="328" r:id="rId55"/>
    <p:sldId id="329" r:id="rId56"/>
    <p:sldId id="330" r:id="rId57"/>
    <p:sldId id="331" r:id="rId58"/>
    <p:sldId id="332" r:id="rId59"/>
    <p:sldId id="272" r:id="rId60"/>
    <p:sldId id="374" r:id="rId61"/>
    <p:sldId id="375" r:id="rId62"/>
    <p:sldId id="377" r:id="rId63"/>
    <p:sldId id="273" r:id="rId64"/>
    <p:sldId id="275" r:id="rId65"/>
    <p:sldId id="274" r:id="rId66"/>
    <p:sldId id="373"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9" d="100"/>
          <a:sy n="109" d="100"/>
        </p:scale>
        <p:origin x="16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zh-TW" altLang="en-US" smtClean="0"/>
              <a:t>按一下以編輯母片副標題樣式</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5333421F-3864-4492-A9F7-D685FD4E2CDD}" type="datetimeFigureOut">
              <a:rPr lang="zh-TW" altLang="en-US" smtClean="0"/>
              <a:t>2020/10/27</a:t>
            </a:fld>
            <a:endParaRPr lang="zh-TW" alt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zh-TW" alt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7389268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411840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293461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90273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5333421F-3864-4492-A9F7-D685FD4E2CDD}" type="datetimeFigureOut">
              <a:rPr lang="zh-TW" altLang="en-US" smtClean="0"/>
              <a:t>2020/10/27</a:t>
            </a:fld>
            <a:endParaRPr lang="zh-TW" alt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zh-TW" altLang="en-US"/>
          </a:p>
        </p:txBody>
      </p:sp>
      <p:sp>
        <p:nvSpPr>
          <p:cNvPr id="6" name="Slide Number Placeholder 5"/>
          <p:cNvSpPr>
            <a:spLocks noGrp="1"/>
          </p:cNvSpPr>
          <p:nvPr>
            <p:ph type="sldNum" sz="quarter" idx="12"/>
          </p:nvPr>
        </p:nvSpPr>
        <p:spPr>
          <a:xfrm>
            <a:off x="6453378" y="5211060"/>
            <a:ext cx="1584198" cy="228600"/>
          </a:xfrm>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7212246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359453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29289117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103749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138288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fld id="{5333421F-3864-4492-A9F7-D685FD4E2CDD}" type="datetimeFigureOut">
              <a:rPr lang="zh-TW" altLang="en-US" smtClean="0"/>
              <a:t>2020/10/27</a:t>
            </a:fld>
            <a:endParaRPr lang="zh-TW" altLang="en-US"/>
          </a:p>
        </p:txBody>
      </p:sp>
      <p:sp>
        <p:nvSpPr>
          <p:cNvPr id="9" name="Footer Placeholder 8"/>
          <p:cNvSpPr>
            <a:spLocks noGrp="1"/>
          </p:cNvSpPr>
          <p:nvPr>
            <p:ph type="ftr" sz="quarter" idx="11"/>
          </p:nvPr>
        </p:nvSpPr>
        <p:spPr/>
        <p:txBody>
          <a:bodyPr/>
          <a:lstStyle>
            <a:lvl1pPr algn="r">
              <a:defRPr/>
            </a:lvl1pPr>
          </a:lstStyle>
          <a:p>
            <a:endParaRPr lang="zh-TW" alt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26CEF3A2-9DE7-48E6-92B4-06873CCA0D1C}" type="slidenum">
              <a:rPr lang="zh-TW" altLang="en-US" smtClean="0"/>
              <a:t>‹#›</a:t>
            </a:fld>
            <a:endParaRPr lang="zh-TW" alt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9812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333421F-3864-4492-A9F7-D685FD4E2CDD}" type="datetimeFigureOut">
              <a:rPr lang="zh-TW" altLang="en-US" smtClean="0"/>
              <a:t>2020/10/27</a:t>
            </a:fld>
            <a:endParaRPr lang="zh-TW"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zh-TW" alt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26CEF3A2-9DE7-48E6-92B4-06873CCA0D1C}" type="slidenum">
              <a:rPr lang="zh-TW" altLang="en-US" smtClean="0"/>
              <a:t>‹#›</a:t>
            </a:fld>
            <a:endParaRPr lang="zh-TW" alt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478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5333421F-3864-4492-A9F7-D685FD4E2CDD}" type="datetimeFigureOut">
              <a:rPr lang="zh-TW" altLang="en-US" smtClean="0"/>
              <a:t>2020/10/27</a:t>
            </a:fld>
            <a:endParaRPr lang="zh-TW" alt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zh-TW" alt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6CEF3A2-9DE7-48E6-92B4-06873CCA0D1C}" type="slidenum">
              <a:rPr lang="zh-TW" altLang="en-US" smtClean="0"/>
              <a:t>‹#›</a:t>
            </a:fld>
            <a:endParaRPr lang="zh-TW" altLang="en-US"/>
          </a:p>
        </p:txBody>
      </p:sp>
    </p:spTree>
    <p:extLst>
      <p:ext uri="{BB962C8B-B14F-4D97-AF65-F5344CB8AC3E}">
        <p14:creationId xmlns:p14="http://schemas.microsoft.com/office/powerpoint/2010/main" val="406216454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H:\20200925&#26691;&#22290;&#32879;&#30431;&#38283;&#26371;(&#20013;&#22830;)\2.&#23433;&#34907;&#35373;&#26045;&#22522;&#32218;&#35519;&#26597;&#34920;&#22635;&#23531;&#35498;&#26126;.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hyperlink" Target="&#31649;&#21046;&#24615;&#21270;&#23416;&#21697;&#21517;&#21934;.pdf"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file:///H:\20200925&#26691;&#22290;&#32879;&#30431;&#38283;&#26371;(&#20013;&#22830;)\&#31649;&#21046;&#24615;&#21270;&#23416;&#21697;&#21517;&#21934;.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rochem.osha.gov.tw/fileUpload/upload/files/%E5%84%AA%E5%85%88%E7%AE%A1%E7%90%86%E5%8C%96%E5%AD%B8%E5%93%81%E4%B9%8B%E6%8C%87%E5%AE%9A%E5%8F%8A%E9%81%8B%E4%BD%9C%E7%AE%A1%E7%90%86%E8%BE%A6%E6%B3%95%E7%AC%AC%E4%BA%8C%E6%A2%9D%E7%AC%AC%E4%BA%8C%E6%AC%BE%E7%AC%AC%E4%BA%8C%E7%9B%AE%E6%8C%87%E5%AE%9A%E4%B9%8B%E5%8C%96%E5%AD%B8%E5%93%81.pdf" TargetMode="External"/><Relationship Id="rId2" Type="http://schemas.openxmlformats.org/officeDocument/2006/relationships/hyperlink" Target="https://prochem.osha.gov.tw/fileUpload/upload/files/%E5%84%AA%E5%85%88%E7%AE%A1%E7%90%86%E5%8C%96%E5%AD%B8%E5%93%81%E4%B9%8B%E6%8C%87%E5%AE%9A%E5%8F%8A%E9%81%8B%E4%BD%9C%E7%AE%A1%E7%90%86%E8%BE%A6%E6%B3%95%E7%AC%AC%E4%BA%8C%E6%A2%9D%E7%AC%AC%E4%BA%8C%E6%AC%BE%E7%AC%AC%E4%B8%80%E7%9B%AE%E6%8C%87%E5%AE%9A%E4%B9%8B%E5%8C%96%E5%AD%B8%E5%93%8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H:\20200925&#26691;&#22290;&#32879;&#30431;&#38283;&#26371;(&#20013;&#22830;)\&#20778;&#20808;&#31649;&#29702;&#21270;&#23416;&#21697;&#20043;&#25351;&#23450;&#21450;&#36939;&#20316;&#31649;&#29702;&#36774;&#27861;&#31532;&#20108;&#26781;&#31532;&#20108;&#27454;&#31532;&#19968;&#30446;&#25351;&#23450;&#20043;&#21270;&#23416;&#21697;(&#23660;&#65315;&#65325;&#65330;&#31532;&#19968;&#32026;&#20043;&#21270;&#23416;&#21697;).pdf"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file:///H:\20200925&#26691;&#22290;&#32879;&#30431;&#38283;&#26371;(&#20013;&#22830;)\&#20778;&#20808;&#31649;&#29702;&#21270;&#23416;&#21697;&#20043;&#25351;&#23450;&#21450;&#36939;&#20316;&#31649;&#29702;&#36774;&#27861;&#31532;&#20108;&#26781;&#31532;&#20108;&#27454;&#31532;&#20108;&#30446;&#25351;&#23450;&#20043;&#21270;&#23416;&#21697;(&#20855;&#29289;&#29702;&#24615;&#21361;&#23475;&#25110;&#20581;&#24247;&#21361;&#23475;&#20043;&#21270;&#23416;&#21697;).pdf"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hyperlink" Target="https://prochem.osha.gov.tw/fileUpload/upload/files/%E7%AC%AC2%E9%9A%8E%E6%AE%B5_%E5%84%AA%E5%85%88%E7%AE%A1%E7%90%86%E5%8C%96%E5%AD%B8%E5%93%81%E4%B9%8B%E6%8C%87%E5%AE%9A%E5%8F%8A%E9%81%8B%E4%BD%9C%E7%AE%A1%E7%90%86%E8%BE%A6%E6%B3%95%E7%AC%AC2%E6%A2%9D%E7%AC%AC2%E6%AC%BE%E7%AC%AC2%E7%9B%AE%E4%B9%8B%E5%8C%96%E5%AD%B8%E5%93%81%E5%90%8D%E5%96%AE_%E5%85%B7%E8%87%A8%E7%95%8C%E9%87%8F.pdf" TargetMode="External"/><Relationship Id="rId2" Type="http://schemas.openxmlformats.org/officeDocument/2006/relationships/hyperlink" Target="https://prochem.osha.gov.tw/fileUpload/upload/files/%E7%AC%AC2%E9%9A%8E%E6%AE%B5_%E5%84%AA%E5%85%88%E7%AE%A1%E7%90%86%E5%8C%96%E5%AD%B8%E5%93%81%E4%B9%8B%E6%8C%87%E5%AE%9A%E5%8F%8A%E9%81%8B%E4%BD%9C%E7%AE%A1%E7%90%86%E8%BE%A6%E6%B3%95%E7%AC%AC2%E6%A2%9D%E7%AC%AC2%E6%AC%BE%E7%AC%AC1%E7%9B%AE%E4%B9%8B%E5%8C%96%E5%AD%B8%E5%93%81%E5%90%8D%E5%96%AE_CMR%E7%89%A9%E8%B3%A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file:///F:\20200925&#26691;&#22290;&#32879;&#30431;&#38283;&#26371;(&#20013;&#22830;)\&#31532;2&#38542;&#27573;_&#20778;&#20808;&#31649;&#29702;&#21270;&#23416;&#21697;&#20043;&#25351;&#23450;&#21450;&#36939;&#20316;&#31649;&#29702;&#36774;&#27861;&#31532;2&#26781;&#31532;2&#27454;&#31532;1&#30446;&#20043;&#21270;&#23416;&#21697;&#21517;&#21934;_CMR&#29289;&#36074;.pdf"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file:///F:\20200925&#26691;&#22290;&#32879;&#30431;&#38283;&#26371;(&#20013;&#22830;)\&#31532;2&#38542;&#27573;_&#20778;&#20808;&#31649;&#29702;&#21270;&#23416;&#21697;&#20043;&#25351;&#23450;&#21450;&#36939;&#20316;&#31649;&#29702;&#36774;&#27861;&#31532;2&#26781;&#31532;2&#27454;&#31532;2&#30446;&#20043;&#21270;&#23416;&#21697;&#21517;&#21934;_&#20855;&#33256;&#30028;&#37327;.pdf"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hyperlink" Target="https://law.moj.gov.tw/LawClass/LawSingle.aspx?pcode=N0060010&amp;flno=15" TargetMode="External"/><Relationship Id="rId2" Type="http://schemas.openxmlformats.org/officeDocument/2006/relationships/hyperlink" Target="https://law.moj.gov.tw/LawClass/LawSingle.aspx?pcode=N0060010&amp;flno=14-1" TargetMode="External"/><Relationship Id="rId1" Type="http://schemas.openxmlformats.org/officeDocument/2006/relationships/slideLayout" Target="../slideLayouts/slideLayout2.xml"/><Relationship Id="rId4" Type="http://schemas.openxmlformats.org/officeDocument/2006/relationships/hyperlink" Target="https://law.moj.gov.tw/LawClass/LawSingle.aspx?pcode=N0060010&amp;flno=1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aw.moj.gov.tw/LawClass/LawSingle.aspx?pcode=N0060010&amp;flno=17-1" TargetMode="External"/><Relationship Id="rId2" Type="http://schemas.openxmlformats.org/officeDocument/2006/relationships/hyperlink" Target="https://law.moj.gov.tw/LawClass/LawSingle.aspx?pcode=N0060010&amp;flno=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4.109&#24180;&#22823;&#23560;&#26657;&#38498;&#20114;&#21161;&#32879;&#30431;&#20132;&#27969;&#26371;&#26280;&#32887;&#26989;&#23433;&#20840;&#34907;&#29983;&#31649;&#29702;&#25945;&#32946;&#35347;&#32244;1090925.pdf"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file:///H:\20200925&#26691;&#22290;&#32879;&#30431;&#38283;&#26371;(&#20013;&#22830;)\4.109&#24180;&#22823;&#23560;&#26657;&#38498;&#20114;&#21161;&#32879;&#30431;&#20132;&#27969;&#26371;&#26280;&#32887;&#26989;&#23433;&#20840;&#34907;&#29983;&#31649;&#29702;&#25945;&#32946;&#35347;&#32244;1090925.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file:///F:\20200925&#26691;&#22290;&#32879;&#30431;&#38283;&#26371;(&#20013;&#22830;)\&#24290;&#26820;&#29289;&#20998;&#39006;(&#25104;&#22823;).pdf"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aw.moj.gov.tw/LawClass/LawAll.aspx?pcode=N0060064" TargetMode="External"/><Relationship Id="rId2" Type="http://schemas.openxmlformats.org/officeDocument/2006/relationships/hyperlink" Target="https://law.moj.gov.tw/LawClass/LawAll.aspx?pcode=O0060012" TargetMode="External"/><Relationship Id="rId1" Type="http://schemas.openxmlformats.org/officeDocument/2006/relationships/slideLayout" Target="../slideLayouts/slideLayout2.xml"/><Relationship Id="rId5" Type="http://schemas.openxmlformats.org/officeDocument/2006/relationships/hyperlink" Target="https://law.moj.gov.tw/Hot/AddHotLaw.ashx?pcode=J0030042&amp;cur=Ln&amp;kw=%e5%85%88%e9%a9%85%e5%8c%96%e5%ad%b8%e5%93%81%e5%b7%a5%e6%a5%ad%e5%8e%9f%e6%96%99%e4%b9%8b%e7%a8%ae%e9%a1%9e%e5%8f%8a%e7%94%b3%e5%a0%b1%e6%aa%a2%e6%9f%a5%e8%be%a6%e6%b3%95" TargetMode="External"/><Relationship Id="rId4" Type="http://schemas.openxmlformats.org/officeDocument/2006/relationships/hyperlink" Target="https://law.moj.gov.tw/LawClass/LawAll.aspx?pcode=N006006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csb.gov.tw/Public/Images/202007/7752007201126e66d0.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chap5.pdf"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file:///H:\20200925&#26691;&#22290;&#32879;&#30431;&#38283;&#26371;(&#20013;&#22830;)\chap5.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H:\20200925&#26691;&#22290;&#32879;&#30431;&#38283;&#26371;(&#20013;&#22830;)\&#33274;&#21271;&#24066;&#21214;&#21205;&#27298;&#26597;&#34389;&#31532;1&#27425;&#33256;&#22580;&#36628;&#23566;&#27298;&#26597;&#26371;&#35696;&#35696;&#31243;(&#24107;&#22823;&#31684;&#20363;).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H:\20200925&#26691;&#22290;&#32879;&#30431;&#38283;&#26371;(&#20013;&#22830;)\1.&#22823;&#23560;&#26657;&#38498;&#20114;&#21161;&#32879;&#30431;&#23433;&#20840;&#20249;&#20276;&#36628;&#23566;&#35336;&#30059;&#35498;&#26126;.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latin typeface="微軟正黑體" panose="020B0604030504040204" pitchFamily="34" charset="-120"/>
                <a:ea typeface="微軟正黑體" panose="020B0604030504040204" pitchFamily="34" charset="-120"/>
              </a:rPr>
              <a:t>109-1</a:t>
            </a:r>
            <a:r>
              <a:rPr lang="zh-TW" altLang="en-US" dirty="0" smtClean="0">
                <a:latin typeface="微軟正黑體" panose="020B0604030504040204" pitchFamily="34" charset="-120"/>
                <a:ea typeface="微軟正黑體" panose="020B0604030504040204" pitchFamily="34" charset="-120"/>
              </a:rPr>
              <a:t>窗口協調會暨職業安全衛生訓練</a:t>
            </a:r>
            <a:endParaRPr lang="zh-TW" altLang="en-US"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p:txBody>
          <a:bodyPr>
            <a:normAutofit/>
          </a:body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報告單位：環安衛中心</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945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2205098218"/>
              </p:ext>
            </p:extLst>
          </p:nvPr>
        </p:nvGraphicFramePr>
        <p:xfrm>
          <a:off x="1002373" y="2060848"/>
          <a:ext cx="6617627" cy="3722415"/>
        </p:xfrm>
        <a:graphic>
          <a:graphicData uri="http://schemas.openxmlformats.org/presentationml/2006/ole">
            <mc:AlternateContent xmlns:mc="http://schemas.openxmlformats.org/markup-compatibility/2006">
              <mc:Choice xmlns:v="urn:schemas-microsoft-com:vml" Requires="v">
                <p:oleObj spid="_x0000_s2138" name="Acrobat Document" r:id="rId3" imgW="6095880" imgH="3429000" progId="Acrobat.Document.2017">
                  <p:link updateAutomatic="1"/>
                </p:oleObj>
              </mc:Choice>
              <mc:Fallback>
                <p:oleObj name="Acrobat Document" r:id="rId3" imgW="6095880" imgH="3429000" progId="Acrobat.Document.2017">
                  <p:link updateAutomatic="1"/>
                  <p:pic>
                    <p:nvPicPr>
                      <p:cNvPr id="0" name=""/>
                      <p:cNvPicPr/>
                      <p:nvPr/>
                    </p:nvPicPr>
                    <p:blipFill>
                      <a:blip r:embed="rId4"/>
                      <a:stretch>
                        <a:fillRect/>
                      </a:stretch>
                    </p:blipFill>
                    <p:spPr>
                      <a:xfrm>
                        <a:off x="1002373" y="2060848"/>
                        <a:ext cx="6617627" cy="3722415"/>
                      </a:xfrm>
                      <a:prstGeom prst="rect">
                        <a:avLst/>
                      </a:prstGeom>
                    </p:spPr>
                  </p:pic>
                </p:oleObj>
              </mc:Fallback>
            </mc:AlternateContent>
          </a:graphicData>
        </a:graphic>
      </p:graphicFrame>
    </p:spTree>
    <p:extLst>
      <p:ext uri="{BB962C8B-B14F-4D97-AF65-F5344CB8AC3E}">
        <p14:creationId xmlns:p14="http://schemas.microsoft.com/office/powerpoint/2010/main" val="2227487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626166"/>
          </a:xfrm>
        </p:spPr>
        <p:txBody>
          <a:bodyPr vert="horz" lIns="91440" tIns="45720" rIns="91440" bIns="45720" rtlCol="0" anchor="ctr">
            <a:noAutofit/>
          </a:bodyPr>
          <a:lstStyle/>
          <a:p>
            <a:pPr algn="just"/>
            <a:r>
              <a:rPr lang="zh-TW" altLang="en-US" sz="3200" dirty="0">
                <a:latin typeface="微軟正黑體" panose="020B0604030504040204" pitchFamily="34" charset="-120"/>
                <a:ea typeface="微軟正黑體" panose="020B0604030504040204" pitchFamily="34" charset="-120"/>
              </a:rPr>
              <a:t>管制性化學品名單</a:t>
            </a:r>
          </a:p>
        </p:txBody>
      </p:sp>
      <p:graphicFrame>
        <p:nvGraphicFramePr>
          <p:cNvPr id="4" name="內容版面配置區 3">
            <a:hlinkClick r:id="rId3" action="ppaction://hlinkfile"/>
          </p:cNvPr>
          <p:cNvGraphicFramePr>
            <a:graphicFrameLocks noGrp="1" noChangeAspect="1"/>
          </p:cNvGraphicFramePr>
          <p:nvPr>
            <p:ph idx="1"/>
            <p:extLst>
              <p:ext uri="{D42A27DB-BD31-4B8C-83A1-F6EECF244321}">
                <p14:modId xmlns:p14="http://schemas.microsoft.com/office/powerpoint/2010/main" val="3095321805"/>
              </p:ext>
            </p:extLst>
          </p:nvPr>
        </p:nvGraphicFramePr>
        <p:xfrm>
          <a:off x="1835696" y="692696"/>
          <a:ext cx="5688632" cy="6026837"/>
        </p:xfrm>
        <a:graphic>
          <a:graphicData uri="http://schemas.openxmlformats.org/presentationml/2006/ole">
            <mc:AlternateContent xmlns:mc="http://schemas.openxmlformats.org/markup-compatibility/2006">
              <mc:Choice xmlns:v="urn:schemas-microsoft-com:vml" Requires="v">
                <p:oleObj spid="_x0000_s3119" name="Acrobat Document" r:id="rId4" imgW="3778200" imgH="5346580" progId="Acrobat.Document.2017">
                  <p:link updateAutomatic="1"/>
                </p:oleObj>
              </mc:Choice>
              <mc:Fallback>
                <p:oleObj name="Acrobat Document" r:id="rId4" imgW="3778200" imgH="5346580" progId="Acrobat.Document.2017">
                  <p:link updateAutomatic="1"/>
                  <p:pic>
                    <p:nvPicPr>
                      <p:cNvPr id="0" name=""/>
                      <p:cNvPicPr/>
                      <p:nvPr/>
                    </p:nvPicPr>
                    <p:blipFill>
                      <a:blip r:embed="rId5"/>
                      <a:stretch>
                        <a:fillRect/>
                      </a:stretch>
                    </p:blipFill>
                    <p:spPr>
                      <a:xfrm>
                        <a:off x="1835696" y="692696"/>
                        <a:ext cx="5688632" cy="6026837"/>
                      </a:xfrm>
                      <a:prstGeom prst="rect">
                        <a:avLst/>
                      </a:prstGeom>
                    </p:spPr>
                  </p:pic>
                </p:oleObj>
              </mc:Fallback>
            </mc:AlternateContent>
          </a:graphicData>
        </a:graphic>
      </p:graphicFrame>
    </p:spTree>
    <p:extLst>
      <p:ext uri="{BB962C8B-B14F-4D97-AF65-F5344CB8AC3E}">
        <p14:creationId xmlns:p14="http://schemas.microsoft.com/office/powerpoint/2010/main" val="2950293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just"/>
            <a:endParaRPr lang="zh-TW" altLang="en-US" sz="2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600200"/>
            <a:ext cx="8229600" cy="4997152"/>
          </a:xfrm>
        </p:spPr>
        <p:txBody>
          <a:bodyPr>
            <a:normAutofit/>
          </a:bodyPr>
          <a:lstStyle/>
          <a:p>
            <a:pPr algn="just"/>
            <a:r>
              <a:rPr lang="zh-TW" altLang="en-US" sz="2800" dirty="0">
                <a:latin typeface="微軟正黑體" panose="020B0604030504040204" pitchFamily="34" charset="-120"/>
                <a:ea typeface="微軟正黑體" panose="020B0604030504040204" pitchFamily="34" charset="-120"/>
              </a:rPr>
              <a:t>勞動部於</a:t>
            </a:r>
            <a:r>
              <a:rPr lang="en-US" altLang="zh-TW" sz="2800" dirty="0">
                <a:latin typeface="微軟正黑體" panose="020B0604030504040204" pitchFamily="34" charset="-120"/>
                <a:ea typeface="微軟正黑體" panose="020B0604030504040204" pitchFamily="34" charset="-120"/>
              </a:rPr>
              <a:t>104</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11</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日以勞職授字第</a:t>
            </a:r>
            <a:r>
              <a:rPr lang="en-US" altLang="zh-TW" sz="2800" dirty="0">
                <a:latin typeface="微軟正黑體" panose="020B0604030504040204" pitchFamily="34" charset="-120"/>
                <a:ea typeface="微軟正黑體" panose="020B0604030504040204" pitchFamily="34" charset="-120"/>
              </a:rPr>
              <a:t>10402033851</a:t>
            </a:r>
            <a:r>
              <a:rPr lang="zh-TW" altLang="en-US" sz="2800" dirty="0">
                <a:latin typeface="微軟正黑體" panose="020B0604030504040204" pitchFamily="34" charset="-120"/>
                <a:ea typeface="微軟正黑體" panose="020B0604030504040204" pitchFamily="34" charset="-120"/>
              </a:rPr>
              <a:t>號公告指定優先管理化學品之指定及運作管理辦法第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條第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款之化學品名單，並自即日</a:t>
            </a:r>
            <a:r>
              <a:rPr lang="en-US" altLang="zh-TW" sz="2800" dirty="0">
                <a:latin typeface="微軟正黑體" panose="020B0604030504040204" pitchFamily="34" charset="-120"/>
                <a:ea typeface="微軟正黑體" panose="020B0604030504040204" pitchFamily="34" charset="-120"/>
              </a:rPr>
              <a:t>(11/5)</a:t>
            </a:r>
            <a:r>
              <a:rPr lang="zh-TW" altLang="en-US" sz="2800" dirty="0">
                <a:latin typeface="微軟正黑體" panose="020B0604030504040204" pitchFamily="34" charset="-120"/>
                <a:ea typeface="微軟正黑體" panose="020B0604030504040204" pitchFamily="34" charset="-120"/>
              </a:rPr>
              <a:t>生效</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fontAlgn="base"/>
            <a:r>
              <a:rPr lang="zh-TW" altLang="en-US" sz="2800" dirty="0">
                <a:latin typeface="微軟正黑體" panose="020B0604030504040204" pitchFamily="34" charset="-120"/>
                <a:ea typeface="微軟正黑體" panose="020B0604030504040204" pitchFamily="34" charset="-120"/>
              </a:rPr>
              <a:t>依據優先管理化學品之指定及運作管理辦法第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條第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款指定以下名單：</a:t>
            </a:r>
          </a:p>
          <a:p>
            <a:pPr algn="just" fontAlgn="base"/>
            <a:r>
              <a:rPr lang="zh-TW" altLang="en-US" sz="2800" b="1" dirty="0">
                <a:latin typeface="微軟正黑體" panose="020B0604030504040204" pitchFamily="34" charset="-120"/>
                <a:ea typeface="微軟正黑體" panose="020B0604030504040204" pitchFamily="34" charset="-120"/>
              </a:rPr>
              <a:t>一、屬ＣＭＲ第一級之化學品共８３種，</a:t>
            </a:r>
            <a:r>
              <a:rPr lang="zh-TW" altLang="en-US" sz="2800" b="1" dirty="0">
                <a:latin typeface="微軟正黑體" panose="020B0604030504040204" pitchFamily="34" charset="-120"/>
                <a:ea typeface="微軟正黑體" panose="020B0604030504040204" pitchFamily="34" charset="-120"/>
                <a:hlinkClick r:id="rId2"/>
              </a:rPr>
              <a:t>點我下載名單</a:t>
            </a:r>
            <a:endParaRPr lang="zh-TW" altLang="en-US" sz="2800" dirty="0">
              <a:latin typeface="微軟正黑體" panose="020B0604030504040204" pitchFamily="34" charset="-120"/>
              <a:ea typeface="微軟正黑體" panose="020B0604030504040204" pitchFamily="34" charset="-120"/>
            </a:endParaRPr>
          </a:p>
          <a:p>
            <a:pPr algn="just" fontAlgn="base"/>
            <a:r>
              <a:rPr lang="zh-TW" altLang="en-US" sz="2800" b="1" dirty="0">
                <a:latin typeface="微軟正黑體" panose="020B0604030504040204" pitchFamily="34" charset="-120"/>
                <a:ea typeface="微軟正黑體" panose="020B0604030504040204" pitchFamily="34" charset="-120"/>
              </a:rPr>
              <a:t>二、具物理性危害或健康危害之化學品共４２０種，</a:t>
            </a:r>
            <a:r>
              <a:rPr lang="zh-TW" altLang="en-US" sz="2800" b="1" dirty="0">
                <a:latin typeface="微軟正黑體" panose="020B0604030504040204" pitchFamily="34" charset="-120"/>
                <a:ea typeface="微軟正黑體" panose="020B0604030504040204" pitchFamily="34" charset="-120"/>
                <a:hlinkClick r:id="rId3"/>
              </a:rPr>
              <a:t>點我下載</a:t>
            </a:r>
            <a:r>
              <a:rPr lang="zh-TW" altLang="en-US" sz="2800" b="1" dirty="0" smtClean="0">
                <a:latin typeface="微軟正黑體" panose="020B0604030504040204" pitchFamily="34" charset="-120"/>
                <a:ea typeface="微軟正黑體" panose="020B0604030504040204" pitchFamily="34" charset="-120"/>
                <a:hlinkClick r:id="rId3"/>
              </a:rPr>
              <a:t>名單</a:t>
            </a:r>
            <a:endParaRPr lang="zh-TW" altLang="en-US" sz="2800" dirty="0">
              <a:latin typeface="微軟正黑體" panose="020B0604030504040204" pitchFamily="34" charset="-120"/>
              <a:ea typeface="微軟正黑體" panose="020B0604030504040204" pitchFamily="34" charset="-120"/>
            </a:endParaRPr>
          </a:p>
          <a:p>
            <a:pPr algn="just"/>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557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5192"/>
            <a:ext cx="7680960" cy="1083568"/>
          </a:xfrm>
        </p:spPr>
        <p:txBody>
          <a:bodyPr vert="horz" lIns="91440" tIns="45720" rIns="91440" bIns="45720" rtlCol="0" anchor="ctr">
            <a:noAutofit/>
          </a:bodyPr>
          <a:lstStyle/>
          <a:p>
            <a:pPr algn="just"/>
            <a:r>
              <a:rPr lang="zh-TW" altLang="en-US" sz="3200" dirty="0" smtClean="0">
                <a:latin typeface="微軟正黑體" panose="020B0604030504040204" pitchFamily="34" charset="-120"/>
                <a:ea typeface="微軟正黑體" panose="020B0604030504040204" pitchFamily="34" charset="-120"/>
              </a:rPr>
              <a:t>附表</a:t>
            </a:r>
            <a:r>
              <a:rPr lang="zh-TW" altLang="en-US" sz="3200" dirty="0">
                <a:latin typeface="微軟正黑體" panose="020B0604030504040204" pitchFamily="34" charset="-120"/>
                <a:ea typeface="微軟正黑體" panose="020B0604030504040204" pitchFamily="34" charset="-120"/>
              </a:rPr>
              <a:t>一 優先管理化學品之指定及運作管理辦法第二條第二款第一目指定之化學品</a:t>
            </a:r>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1118733370"/>
              </p:ext>
            </p:extLst>
          </p:nvPr>
        </p:nvGraphicFramePr>
        <p:xfrm>
          <a:off x="1835696" y="1113814"/>
          <a:ext cx="5544616" cy="5605720"/>
        </p:xfrm>
        <a:graphic>
          <a:graphicData uri="http://schemas.openxmlformats.org/presentationml/2006/ole">
            <mc:AlternateContent xmlns:mc="http://schemas.openxmlformats.org/markup-compatibility/2006">
              <mc:Choice xmlns:v="urn:schemas-microsoft-com:vml" Requires="v">
                <p:oleObj spid="_x0000_s4144" name="Acrobat Document" r:id="rId3" imgW="3778200" imgH="5346580" progId="Acrobat.Document.2017">
                  <p:link updateAutomatic="1"/>
                </p:oleObj>
              </mc:Choice>
              <mc:Fallback>
                <p:oleObj name="Acrobat Document" r:id="rId3" imgW="3778200" imgH="5346580" progId="Acrobat.Document.2017">
                  <p:link updateAutomatic="1"/>
                  <p:pic>
                    <p:nvPicPr>
                      <p:cNvPr id="0" name=""/>
                      <p:cNvPicPr/>
                      <p:nvPr/>
                    </p:nvPicPr>
                    <p:blipFill>
                      <a:blip r:embed="rId4"/>
                      <a:stretch>
                        <a:fillRect/>
                      </a:stretch>
                    </p:blipFill>
                    <p:spPr>
                      <a:xfrm>
                        <a:off x="1835696" y="1113814"/>
                        <a:ext cx="5544616" cy="5605720"/>
                      </a:xfrm>
                      <a:prstGeom prst="rect">
                        <a:avLst/>
                      </a:prstGeom>
                    </p:spPr>
                  </p:pic>
                </p:oleObj>
              </mc:Fallback>
            </mc:AlternateContent>
          </a:graphicData>
        </a:graphic>
      </p:graphicFrame>
    </p:spTree>
    <p:extLst>
      <p:ext uri="{BB962C8B-B14F-4D97-AF65-F5344CB8AC3E}">
        <p14:creationId xmlns:p14="http://schemas.microsoft.com/office/powerpoint/2010/main" val="64509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1152128"/>
          </a:xfrm>
        </p:spPr>
        <p:txBody>
          <a:bodyPr vert="horz" lIns="91440" tIns="45720" rIns="91440" bIns="45720" rtlCol="0" anchor="ctr">
            <a:noAutofit/>
          </a:bodyPr>
          <a:lstStyle/>
          <a:p>
            <a:pPr algn="just"/>
            <a:r>
              <a:rPr lang="zh-TW" altLang="en-US" sz="3200" dirty="0">
                <a:latin typeface="微軟正黑體" panose="020B0604030504040204" pitchFamily="34" charset="-120"/>
                <a:ea typeface="微軟正黑體" panose="020B0604030504040204" pitchFamily="34" charset="-120"/>
              </a:rPr>
              <a:t>附表二 優先管理化學品之指定及運作管理辦法第二條第二款第二目指定之化學品</a:t>
            </a:r>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2837650135"/>
              </p:ext>
            </p:extLst>
          </p:nvPr>
        </p:nvGraphicFramePr>
        <p:xfrm>
          <a:off x="2195736" y="1124744"/>
          <a:ext cx="5184576" cy="5594790"/>
        </p:xfrm>
        <a:graphic>
          <a:graphicData uri="http://schemas.openxmlformats.org/presentationml/2006/ole">
            <mc:AlternateContent xmlns:mc="http://schemas.openxmlformats.org/markup-compatibility/2006">
              <mc:Choice xmlns:v="urn:schemas-microsoft-com:vml" Requires="v">
                <p:oleObj spid="_x0000_s5168" name="Acrobat Document" r:id="rId3" imgW="3778200" imgH="5346580" progId="Acrobat.Document.2017">
                  <p:link updateAutomatic="1"/>
                </p:oleObj>
              </mc:Choice>
              <mc:Fallback>
                <p:oleObj name="Acrobat Document" r:id="rId3" imgW="3778200" imgH="5346580" progId="Acrobat.Document.2017">
                  <p:link updateAutomatic="1"/>
                  <p:pic>
                    <p:nvPicPr>
                      <p:cNvPr id="0" name=""/>
                      <p:cNvPicPr/>
                      <p:nvPr/>
                    </p:nvPicPr>
                    <p:blipFill>
                      <a:blip r:embed="rId4"/>
                      <a:stretch>
                        <a:fillRect/>
                      </a:stretch>
                    </p:blipFill>
                    <p:spPr>
                      <a:xfrm>
                        <a:off x="2195736" y="1124744"/>
                        <a:ext cx="5184576" cy="5594790"/>
                      </a:xfrm>
                      <a:prstGeom prst="rect">
                        <a:avLst/>
                      </a:prstGeom>
                    </p:spPr>
                  </p:pic>
                </p:oleObj>
              </mc:Fallback>
            </mc:AlternateContent>
          </a:graphicData>
        </a:graphic>
      </p:graphicFrame>
    </p:spTree>
    <p:extLst>
      <p:ext uri="{BB962C8B-B14F-4D97-AF65-F5344CB8AC3E}">
        <p14:creationId xmlns:p14="http://schemas.microsoft.com/office/powerpoint/2010/main" val="223796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6336704"/>
          </a:xfrm>
        </p:spPr>
        <p:txBody>
          <a:bodyPr>
            <a:noAutofit/>
          </a:bodyPr>
          <a:lstStyle/>
          <a:p>
            <a:pPr algn="just" fontAlgn="base"/>
            <a:r>
              <a:rPr lang="zh-TW" altLang="en-US" sz="2800" dirty="0">
                <a:latin typeface="微軟正黑體" panose="020B0604030504040204" pitchFamily="34" charset="-120"/>
                <a:ea typeface="微軟正黑體" panose="020B0604030504040204" pitchFamily="34" charset="-120"/>
              </a:rPr>
              <a:t>勞動部於</a:t>
            </a:r>
            <a:r>
              <a:rPr lang="en-US" altLang="zh-TW" sz="2800" dirty="0">
                <a:latin typeface="微軟正黑體" panose="020B0604030504040204" pitchFamily="34" charset="-120"/>
                <a:ea typeface="微軟正黑體" panose="020B0604030504040204" pitchFamily="34" charset="-120"/>
              </a:rPr>
              <a:t>107</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27</a:t>
            </a:r>
            <a:r>
              <a:rPr lang="zh-TW" altLang="en-US" sz="2800" dirty="0">
                <a:latin typeface="微軟正黑體" panose="020B0604030504040204" pitchFamily="34" charset="-120"/>
                <a:ea typeface="微軟正黑體" panose="020B0604030504040204" pitchFamily="34" charset="-120"/>
              </a:rPr>
              <a:t>日以勞職授字第</a:t>
            </a:r>
            <a:r>
              <a:rPr lang="en-US" altLang="zh-TW" sz="2800" dirty="0">
                <a:latin typeface="微軟正黑體" panose="020B0604030504040204" pitchFamily="34" charset="-120"/>
                <a:ea typeface="微軟正黑體" panose="020B0604030504040204" pitchFamily="34" charset="-120"/>
              </a:rPr>
              <a:t>10702056381</a:t>
            </a:r>
            <a:r>
              <a:rPr lang="zh-TW" altLang="en-US" sz="2800" dirty="0">
                <a:latin typeface="微軟正黑體" panose="020B0604030504040204" pitchFamily="34" charset="-120"/>
                <a:ea typeface="微軟正黑體" panose="020B0604030504040204" pitchFamily="34" charset="-120"/>
              </a:rPr>
              <a:t>號公告指定第二階段適用</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優先管理化學品之指定及運作管理辦法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條第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款之化學品名單，並自</a:t>
            </a:r>
            <a:r>
              <a:rPr lang="en-US" altLang="zh-TW" sz="2800" b="1" dirty="0">
                <a:latin typeface="微軟正黑體" panose="020B0604030504040204" pitchFamily="34" charset="-120"/>
                <a:ea typeface="微軟正黑體" panose="020B0604030504040204" pitchFamily="34" charset="-120"/>
              </a:rPr>
              <a:t>108</a:t>
            </a:r>
            <a:r>
              <a:rPr lang="zh-TW" altLang="en-US" sz="2800" b="1" dirty="0">
                <a:latin typeface="微軟正黑體" panose="020B0604030504040204" pitchFamily="34" charset="-120"/>
                <a:ea typeface="微軟正黑體" panose="020B0604030504040204" pitchFamily="34" charset="-120"/>
              </a:rPr>
              <a:t>年</a:t>
            </a:r>
            <a:r>
              <a:rPr lang="en-US" altLang="zh-TW" sz="2800" b="1" dirty="0">
                <a:latin typeface="微軟正黑體" panose="020B0604030504040204" pitchFamily="34" charset="-120"/>
                <a:ea typeface="微軟正黑體" panose="020B0604030504040204" pitchFamily="34" charset="-120"/>
              </a:rPr>
              <a:t>4</a:t>
            </a:r>
            <a:r>
              <a:rPr lang="zh-TW" altLang="en-US" sz="2800" b="1" dirty="0">
                <a:latin typeface="微軟正黑體" panose="020B0604030504040204" pitchFamily="34" charset="-120"/>
                <a:ea typeface="微軟正黑體" panose="020B0604030504040204" pitchFamily="34" charset="-120"/>
              </a:rPr>
              <a:t>月</a:t>
            </a:r>
            <a:r>
              <a:rPr lang="en-US" altLang="zh-TW" sz="2800" b="1" dirty="0">
                <a:latin typeface="微軟正黑體" panose="020B0604030504040204" pitchFamily="34" charset="-120"/>
                <a:ea typeface="微軟正黑體" panose="020B0604030504040204" pitchFamily="34" charset="-120"/>
              </a:rPr>
              <a:t>1</a:t>
            </a:r>
            <a:r>
              <a:rPr lang="zh-TW" altLang="en-US" sz="2800" b="1" dirty="0">
                <a:latin typeface="微軟正黑體" panose="020B0604030504040204" pitchFamily="34" charset="-120"/>
                <a:ea typeface="微軟正黑體" panose="020B0604030504040204" pitchFamily="34" charset="-120"/>
              </a:rPr>
              <a:t>日生效</a:t>
            </a:r>
            <a:r>
              <a:rPr lang="zh-TW" altLang="en-US"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a:t>
            </a:r>
          </a:p>
          <a:p>
            <a:pPr algn="just" fontAlgn="base"/>
            <a:r>
              <a:rPr lang="zh-TW" altLang="en-US" sz="2800" dirty="0">
                <a:latin typeface="微軟正黑體" panose="020B0604030504040204" pitchFamily="34" charset="-120"/>
                <a:ea typeface="微軟正黑體" panose="020B0604030504040204" pitchFamily="34" charset="-120"/>
              </a:rPr>
              <a:t>依據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優先管理化學品之指定及運作管理辦法</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第</a:t>
            </a:r>
            <a:r>
              <a:rPr lang="en-US" altLang="zh-TW" sz="2800" dirty="0" smtClean="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條第</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款指定以下名單：</a:t>
            </a:r>
          </a:p>
          <a:p>
            <a:pPr algn="just" fontAlgn="base"/>
            <a:r>
              <a:rPr lang="zh-TW" altLang="en-US" sz="2800" dirty="0">
                <a:latin typeface="微軟正黑體" panose="020B0604030504040204" pitchFamily="34" charset="-120"/>
                <a:ea typeface="微軟正黑體" panose="020B0604030504040204" pitchFamily="34" charset="-120"/>
              </a:rPr>
              <a:t>一</a:t>
            </a:r>
            <a:r>
              <a:rPr lang="zh-TW" altLang="en-US" sz="2800" dirty="0" smtClean="0">
                <a:latin typeface="微軟正黑體" panose="020B0604030504040204" pitchFamily="34" charset="-120"/>
                <a:ea typeface="微軟正黑體" panose="020B0604030504040204" pitchFamily="34" charset="-120"/>
              </a:rPr>
              <a:t>、屬</a:t>
            </a:r>
            <a:r>
              <a:rPr lang="en-US" altLang="zh-TW" sz="2800" dirty="0">
                <a:latin typeface="微軟正黑體" panose="020B0604030504040204" pitchFamily="34" charset="-120"/>
                <a:ea typeface="微軟正黑體" panose="020B0604030504040204" pitchFamily="34" charset="-120"/>
              </a:rPr>
              <a:t>CMR</a:t>
            </a:r>
            <a:r>
              <a:rPr lang="zh-TW" altLang="en-US" sz="2800" dirty="0">
                <a:latin typeface="微軟正黑體" panose="020B0604030504040204" pitchFamily="34" charset="-120"/>
                <a:ea typeface="微軟正黑體" panose="020B0604030504040204" pitchFamily="34" charset="-120"/>
              </a:rPr>
              <a:t>第一級之化學品共</a:t>
            </a:r>
            <a:r>
              <a:rPr lang="en-US" altLang="zh-TW" sz="2800" dirty="0">
                <a:latin typeface="微軟正黑體" panose="020B0604030504040204" pitchFamily="34" charset="-120"/>
                <a:ea typeface="微軟正黑體" panose="020B0604030504040204" pitchFamily="34" charset="-120"/>
              </a:rPr>
              <a:t>90</a:t>
            </a:r>
            <a:r>
              <a:rPr lang="zh-TW" altLang="en-US" sz="2800" dirty="0">
                <a:latin typeface="微軟正黑體" panose="020B0604030504040204" pitchFamily="34" charset="-120"/>
                <a:ea typeface="微軟正黑體" panose="020B0604030504040204" pitchFamily="34" charset="-120"/>
              </a:rPr>
              <a:t>種，包含列舉物占其重量超過</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之</a:t>
            </a:r>
            <a:r>
              <a:rPr lang="zh-TW" altLang="en-US" sz="2800" dirty="0" smtClean="0">
                <a:latin typeface="微軟正黑體" panose="020B0604030504040204" pitchFamily="34" charset="-120"/>
                <a:ea typeface="微軟正黑體" panose="020B0604030504040204" pitchFamily="34" charset="-120"/>
              </a:rPr>
              <a:t>混合物</a:t>
            </a:r>
            <a:r>
              <a:rPr lang="zh-TW" altLang="en-US" sz="2800" dirty="0" smtClean="0">
                <a:latin typeface="微軟正黑體" panose="020B0604030504040204" pitchFamily="34" charset="-120"/>
                <a:ea typeface="微軟正黑體" panose="020B0604030504040204" pitchFamily="34" charset="-120"/>
                <a:hlinkClick r:id="rId2"/>
              </a:rPr>
              <a:t>點</a:t>
            </a:r>
            <a:r>
              <a:rPr lang="zh-TW" altLang="en-US" sz="2800" dirty="0">
                <a:latin typeface="微軟正黑體" panose="020B0604030504040204" pitchFamily="34" charset="-120"/>
                <a:ea typeface="微軟正黑體" panose="020B0604030504040204" pitchFamily="34" charset="-120"/>
                <a:hlinkClick r:id="rId2"/>
              </a:rPr>
              <a:t>我下載名單</a:t>
            </a:r>
            <a:endParaRPr lang="zh-TW" altLang="en-US" sz="2800" dirty="0">
              <a:latin typeface="微軟正黑體" panose="020B0604030504040204" pitchFamily="34" charset="-120"/>
              <a:ea typeface="微軟正黑體" panose="020B0604030504040204" pitchFamily="34" charset="-120"/>
            </a:endParaRPr>
          </a:p>
          <a:p>
            <a:pPr algn="just" fontAlgn="base"/>
            <a:r>
              <a:rPr lang="zh-TW" altLang="en-US" sz="2800" dirty="0">
                <a:latin typeface="微軟正黑體" panose="020B0604030504040204" pitchFamily="34" charset="-120"/>
                <a:ea typeface="微軟正黑體" panose="020B0604030504040204" pitchFamily="34" charset="-120"/>
              </a:rPr>
              <a:t>二</a:t>
            </a:r>
            <a:r>
              <a:rPr lang="zh-TW" altLang="en-US" sz="2800" dirty="0" smtClean="0">
                <a:latin typeface="微軟正黑體" panose="020B0604030504040204" pitchFamily="34" charset="-120"/>
                <a:ea typeface="微軟正黑體" panose="020B0604030504040204" pitchFamily="34" charset="-120"/>
              </a:rPr>
              <a:t>、具</a:t>
            </a:r>
            <a:r>
              <a:rPr lang="zh-TW" altLang="en-US" sz="2800" dirty="0">
                <a:latin typeface="微軟正黑體" panose="020B0604030504040204" pitchFamily="34" charset="-120"/>
                <a:ea typeface="微軟正黑體" panose="020B0604030504040204" pitchFamily="34" charset="-120"/>
              </a:rPr>
              <a:t>物理性危害或健康危害，且最大運作總量達附表二規定臨界量之化學品共</a:t>
            </a:r>
            <a:r>
              <a:rPr lang="en-US" altLang="zh-TW" sz="2800" dirty="0">
                <a:latin typeface="微軟正黑體" panose="020B0604030504040204" pitchFamily="34" charset="-120"/>
                <a:ea typeface="微軟正黑體" panose="020B0604030504040204" pitchFamily="34" charset="-120"/>
              </a:rPr>
              <a:t>482</a:t>
            </a:r>
            <a:r>
              <a:rPr lang="zh-TW" altLang="en-US" sz="2800" dirty="0">
                <a:latin typeface="微軟正黑體" panose="020B0604030504040204" pitchFamily="34" charset="-120"/>
                <a:ea typeface="微軟正黑體" panose="020B0604030504040204" pitchFamily="34" charset="-120"/>
              </a:rPr>
              <a:t>種，包含列舉物之混合物，且最大運作總量達附表二規定之臨界量</a:t>
            </a:r>
            <a:r>
              <a:rPr lang="zh-TW" altLang="en-US" sz="2800" dirty="0" smtClean="0">
                <a:latin typeface="微軟正黑體" panose="020B0604030504040204" pitchFamily="34" charset="-120"/>
                <a:ea typeface="微軟正黑體" panose="020B0604030504040204" pitchFamily="34" charset="-120"/>
              </a:rPr>
              <a:t>者</a:t>
            </a:r>
            <a:r>
              <a:rPr lang="zh-TW" altLang="en-US" sz="2800" dirty="0" smtClean="0">
                <a:latin typeface="微軟正黑體" panose="020B0604030504040204" pitchFamily="34" charset="-120"/>
                <a:ea typeface="微軟正黑體" panose="020B0604030504040204" pitchFamily="34" charset="-120"/>
                <a:hlinkClick r:id="rId3"/>
              </a:rPr>
              <a:t>點</a:t>
            </a:r>
            <a:r>
              <a:rPr lang="zh-TW" altLang="en-US" sz="2800" dirty="0">
                <a:latin typeface="微軟正黑體" panose="020B0604030504040204" pitchFamily="34" charset="-120"/>
                <a:ea typeface="微軟正黑體" panose="020B0604030504040204" pitchFamily="34" charset="-120"/>
                <a:hlinkClick r:id="rId3"/>
              </a:rPr>
              <a:t>我下載</a:t>
            </a:r>
            <a:r>
              <a:rPr lang="zh-TW" altLang="en-US" sz="2800" dirty="0" smtClean="0">
                <a:latin typeface="微軟正黑體" panose="020B0604030504040204" pitchFamily="34" charset="-120"/>
                <a:ea typeface="微軟正黑體" panose="020B0604030504040204" pitchFamily="34" charset="-120"/>
                <a:hlinkClick r:id="rId3"/>
              </a:rPr>
              <a:t>名單</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5289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1584176"/>
          </a:xfrm>
        </p:spPr>
        <p:txBody>
          <a:bodyPr anchor="ctr">
            <a:noAutofit/>
          </a:bodyPr>
          <a:lstStyle/>
          <a:p>
            <a:pPr algn="just"/>
            <a:r>
              <a:rPr lang="zh-TW" altLang="en-US" sz="3200" dirty="0" smtClean="0">
                <a:latin typeface="微軟正黑體" panose="020B0604030504040204" pitchFamily="34" charset="-120"/>
                <a:ea typeface="微軟正黑體" panose="020B0604030504040204" pitchFamily="34" charset="-120"/>
              </a:rPr>
              <a:t>附件</a:t>
            </a:r>
            <a:r>
              <a:rPr lang="zh-TW" altLang="en-US" sz="3200" dirty="0">
                <a:latin typeface="微軟正黑體" panose="020B0604030504040204" pitchFamily="34" charset="-120"/>
                <a:ea typeface="微軟正黑體" panose="020B0604030504040204" pitchFamily="34" charset="-120"/>
              </a:rPr>
              <a:t>一優先管理化學品之指定及運作管理辦法第二條第二款第一目第二階段指定之化學品</a:t>
            </a:r>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3541117670"/>
              </p:ext>
            </p:extLst>
          </p:nvPr>
        </p:nvGraphicFramePr>
        <p:xfrm>
          <a:off x="2195736" y="1124744"/>
          <a:ext cx="5184576" cy="5592152"/>
        </p:xfrm>
        <a:graphic>
          <a:graphicData uri="http://schemas.openxmlformats.org/presentationml/2006/ole">
            <mc:AlternateContent xmlns:mc="http://schemas.openxmlformats.org/markup-compatibility/2006">
              <mc:Choice xmlns:v="urn:schemas-microsoft-com:vml" Requires="v">
                <p:oleObj spid="_x0000_s7207" name="Acrobat Document" r:id="rId3" imgW="4533695" imgH="6415848" progId="Acrobat.Document.2017">
                  <p:link updateAutomatic="1"/>
                </p:oleObj>
              </mc:Choice>
              <mc:Fallback>
                <p:oleObj name="Acrobat Document" r:id="rId3" imgW="4533695" imgH="6415848" progId="Acrobat.Document.2017">
                  <p:link updateAutomatic="1"/>
                  <p:pic>
                    <p:nvPicPr>
                      <p:cNvPr id="0" name=""/>
                      <p:cNvPicPr/>
                      <p:nvPr/>
                    </p:nvPicPr>
                    <p:blipFill>
                      <a:blip r:embed="rId4"/>
                      <a:stretch>
                        <a:fillRect/>
                      </a:stretch>
                    </p:blipFill>
                    <p:spPr>
                      <a:xfrm>
                        <a:off x="2195736" y="1124744"/>
                        <a:ext cx="5184576" cy="5592152"/>
                      </a:xfrm>
                      <a:prstGeom prst="rect">
                        <a:avLst/>
                      </a:prstGeom>
                    </p:spPr>
                  </p:pic>
                </p:oleObj>
              </mc:Fallback>
            </mc:AlternateContent>
          </a:graphicData>
        </a:graphic>
      </p:graphicFrame>
    </p:spTree>
    <p:extLst>
      <p:ext uri="{BB962C8B-B14F-4D97-AF65-F5344CB8AC3E}">
        <p14:creationId xmlns:p14="http://schemas.microsoft.com/office/powerpoint/2010/main" val="1991781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1584176"/>
          </a:xfrm>
        </p:spPr>
        <p:txBody>
          <a:bodyPr vert="horz" lIns="91440" tIns="45720" rIns="91440" bIns="45720" rtlCol="0" anchor="ctr">
            <a:noAutofit/>
          </a:bodyPr>
          <a:lstStyle/>
          <a:p>
            <a:pPr algn="just"/>
            <a:r>
              <a:rPr lang="zh-TW" altLang="en-US" sz="3200" dirty="0" smtClean="0">
                <a:latin typeface="微軟正黑體" panose="020B0604030504040204" pitchFamily="34" charset="-120"/>
                <a:ea typeface="微軟正黑體" panose="020B0604030504040204" pitchFamily="34" charset="-120"/>
              </a:rPr>
              <a:t>附件</a:t>
            </a:r>
            <a:r>
              <a:rPr lang="zh-TW" altLang="en-US" sz="3200" dirty="0">
                <a:latin typeface="微軟正黑體" panose="020B0604030504040204" pitchFamily="34" charset="-120"/>
                <a:ea typeface="微軟正黑體" panose="020B0604030504040204" pitchFamily="34" charset="-120"/>
              </a:rPr>
              <a:t>二 優先管理化學品之指定及運作管理辦法第二條第二款第二目第二階段指定之化學品</a:t>
            </a:r>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783334744"/>
              </p:ext>
            </p:extLst>
          </p:nvPr>
        </p:nvGraphicFramePr>
        <p:xfrm>
          <a:off x="2267744" y="1124744"/>
          <a:ext cx="5256584" cy="5592152"/>
        </p:xfrm>
        <a:graphic>
          <a:graphicData uri="http://schemas.openxmlformats.org/presentationml/2006/ole">
            <mc:AlternateContent xmlns:mc="http://schemas.openxmlformats.org/markup-compatibility/2006">
              <mc:Choice xmlns:v="urn:schemas-microsoft-com:vml" Requires="v">
                <p:oleObj spid="_x0000_s8231" name="Acrobat Document" r:id="rId3" imgW="4533695" imgH="6415848" progId="Acrobat.Document.2017">
                  <p:link updateAutomatic="1"/>
                </p:oleObj>
              </mc:Choice>
              <mc:Fallback>
                <p:oleObj name="Acrobat Document" r:id="rId3" imgW="4533695" imgH="6415848" progId="Acrobat.Document.2017">
                  <p:link updateAutomatic="1"/>
                  <p:pic>
                    <p:nvPicPr>
                      <p:cNvPr id="0" name=""/>
                      <p:cNvPicPr/>
                      <p:nvPr/>
                    </p:nvPicPr>
                    <p:blipFill>
                      <a:blip r:embed="rId4"/>
                      <a:stretch>
                        <a:fillRect/>
                      </a:stretch>
                    </p:blipFill>
                    <p:spPr>
                      <a:xfrm>
                        <a:off x="2267744" y="1124744"/>
                        <a:ext cx="5256584" cy="5592152"/>
                      </a:xfrm>
                      <a:prstGeom prst="rect">
                        <a:avLst/>
                      </a:prstGeom>
                    </p:spPr>
                  </p:pic>
                </p:oleObj>
              </mc:Fallback>
            </mc:AlternateContent>
          </a:graphicData>
        </a:graphic>
      </p:graphicFrame>
    </p:spTree>
    <p:extLst>
      <p:ext uri="{BB962C8B-B14F-4D97-AF65-F5344CB8AC3E}">
        <p14:creationId xmlns:p14="http://schemas.microsoft.com/office/powerpoint/2010/main" val="1445124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16632"/>
            <a:ext cx="8712968" cy="6741368"/>
          </a:xfrm>
        </p:spPr>
        <p:txBody>
          <a:bodyPr>
            <a:noAutofit/>
          </a:bodyPr>
          <a:lstStyle/>
          <a:p>
            <a:pPr algn="just">
              <a:spcBef>
                <a:spcPts val="600"/>
              </a:spcBef>
            </a:pPr>
            <a:r>
              <a:rPr lang="zh-TW" altLang="en-US" sz="2000" dirty="0">
                <a:latin typeface="微軟正黑體" panose="020B0604030504040204" pitchFamily="34" charset="-120"/>
                <a:ea typeface="微軟正黑體" panose="020B0604030504040204" pitchFamily="34" charset="-120"/>
                <a:hlinkClick r:id="rId2"/>
              </a:rPr>
              <a:t>第 </a:t>
            </a:r>
            <a:r>
              <a:rPr lang="en-US" altLang="zh-TW" sz="2000" dirty="0">
                <a:latin typeface="微軟正黑體" panose="020B0604030504040204" pitchFamily="34" charset="-120"/>
                <a:ea typeface="微軟正黑體" panose="020B0604030504040204" pitchFamily="34" charset="-120"/>
                <a:hlinkClick r:id="rId2"/>
              </a:rPr>
              <a:t>14-1 </a:t>
            </a:r>
            <a:r>
              <a:rPr lang="zh-TW" altLang="en-US" sz="2000" dirty="0">
                <a:latin typeface="微軟正黑體" panose="020B0604030504040204" pitchFamily="34" charset="-120"/>
                <a:ea typeface="微軟正黑體" panose="020B0604030504040204" pitchFamily="34" charset="-120"/>
                <a:hlinkClick r:id="rId2"/>
              </a:rPr>
              <a:t>條</a:t>
            </a:r>
            <a:endParaRPr lang="zh-TW" altLang="en-US" sz="2000" dirty="0">
              <a:latin typeface="微軟正黑體" panose="020B0604030504040204" pitchFamily="34" charset="-120"/>
              <a:ea typeface="微軟正黑體" panose="020B0604030504040204" pitchFamily="34" charset="-120"/>
            </a:endParaRPr>
          </a:p>
          <a:p>
            <a:pPr algn="just">
              <a:spcBef>
                <a:spcPts val="600"/>
              </a:spcBef>
            </a:pPr>
            <a:r>
              <a:rPr lang="zh-TW" altLang="en-US" sz="2000" dirty="0">
                <a:latin typeface="微軟正黑體" panose="020B0604030504040204" pitchFamily="34" charset="-120"/>
                <a:ea typeface="微軟正黑體" panose="020B0604030504040204" pitchFamily="34" charset="-120"/>
              </a:rPr>
              <a:t>雇主對從事勞工健康服務之護理人員，應使其接受勞工健康服務護理</a:t>
            </a:r>
            <a:r>
              <a:rPr lang="zh-TW" altLang="en-US" sz="2000" dirty="0" smtClean="0">
                <a:latin typeface="微軟正黑體" panose="020B0604030504040204" pitchFamily="34" charset="-120"/>
                <a:ea typeface="微軟正黑體" panose="020B0604030504040204" pitchFamily="34" charset="-120"/>
              </a:rPr>
              <a:t>人員安全</a:t>
            </a:r>
            <a:r>
              <a:rPr lang="zh-TW" altLang="en-US" sz="2000" dirty="0">
                <a:latin typeface="微軟正黑體" panose="020B0604030504040204" pitchFamily="34" charset="-120"/>
                <a:ea typeface="微軟正黑體" panose="020B0604030504040204" pitchFamily="34" charset="-120"/>
              </a:rPr>
              <a:t>衛生教育訓練</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2000" dirty="0" smtClean="0">
                <a:latin typeface="微軟正黑體" panose="020B0604030504040204" pitchFamily="34" charset="-120"/>
                <a:ea typeface="微軟正黑體" panose="020B0604030504040204" pitchFamily="34" charset="-120"/>
              </a:rPr>
              <a:t>前項</a:t>
            </a:r>
            <a:r>
              <a:rPr lang="zh-TW" altLang="en-US" sz="2000" dirty="0">
                <a:latin typeface="微軟正黑體" panose="020B0604030504040204" pitchFamily="34" charset="-120"/>
                <a:ea typeface="微軟正黑體" panose="020B0604030504040204" pitchFamily="34" charset="-120"/>
              </a:rPr>
              <a:t>教育訓練課程、時數及講師資格，依附表十二之一之規定。</a:t>
            </a:r>
          </a:p>
          <a:p>
            <a:pPr algn="just">
              <a:spcBef>
                <a:spcPts val="600"/>
              </a:spcBef>
            </a:pPr>
            <a:r>
              <a:rPr lang="zh-TW" altLang="en-US"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hlinkClick r:id="rId3"/>
              </a:rPr>
              <a:t>第 </a:t>
            </a:r>
            <a:r>
              <a:rPr lang="en-US" altLang="zh-TW" sz="2000" dirty="0">
                <a:latin typeface="微軟正黑體" panose="020B0604030504040204" pitchFamily="34" charset="-120"/>
                <a:ea typeface="微軟正黑體" panose="020B0604030504040204" pitchFamily="34" charset="-120"/>
                <a:hlinkClick r:id="rId3"/>
              </a:rPr>
              <a:t>15 </a:t>
            </a:r>
            <a:r>
              <a:rPr lang="zh-TW" altLang="en-US" sz="2000" dirty="0">
                <a:latin typeface="微軟正黑體" panose="020B0604030504040204" pitchFamily="34" charset="-120"/>
                <a:ea typeface="微軟正黑體" panose="020B0604030504040204" pitchFamily="34" charset="-120"/>
                <a:hlinkClick r:id="rId3"/>
              </a:rPr>
              <a:t>條</a:t>
            </a:r>
            <a:endParaRPr lang="zh-TW" altLang="en-US" sz="2000" dirty="0">
              <a:latin typeface="微軟正黑體" panose="020B0604030504040204" pitchFamily="34" charset="-120"/>
              <a:ea typeface="微軟正黑體" panose="020B0604030504040204" pitchFamily="34" charset="-120"/>
            </a:endParaRPr>
          </a:p>
          <a:p>
            <a:pPr algn="just">
              <a:spcBef>
                <a:spcPts val="600"/>
              </a:spcBef>
            </a:pPr>
            <a:r>
              <a:rPr lang="zh-TW" altLang="en-US" sz="2000" dirty="0">
                <a:latin typeface="微軟正黑體" panose="020B0604030504040204" pitchFamily="34" charset="-120"/>
                <a:ea typeface="微軟正黑體" panose="020B0604030504040204" pitchFamily="34" charset="-120"/>
              </a:rPr>
              <a:t>雇主對工作場所急救人員，應使其接受急救人員之安全衛生教育訓練。</a:t>
            </a:r>
            <a:r>
              <a:rPr lang="zh-TW" altLang="en-US" sz="2000" dirty="0" smtClean="0">
                <a:latin typeface="微軟正黑體" panose="020B0604030504040204" pitchFamily="34" charset="-120"/>
                <a:ea typeface="微軟正黑體" panose="020B0604030504040204" pitchFamily="34" charset="-120"/>
              </a:rPr>
              <a:t>但醫護人員</a:t>
            </a:r>
            <a:r>
              <a:rPr lang="zh-TW" altLang="en-US" sz="2000" dirty="0">
                <a:latin typeface="微軟正黑體" panose="020B0604030504040204" pitchFamily="34" charset="-120"/>
                <a:ea typeface="微軟正黑體" panose="020B0604030504040204" pitchFamily="34" charset="-120"/>
              </a:rPr>
              <a:t>及緊急醫療救護法所定之救護技術員，不在此限</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2000" dirty="0" smtClean="0">
                <a:latin typeface="微軟正黑體" panose="020B0604030504040204" pitchFamily="34" charset="-120"/>
                <a:ea typeface="微軟正黑體" panose="020B0604030504040204" pitchFamily="34" charset="-120"/>
              </a:rPr>
              <a:t>前項</a:t>
            </a:r>
            <a:r>
              <a:rPr lang="zh-TW" altLang="en-US" sz="2000" dirty="0">
                <a:latin typeface="微軟正黑體" panose="020B0604030504040204" pitchFamily="34" charset="-120"/>
                <a:ea typeface="微軟正黑體" panose="020B0604030504040204" pitchFamily="34" charset="-120"/>
              </a:rPr>
              <a:t>教育訓練課程及時數，依附表十三之規定。</a:t>
            </a:r>
          </a:p>
          <a:p>
            <a:pPr algn="just">
              <a:spcBef>
                <a:spcPts val="600"/>
              </a:spcBef>
            </a:pPr>
            <a:r>
              <a:rPr lang="zh-TW" altLang="en-US"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hlinkClick r:id="rId4"/>
              </a:rPr>
              <a:t>第 </a:t>
            </a:r>
            <a:r>
              <a:rPr lang="en-US" altLang="zh-TW" sz="2000" dirty="0">
                <a:latin typeface="微軟正黑體" panose="020B0604030504040204" pitchFamily="34" charset="-120"/>
                <a:ea typeface="微軟正黑體" panose="020B0604030504040204" pitchFamily="34" charset="-120"/>
                <a:hlinkClick r:id="rId4"/>
              </a:rPr>
              <a:t>16 </a:t>
            </a:r>
            <a:r>
              <a:rPr lang="zh-TW" altLang="en-US" sz="2000" dirty="0">
                <a:latin typeface="微軟正黑體" panose="020B0604030504040204" pitchFamily="34" charset="-120"/>
                <a:ea typeface="微軟正黑體" panose="020B0604030504040204" pitchFamily="34" charset="-120"/>
                <a:hlinkClick r:id="rId4"/>
              </a:rPr>
              <a:t>條</a:t>
            </a:r>
            <a:endParaRPr lang="zh-TW" altLang="en-US" sz="2000" dirty="0">
              <a:latin typeface="微軟正黑體" panose="020B0604030504040204" pitchFamily="34" charset="-120"/>
              <a:ea typeface="微軟正黑體" panose="020B0604030504040204" pitchFamily="34" charset="-120"/>
            </a:endParaRPr>
          </a:p>
          <a:p>
            <a:pPr algn="just">
              <a:spcBef>
                <a:spcPts val="600"/>
              </a:spcBef>
            </a:pPr>
            <a:r>
              <a:rPr lang="zh-TW" altLang="en-US" sz="2000" dirty="0">
                <a:latin typeface="微軟正黑體" panose="020B0604030504040204" pitchFamily="34" charset="-120"/>
                <a:ea typeface="微軟正黑體" panose="020B0604030504040204" pitchFamily="34" charset="-120"/>
              </a:rPr>
              <a:t>雇主對新僱勞工或在職勞工於變更工作前，應使其接受適於各該工作</a:t>
            </a:r>
            <a:r>
              <a:rPr lang="zh-TW" altLang="en-US" sz="2000" dirty="0" smtClean="0">
                <a:latin typeface="微軟正黑體" panose="020B0604030504040204" pitchFamily="34" charset="-120"/>
                <a:ea typeface="微軟正黑體" panose="020B0604030504040204" pitchFamily="34" charset="-120"/>
              </a:rPr>
              <a:t>必要之</a:t>
            </a:r>
            <a:r>
              <a:rPr lang="zh-TW" altLang="en-US" sz="2000" dirty="0">
                <a:latin typeface="微軟正黑體" panose="020B0604030504040204" pitchFamily="34" charset="-120"/>
                <a:ea typeface="微軟正黑體" panose="020B0604030504040204" pitchFamily="34" charset="-120"/>
              </a:rPr>
              <a:t>一般安全衛生教育訓練。但其工作環境、工作性質與變更前相當者</a:t>
            </a:r>
            <a:r>
              <a:rPr lang="zh-TW" altLang="en-US" sz="2000" dirty="0" smtClean="0">
                <a:latin typeface="微軟正黑體" panose="020B0604030504040204" pitchFamily="34" charset="-120"/>
                <a:ea typeface="微軟正黑體" panose="020B0604030504040204" pitchFamily="34" charset="-120"/>
              </a:rPr>
              <a:t>，不在此限。</a:t>
            </a:r>
            <a:endParaRPr lang="en-US" altLang="zh-TW" sz="2000"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2000" dirty="0">
                <a:latin typeface="微軟正黑體" panose="020B0604030504040204" pitchFamily="34" charset="-120"/>
                <a:ea typeface="微軟正黑體" panose="020B0604030504040204" pitchFamily="34" charset="-120"/>
              </a:rPr>
              <a:t>無一定雇主之勞工及其他受工作場所負責人指揮或監督從事勞動之人員，應接受前項安全衛生教育訓練</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2000" dirty="0" smtClean="0">
                <a:latin typeface="微軟正黑體" panose="020B0604030504040204" pitchFamily="34" charset="-120"/>
                <a:ea typeface="微軟正黑體" panose="020B0604030504040204" pitchFamily="34" charset="-120"/>
              </a:rPr>
              <a:t>前二</a:t>
            </a:r>
            <a:r>
              <a:rPr lang="zh-TW" altLang="en-US" sz="2000" dirty="0">
                <a:latin typeface="微軟正黑體" panose="020B0604030504040204" pitchFamily="34" charset="-120"/>
                <a:ea typeface="微軟正黑體" panose="020B0604030504040204" pitchFamily="34" charset="-120"/>
              </a:rPr>
              <a:t>項教育訓練課程及時數，依附表十四之規定</a:t>
            </a:r>
            <a:r>
              <a:rPr lang="zh-TW" altLang="en-US" sz="2000" dirty="0" smtClean="0">
                <a:latin typeface="微軟正黑體" panose="020B0604030504040204" pitchFamily="34" charset="-120"/>
                <a:ea typeface="微軟正黑體" panose="020B0604030504040204" pitchFamily="34" charset="-120"/>
              </a:rPr>
              <a:t>。中央</a:t>
            </a:r>
            <a:r>
              <a:rPr lang="zh-TW" altLang="en-US" sz="2000" dirty="0">
                <a:latin typeface="微軟正黑體" panose="020B0604030504040204" pitchFamily="34" charset="-120"/>
                <a:ea typeface="微軟正黑體" panose="020B0604030504040204" pitchFamily="34" charset="-120"/>
              </a:rPr>
              <a:t>主管機關建置或認可之職業安全衛生教育訓練網路教學課程，</a:t>
            </a:r>
            <a:r>
              <a:rPr lang="zh-TW" altLang="en-US" sz="2000" dirty="0" smtClean="0">
                <a:latin typeface="微軟正黑體" panose="020B0604030504040204" pitchFamily="34" charset="-120"/>
                <a:ea typeface="微軟正黑體" panose="020B0604030504040204" pitchFamily="34" charset="-120"/>
              </a:rPr>
              <a:t>事業單位</a:t>
            </a:r>
            <a:r>
              <a:rPr lang="zh-TW" altLang="en-US" sz="2000" dirty="0">
                <a:latin typeface="微軟正黑體" panose="020B0604030504040204" pitchFamily="34" charset="-120"/>
                <a:ea typeface="微軟正黑體" panose="020B0604030504040204" pitchFamily="34" charset="-120"/>
              </a:rPr>
              <a:t>之勞工上網學習，取得認證時數，其時數得抵充一般安全衛生教育</a:t>
            </a:r>
            <a:r>
              <a:rPr lang="zh-TW" altLang="en-US" sz="2000" dirty="0" smtClean="0">
                <a:latin typeface="微軟正黑體" panose="020B0604030504040204" pitchFamily="34" charset="-120"/>
                <a:ea typeface="微軟正黑體" panose="020B0604030504040204" pitchFamily="34" charset="-120"/>
              </a:rPr>
              <a:t>訓練時</a:t>
            </a:r>
            <a:r>
              <a:rPr lang="zh-TW" altLang="en-US" sz="2000" dirty="0">
                <a:latin typeface="微軟正黑體" panose="020B0604030504040204" pitchFamily="34" charset="-120"/>
                <a:ea typeface="微軟正黑體" panose="020B0604030504040204" pitchFamily="34" charset="-120"/>
              </a:rPr>
              <a:t>數至多二小時。</a:t>
            </a:r>
          </a:p>
          <a:p>
            <a:pPr algn="just">
              <a:spcBef>
                <a:spcPts val="600"/>
              </a:spcBef>
            </a:pP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3605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88640"/>
            <a:ext cx="8784976" cy="6669360"/>
          </a:xfrm>
        </p:spPr>
        <p:txBody>
          <a:bodyPr>
            <a:normAutofit fontScale="85000" lnSpcReduction="20000"/>
          </a:bodyPr>
          <a:lstStyle/>
          <a:p>
            <a:pPr>
              <a:lnSpc>
                <a:spcPct val="120000"/>
              </a:lnSpc>
              <a:spcBef>
                <a:spcPts val="0"/>
              </a:spcBef>
            </a:pPr>
            <a:r>
              <a:rPr lang="zh-TW" altLang="en-US" dirty="0">
                <a:latin typeface="微軟正黑體" panose="020B0604030504040204" pitchFamily="34" charset="-120"/>
                <a:ea typeface="微軟正黑體" panose="020B0604030504040204" pitchFamily="34" charset="-120"/>
                <a:hlinkClick r:id="rId2"/>
              </a:rPr>
              <a:t>第 </a:t>
            </a:r>
            <a:r>
              <a:rPr lang="en-US" altLang="zh-TW" dirty="0">
                <a:latin typeface="微軟正黑體" panose="020B0604030504040204" pitchFamily="34" charset="-120"/>
                <a:ea typeface="微軟正黑體" panose="020B0604030504040204" pitchFamily="34" charset="-120"/>
                <a:hlinkClick r:id="rId2"/>
              </a:rPr>
              <a:t>17 </a:t>
            </a:r>
            <a:r>
              <a:rPr lang="zh-TW" altLang="en-US" dirty="0">
                <a:latin typeface="微軟正黑體" panose="020B0604030504040204" pitchFamily="34" charset="-120"/>
                <a:ea typeface="微軟正黑體" panose="020B0604030504040204" pitchFamily="34" charset="-120"/>
                <a:hlinkClick r:id="rId2"/>
              </a:rPr>
              <a:t>條</a:t>
            </a:r>
            <a:endParaRPr lang="zh-TW" altLang="en-US" dirty="0">
              <a:latin typeface="微軟正黑體" panose="020B0604030504040204" pitchFamily="34" charset="-120"/>
              <a:ea typeface="微軟正黑體" panose="020B0604030504040204" pitchFamily="34" charset="-120"/>
            </a:endParaRPr>
          </a:p>
          <a:p>
            <a:pPr>
              <a:lnSpc>
                <a:spcPct val="120000"/>
              </a:lnSpc>
              <a:spcBef>
                <a:spcPts val="0"/>
              </a:spcBef>
            </a:pPr>
            <a:r>
              <a:rPr lang="zh-TW" altLang="en-US" dirty="0">
                <a:latin typeface="微軟正黑體" panose="020B0604030504040204" pitchFamily="34" charset="-120"/>
                <a:ea typeface="微軟正黑體" panose="020B0604030504040204" pitchFamily="34" charset="-120"/>
              </a:rPr>
              <a:t>雇主對擔任下列工作之勞工，應依工作性質使其接受安全衛生在職教育訓練：</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一、職業安全衛生業務主管。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二、職業安全衛生管理人員。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三、勞工健康服務護理人員。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四、勞工作業環境監測人員。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五、施工安全評估人員及製程安全評估人員。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六、高壓氣體作業主管、營造作業主管及有害作業主管。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七、具有危險性之機械或設備操作人員。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八、特殊作業人員。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九、急救人員。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十、各級管理、指揮、監督之業務主管。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十一、職業安全衛生委員會成員。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十二、營造作業、車輛系營建機械作業、高空工作車作業、缺氧作業、局限空間作業及製造、處置或使用危害性化學品之人員。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十三、前述各款以外之一般勞工。</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十四、其他經中央主管機關指定之人員。</a:t>
            </a:r>
            <a:br>
              <a:rPr lang="zh-TW" altLang="en-US"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無一定雇主之勞工或其他受工作場所負責人指揮或監督從事勞動之人員，亦應接受前項第十二款及第十三款規定人員之一般安全衛生在職教育訓練。</a:t>
            </a:r>
          </a:p>
          <a:p>
            <a:pPr>
              <a:lnSpc>
                <a:spcPct val="120000"/>
              </a:lnSpc>
              <a:spcBef>
                <a:spcPts val="0"/>
              </a:spcBef>
            </a:pPr>
            <a:r>
              <a:rPr lang="zh-TW" altLang="en-US" dirty="0" smtClean="0">
                <a:hlinkClick r:id="rId3"/>
              </a:rPr>
              <a:t>第 </a:t>
            </a:r>
            <a:r>
              <a:rPr lang="en-US" altLang="zh-TW" dirty="0">
                <a:hlinkClick r:id="rId3"/>
              </a:rPr>
              <a:t>17-1 </a:t>
            </a:r>
            <a:r>
              <a:rPr lang="zh-TW" altLang="en-US" dirty="0">
                <a:hlinkClick r:id="rId3"/>
              </a:rPr>
              <a:t>條</a:t>
            </a:r>
            <a:endParaRPr lang="zh-TW" altLang="en-US" dirty="0"/>
          </a:p>
          <a:p>
            <a:pPr>
              <a:lnSpc>
                <a:spcPct val="120000"/>
              </a:lnSpc>
              <a:spcBef>
                <a:spcPts val="0"/>
              </a:spcBef>
            </a:pPr>
            <a:r>
              <a:rPr lang="zh-TW" altLang="en-US" dirty="0"/>
              <a:t>雇主對擔任前條第一項各款工作之勞工，應使其接受下列時數之安全衛生</a:t>
            </a:r>
            <a:br>
              <a:rPr lang="zh-TW" altLang="en-US" dirty="0"/>
            </a:br>
            <a:r>
              <a:rPr lang="zh-TW" altLang="en-US" dirty="0"/>
              <a:t>在職教育訓練：</a:t>
            </a:r>
            <a:br>
              <a:rPr lang="zh-TW" altLang="en-US" dirty="0"/>
            </a:br>
            <a:r>
              <a:rPr lang="zh-TW" altLang="en-US" dirty="0"/>
              <a:t>一、第一款之勞工，每二年至少六小時。</a:t>
            </a:r>
            <a:br>
              <a:rPr lang="zh-TW" altLang="en-US" dirty="0"/>
            </a:br>
            <a:r>
              <a:rPr lang="zh-TW" altLang="en-US" dirty="0"/>
              <a:t>二、第二款之勞工，每二年至少十二小時。</a:t>
            </a:r>
            <a:br>
              <a:rPr lang="zh-TW" altLang="en-US" dirty="0"/>
            </a:br>
            <a:r>
              <a:rPr lang="zh-TW" altLang="en-US" dirty="0"/>
              <a:t>三、第三款之勞工，每三年至少十二小時。</a:t>
            </a:r>
            <a:br>
              <a:rPr lang="zh-TW" altLang="en-US" dirty="0"/>
            </a:br>
            <a:r>
              <a:rPr lang="zh-TW" altLang="en-US" dirty="0"/>
              <a:t>四、第四款至第六款之勞工，每三年至少六小時。</a:t>
            </a:r>
            <a:br>
              <a:rPr lang="zh-TW" altLang="en-US" dirty="0"/>
            </a:br>
            <a:r>
              <a:rPr lang="zh-TW" altLang="en-US" dirty="0"/>
              <a:t>五、第七款至第十三款之勞工，每三年至少三小時。</a:t>
            </a:r>
          </a:p>
          <a:p>
            <a:pPr>
              <a:lnSpc>
                <a:spcPct val="120000"/>
              </a:lnSpc>
              <a:spcBef>
                <a:spcPts val="0"/>
              </a:spcBef>
            </a:pPr>
            <a:endParaRPr lang="zh-TW" altLang="en-US" dirty="0"/>
          </a:p>
        </p:txBody>
      </p:sp>
    </p:spTree>
    <p:extLst>
      <p:ext uri="{BB962C8B-B14F-4D97-AF65-F5344CB8AC3E}">
        <p14:creationId xmlns:p14="http://schemas.microsoft.com/office/powerpoint/2010/main" val="53420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dirty="0" smtClean="0">
                <a:latin typeface="微軟正黑體" panose="020B0604030504040204" pitchFamily="34" charset="-120"/>
                <a:ea typeface="微軟正黑體" panose="020B0604030504040204" pitchFamily="34" charset="-120"/>
              </a:rPr>
              <a:t>大綱</a:t>
            </a:r>
            <a:endParaRPr lang="zh-TW" altLang="en-US"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1"/>
          </p:nvPr>
        </p:nvSpPr>
        <p:spPr/>
        <p:txBody>
          <a:bodyPr>
            <a:normAutofit/>
          </a:bodyPr>
          <a:lstStyle/>
          <a:p>
            <a:pPr algn="just"/>
            <a:r>
              <a:rPr lang="zh-TW" altLang="en-US" sz="2800" b="1" dirty="0" smtClean="0">
                <a:latin typeface="微軟正黑體" panose="020B0604030504040204" pitchFamily="34" charset="-120"/>
                <a:ea typeface="微軟正黑體" panose="020B0604030504040204" pitchFamily="34" charset="-120"/>
              </a:rPr>
              <a:t>職業安全衛生管理與教育訓練</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廢棄物管理</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化學品管理</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實驗室管理</a:t>
            </a:r>
            <a:endParaRPr lang="en-US" altLang="zh-TW" sz="2800" b="1" dirty="0">
              <a:latin typeface="微軟正黑體" panose="020B0604030504040204" pitchFamily="34" charset="-120"/>
              <a:ea typeface="微軟正黑體" panose="020B0604030504040204" pitchFamily="34" charset="-120"/>
            </a:endParaRPr>
          </a:p>
          <a:p>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400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88640"/>
            <a:ext cx="8784976" cy="6480720"/>
          </a:xfrm>
        </p:spPr>
        <p:txBody>
          <a:bodyPr>
            <a:normAutofit/>
          </a:bodyPr>
          <a:lstStyle/>
          <a:p>
            <a:pPr algn="just">
              <a:spcBef>
                <a:spcPts val="600"/>
              </a:spcBef>
            </a:pPr>
            <a:r>
              <a:rPr lang="zh-TW" altLang="en-US" sz="2400" dirty="0">
                <a:latin typeface="微軟正黑體" panose="020B0604030504040204" pitchFamily="34" charset="-120"/>
                <a:ea typeface="微軟正黑體" panose="020B0604030504040204" pitchFamily="34" charset="-120"/>
              </a:rPr>
              <a:t>一、法源依據：</a:t>
            </a:r>
          </a:p>
          <a:p>
            <a:pPr algn="just">
              <a:spcBef>
                <a:spcPts val="600"/>
              </a:spcBef>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職業安全衛生法第</a:t>
            </a:r>
            <a:r>
              <a:rPr lang="en-US" altLang="zh-TW" sz="2400" dirty="0">
                <a:latin typeface="微軟正黑體" panose="020B0604030504040204" pitchFamily="34" charset="-120"/>
                <a:ea typeface="微軟正黑體" panose="020B0604030504040204" pitchFamily="34" charset="-120"/>
              </a:rPr>
              <a:t>32</a:t>
            </a:r>
            <a:r>
              <a:rPr lang="zh-TW" altLang="en-US" sz="2400" dirty="0">
                <a:latin typeface="微軟正黑體" panose="020B0604030504040204" pitchFamily="34" charset="-120"/>
                <a:ea typeface="微軟正黑體" panose="020B0604030504040204" pitchFamily="34" charset="-120"/>
              </a:rPr>
              <a:t>條：雇主對勞工應施以從事工作與預防災變所必要之安全衛生教育及訓練。</a:t>
            </a:r>
          </a:p>
          <a:p>
            <a:pPr algn="just">
              <a:spcBef>
                <a:spcPts val="600"/>
              </a:spcBef>
            </a:pPr>
            <a:r>
              <a:rPr lang="zh-TW" altLang="en-US" sz="2400" dirty="0">
                <a:latin typeface="微軟正黑體" panose="020B0604030504040204" pitchFamily="34" charset="-120"/>
                <a:ea typeface="微軟正黑體" panose="020B0604030504040204" pitchFamily="34" charset="-120"/>
              </a:rPr>
              <a:t>勞工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教職員工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對於第一項之安全衛生教育及訓練，有接受之義務。</a:t>
            </a:r>
          </a:p>
          <a:p>
            <a:pPr algn="just">
              <a:spcBef>
                <a:spcPts val="600"/>
              </a:spcBef>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職業安全衛生教育訓練規則第</a:t>
            </a:r>
            <a:r>
              <a:rPr lang="en-US" altLang="zh-TW" sz="2400" dirty="0">
                <a:latin typeface="微軟正黑體" panose="020B0604030504040204" pitchFamily="34" charset="-120"/>
                <a:ea typeface="微軟正黑體" panose="020B0604030504040204" pitchFamily="34" charset="-120"/>
              </a:rPr>
              <a:t>16</a:t>
            </a:r>
            <a:r>
              <a:rPr lang="zh-TW" altLang="en-US" sz="2400" dirty="0">
                <a:latin typeface="微軟正黑體" panose="020B0604030504040204" pitchFamily="34" charset="-120"/>
                <a:ea typeface="微軟正黑體" panose="020B0604030504040204" pitchFamily="34" charset="-120"/>
              </a:rPr>
              <a:t>條：雇主對新雇勞工</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新進教職員工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應使其接受適用於各該工作必要之</a:t>
            </a:r>
            <a:r>
              <a:rPr lang="zh-TW" altLang="en-US" sz="2400" b="1" dirty="0">
                <a:latin typeface="微軟正黑體" panose="020B0604030504040204" pitchFamily="34" charset="-120"/>
                <a:ea typeface="微軟正黑體" panose="020B0604030504040204" pitchFamily="34" charset="-120"/>
              </a:rPr>
              <a:t>一般安全衛生教育訓練</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至少</a:t>
            </a:r>
            <a:r>
              <a:rPr lang="en-US" altLang="zh-TW" sz="2400" b="1" dirty="0">
                <a:latin typeface="微軟正黑體" panose="020B0604030504040204" pitchFamily="34" charset="-120"/>
                <a:ea typeface="微軟正黑體" panose="020B0604030504040204" pitchFamily="34" charset="-120"/>
              </a:rPr>
              <a:t>3</a:t>
            </a:r>
            <a:r>
              <a:rPr lang="zh-TW" altLang="en-US" sz="2400" b="1" dirty="0">
                <a:latin typeface="微軟正黑體" panose="020B0604030504040204" pitchFamily="34" charset="-120"/>
                <a:ea typeface="微軟正黑體" panose="020B0604030504040204" pitchFamily="34" charset="-120"/>
              </a:rPr>
              <a:t>小時</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algn="just">
              <a:spcBef>
                <a:spcPts val="600"/>
              </a:spcBef>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職業安全衛生教育訓練規則第</a:t>
            </a:r>
            <a:r>
              <a:rPr lang="en-US" altLang="zh-TW" sz="2400" dirty="0">
                <a:latin typeface="微軟正黑體" panose="020B0604030504040204" pitchFamily="34" charset="-120"/>
                <a:ea typeface="微軟正黑體" panose="020B0604030504040204" pitchFamily="34" charset="-120"/>
              </a:rPr>
              <a:t>17</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項第</a:t>
            </a:r>
            <a:r>
              <a:rPr lang="en-US" altLang="zh-TW" sz="2400" dirty="0">
                <a:latin typeface="微軟正黑體" panose="020B0604030504040204" pitchFamily="34" charset="-120"/>
                <a:ea typeface="微軟正黑體" panose="020B0604030504040204" pitchFamily="34" charset="-120"/>
              </a:rPr>
              <a:t>13</a:t>
            </a:r>
            <a:r>
              <a:rPr lang="zh-TW" altLang="en-US" sz="2400" dirty="0">
                <a:latin typeface="微軟正黑體" panose="020B0604030504040204" pitchFamily="34" charset="-120"/>
                <a:ea typeface="微軟正黑體" panose="020B0604030504040204" pitchFamily="34" charset="-120"/>
              </a:rPr>
              <a:t>款</a:t>
            </a:r>
            <a:r>
              <a:rPr lang="zh-TW" altLang="en-US" sz="2400" b="1" dirty="0">
                <a:latin typeface="微軟正黑體" panose="020B0604030504040204" pitchFamily="34" charset="-120"/>
                <a:ea typeface="微軟正黑體" panose="020B0604030504040204" pitchFamily="34" charset="-120"/>
              </a:rPr>
              <a:t>：一般勞工</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本校教職員工</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之安全衛生在職教育訓練，每三年至少</a:t>
            </a:r>
            <a:r>
              <a:rPr lang="en-US" altLang="zh-TW" sz="2400" b="1" dirty="0">
                <a:latin typeface="微軟正黑體" panose="020B0604030504040204" pitchFamily="34" charset="-120"/>
                <a:ea typeface="微軟正黑體" panose="020B0604030504040204" pitchFamily="34" charset="-120"/>
              </a:rPr>
              <a:t>3</a:t>
            </a:r>
            <a:r>
              <a:rPr lang="zh-TW" altLang="en-US" sz="2400" b="1" dirty="0">
                <a:latin typeface="微軟正黑體" panose="020B0604030504040204" pitchFamily="34" charset="-120"/>
                <a:ea typeface="微軟正黑體" panose="020B0604030504040204" pitchFamily="34" charset="-120"/>
              </a:rPr>
              <a:t>小時。</a:t>
            </a:r>
            <a:endParaRPr lang="zh-TW" altLang="en-US" sz="2400" dirty="0">
              <a:latin typeface="微軟正黑體" panose="020B0604030504040204" pitchFamily="34" charset="-120"/>
              <a:ea typeface="微軟正黑體" panose="020B0604030504040204" pitchFamily="34" charset="-120"/>
            </a:endParaRPr>
          </a:p>
          <a:p>
            <a:pPr algn="just">
              <a:spcBef>
                <a:spcPts val="600"/>
              </a:spcBef>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四</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罰則：</a:t>
            </a:r>
          </a:p>
          <a:p>
            <a:pPr algn="just">
              <a:spcBef>
                <a:spcPts val="600"/>
              </a:spcBef>
            </a:pP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、雇主</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未辦理安全衛生教育及訓練：</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萬以上</a:t>
            </a:r>
            <a:r>
              <a:rPr lang="en-US" altLang="zh-TW" sz="2400" dirty="0">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萬以下罰鍰</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職業安全衛生法第</a:t>
            </a:r>
            <a:r>
              <a:rPr lang="en-US" altLang="zh-TW" sz="2400" dirty="0">
                <a:latin typeface="微軟正黑體" panose="020B0604030504040204" pitchFamily="34" charset="-120"/>
                <a:ea typeface="微軟正黑體" panose="020B0604030504040204" pitchFamily="34" charset="-120"/>
              </a:rPr>
              <a:t>45</a:t>
            </a:r>
            <a:r>
              <a:rPr lang="zh-TW" altLang="en-US" sz="2400" dirty="0">
                <a:latin typeface="微軟正黑體" panose="020B0604030504040204" pitchFamily="34" charset="-120"/>
                <a:ea typeface="微軟正黑體" panose="020B0604030504040204" pitchFamily="34" charset="-120"/>
              </a:rPr>
              <a:t>條</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p>
          <a:p>
            <a:pPr algn="just">
              <a:spcBef>
                <a:spcPts val="600"/>
              </a:spcBef>
            </a:pP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勞工</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教職員工</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未接受安全衛生教育及訓練：</a:t>
            </a:r>
            <a:r>
              <a:rPr lang="en-US" altLang="zh-TW" sz="2400" b="1" dirty="0">
                <a:latin typeface="微軟正黑體" panose="020B0604030504040204" pitchFamily="34" charset="-120"/>
                <a:ea typeface="微軟正黑體" panose="020B0604030504040204" pitchFamily="34" charset="-120"/>
              </a:rPr>
              <a:t>3</a:t>
            </a:r>
            <a:r>
              <a:rPr lang="zh-TW" altLang="en-US" sz="2400" b="1" dirty="0">
                <a:latin typeface="微軟正黑體" panose="020B0604030504040204" pitchFamily="34" charset="-120"/>
                <a:ea typeface="微軟正黑體" panose="020B0604030504040204" pitchFamily="34" charset="-120"/>
              </a:rPr>
              <a:t>千元以下罰鍰</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職業安全衛生法第</a:t>
            </a:r>
            <a:r>
              <a:rPr lang="en-US" altLang="zh-TW" sz="2400" b="1" dirty="0">
                <a:latin typeface="微軟正黑體" panose="020B0604030504040204" pitchFamily="34" charset="-120"/>
                <a:ea typeface="微軟正黑體" panose="020B0604030504040204" pitchFamily="34" charset="-120"/>
              </a:rPr>
              <a:t>46</a:t>
            </a:r>
            <a:r>
              <a:rPr lang="zh-TW" altLang="en-US" sz="2400" b="1" dirty="0">
                <a:latin typeface="微軟正黑體" panose="020B0604030504040204" pitchFamily="34" charset="-120"/>
                <a:ea typeface="微軟正黑體" panose="020B0604030504040204" pitchFamily="34" charset="-120"/>
              </a:rPr>
              <a:t>條</a:t>
            </a:r>
            <a:r>
              <a:rPr lang="en-US" altLang="zh-TW" sz="2400" b="1" dirty="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8450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a:hlinkClick r:id="rId3" action="ppaction://hlinkfile"/>
          </p:cNvPr>
          <p:cNvGraphicFramePr>
            <a:graphicFrameLocks noGrp="1" noChangeAspect="1"/>
          </p:cNvGraphicFramePr>
          <p:nvPr>
            <p:ph idx="1"/>
            <p:extLst>
              <p:ext uri="{D42A27DB-BD31-4B8C-83A1-F6EECF244321}">
                <p14:modId xmlns:p14="http://schemas.microsoft.com/office/powerpoint/2010/main" val="4260067247"/>
              </p:ext>
            </p:extLst>
          </p:nvPr>
        </p:nvGraphicFramePr>
        <p:xfrm>
          <a:off x="1002373" y="2060848"/>
          <a:ext cx="6617627" cy="3722415"/>
        </p:xfrm>
        <a:graphic>
          <a:graphicData uri="http://schemas.openxmlformats.org/presentationml/2006/ole">
            <mc:AlternateContent xmlns:mc="http://schemas.openxmlformats.org/markup-compatibility/2006">
              <mc:Choice xmlns:v="urn:schemas-microsoft-com:vml" Requires="v">
                <p:oleObj spid="_x0000_s6232" name="Acrobat Document" r:id="rId4" imgW="6095880" imgH="3429000" progId="Acrobat.Document.2017">
                  <p:link updateAutomatic="1"/>
                </p:oleObj>
              </mc:Choice>
              <mc:Fallback>
                <p:oleObj name="Acrobat Document" r:id="rId4" imgW="6095880" imgH="3429000" progId="Acrobat.Document.2017">
                  <p:link updateAutomatic="1"/>
                  <p:pic>
                    <p:nvPicPr>
                      <p:cNvPr id="0" name=""/>
                      <p:cNvPicPr/>
                      <p:nvPr/>
                    </p:nvPicPr>
                    <p:blipFill>
                      <a:blip r:embed="rId5"/>
                      <a:stretch>
                        <a:fillRect/>
                      </a:stretch>
                    </p:blipFill>
                    <p:spPr>
                      <a:xfrm>
                        <a:off x="1002373" y="2060848"/>
                        <a:ext cx="6617627" cy="3722415"/>
                      </a:xfrm>
                      <a:prstGeom prst="rect">
                        <a:avLst/>
                      </a:prstGeom>
                    </p:spPr>
                  </p:pic>
                </p:oleObj>
              </mc:Fallback>
            </mc:AlternateContent>
          </a:graphicData>
        </a:graphic>
      </p:graphicFrame>
    </p:spTree>
    <p:extLst>
      <p:ext uri="{BB962C8B-B14F-4D97-AF65-F5344CB8AC3E}">
        <p14:creationId xmlns:p14="http://schemas.microsoft.com/office/powerpoint/2010/main" val="2763697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6600" b="1" dirty="0">
                <a:latin typeface="微軟正黑體" panose="020B0604030504040204" pitchFamily="34" charset="-120"/>
                <a:ea typeface="微軟正黑體" panose="020B0604030504040204" pitchFamily="34" charset="-120"/>
              </a:rPr>
              <a:t>廢棄物</a:t>
            </a:r>
            <a:r>
              <a:rPr lang="zh-TW" altLang="en-US" sz="6600" b="1" dirty="0" smtClean="0">
                <a:latin typeface="微軟正黑體" panose="020B0604030504040204" pitchFamily="34" charset="-120"/>
                <a:ea typeface="微軟正黑體" panose="020B0604030504040204" pitchFamily="34" charset="-120"/>
              </a:rPr>
              <a:t>管理</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7217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2926124558"/>
              </p:ext>
            </p:extLst>
          </p:nvPr>
        </p:nvGraphicFramePr>
        <p:xfrm>
          <a:off x="1400840" y="1556792"/>
          <a:ext cx="6339512" cy="4478884"/>
        </p:xfrm>
        <a:graphic>
          <a:graphicData uri="http://schemas.openxmlformats.org/presentationml/2006/ole">
            <mc:AlternateContent xmlns:mc="http://schemas.openxmlformats.org/markup-compatibility/2006">
              <mc:Choice xmlns:v="urn:schemas-microsoft-com:vml" Requires="v">
                <p:oleObj spid="_x0000_s9280" name="Acrobat Document" r:id="rId3" imgW="6415981" imgH="4533840" progId="Acrobat.Document.2017">
                  <p:link updateAutomatic="1"/>
                </p:oleObj>
              </mc:Choice>
              <mc:Fallback>
                <p:oleObj name="Acrobat Document" r:id="rId3" imgW="6415981" imgH="4533840" progId="Acrobat.Document.2017">
                  <p:link updateAutomatic="1"/>
                  <p:pic>
                    <p:nvPicPr>
                      <p:cNvPr id="0" name=""/>
                      <p:cNvPicPr/>
                      <p:nvPr/>
                    </p:nvPicPr>
                    <p:blipFill>
                      <a:blip r:embed="rId4"/>
                      <a:stretch>
                        <a:fillRect/>
                      </a:stretch>
                    </p:blipFill>
                    <p:spPr>
                      <a:xfrm>
                        <a:off x="1400840" y="1556792"/>
                        <a:ext cx="6339512" cy="4478884"/>
                      </a:xfrm>
                      <a:prstGeom prst="rect">
                        <a:avLst/>
                      </a:prstGeom>
                    </p:spPr>
                  </p:pic>
                </p:oleObj>
              </mc:Fallback>
            </mc:AlternateContent>
          </a:graphicData>
        </a:graphic>
      </p:graphicFrame>
    </p:spTree>
    <p:extLst>
      <p:ext uri="{BB962C8B-B14F-4D97-AF65-F5344CB8AC3E}">
        <p14:creationId xmlns:p14="http://schemas.microsoft.com/office/powerpoint/2010/main" val="850966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698174"/>
          </a:xfrm>
        </p:spPr>
        <p:txBody>
          <a:bodyPr>
            <a:normAutofit/>
          </a:bodyPr>
          <a:lstStyle/>
          <a:p>
            <a:pPr algn="ctr"/>
            <a:r>
              <a:rPr lang="zh-TW" altLang="zh-TW" sz="2800" b="1" u="sng" dirty="0">
                <a:latin typeface="微軟正黑體" panose="020B0604030504040204" pitchFamily="34" charset="-120"/>
                <a:ea typeface="微軟正黑體" panose="020B0604030504040204" pitchFamily="34" charset="-120"/>
              </a:rPr>
              <a:t>環保署公告之一般回收</a:t>
            </a:r>
            <a:r>
              <a:rPr lang="zh-TW" altLang="zh-TW" sz="2800" b="1" u="sng" dirty="0" smtClean="0">
                <a:latin typeface="微軟正黑體" panose="020B0604030504040204" pitchFamily="34" charset="-120"/>
                <a:ea typeface="微軟正黑體" panose="020B0604030504040204" pitchFamily="34" charset="-120"/>
              </a:rPr>
              <a:t>項目</a:t>
            </a:r>
            <a:endParaRPr lang="zh-TW" altLang="en-US" sz="2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endParaRPr lang="en-US" altLang="zh-TW" b="1" u="sng" dirty="0" smtClean="0"/>
          </a:p>
          <a:p>
            <a:r>
              <a:rPr lang="zh-TW" altLang="en-US" dirty="0"/>
              <a:t/>
            </a:r>
            <a:br>
              <a:rPr lang="zh-TW" altLang="en-US" dirty="0"/>
            </a:br>
            <a:r>
              <a:rPr lang="zh-TW" altLang="en-US" dirty="0"/>
              <a:t/>
            </a:r>
            <a:br>
              <a:rPr lang="zh-TW" altLang="en-US" dirty="0"/>
            </a:br>
            <a:endParaRPr lang="zh-TW" altLang="en-US" b="1" dirty="0"/>
          </a:p>
        </p:txBody>
      </p:sp>
      <p:graphicFrame>
        <p:nvGraphicFramePr>
          <p:cNvPr id="4" name="表格 3"/>
          <p:cNvGraphicFramePr>
            <a:graphicFrameLocks noGrp="1"/>
          </p:cNvGraphicFramePr>
          <p:nvPr>
            <p:extLst>
              <p:ext uri="{D42A27DB-BD31-4B8C-83A1-F6EECF244321}">
                <p14:modId xmlns:p14="http://schemas.microsoft.com/office/powerpoint/2010/main" val="2634974501"/>
              </p:ext>
            </p:extLst>
          </p:nvPr>
        </p:nvGraphicFramePr>
        <p:xfrm>
          <a:off x="179512" y="764706"/>
          <a:ext cx="8784976" cy="1338414"/>
        </p:xfrm>
        <a:graphic>
          <a:graphicData uri="http://schemas.openxmlformats.org/drawingml/2006/table">
            <a:tbl>
              <a:tblPr>
                <a:tableStyleId>{5C22544A-7EE6-4342-B048-85BDC9FD1C3A}</a:tableStyleId>
              </a:tblPr>
              <a:tblGrid>
                <a:gridCol w="1187160">
                  <a:extLst>
                    <a:ext uri="{9D8B030D-6E8A-4147-A177-3AD203B41FA5}">
                      <a16:colId xmlns:a16="http://schemas.microsoft.com/office/drawing/2014/main" val="3462537787"/>
                    </a:ext>
                  </a:extLst>
                </a:gridCol>
                <a:gridCol w="1662022">
                  <a:extLst>
                    <a:ext uri="{9D8B030D-6E8A-4147-A177-3AD203B41FA5}">
                      <a16:colId xmlns:a16="http://schemas.microsoft.com/office/drawing/2014/main" val="4117876577"/>
                    </a:ext>
                  </a:extLst>
                </a:gridCol>
                <a:gridCol w="1831338">
                  <a:extLst>
                    <a:ext uri="{9D8B030D-6E8A-4147-A177-3AD203B41FA5}">
                      <a16:colId xmlns:a16="http://schemas.microsoft.com/office/drawing/2014/main" val="4049038481"/>
                    </a:ext>
                  </a:extLst>
                </a:gridCol>
                <a:gridCol w="4104456">
                  <a:extLst>
                    <a:ext uri="{9D8B030D-6E8A-4147-A177-3AD203B41FA5}">
                      <a16:colId xmlns:a16="http://schemas.microsoft.com/office/drawing/2014/main" val="3687122539"/>
                    </a:ext>
                  </a:extLst>
                </a:gridCol>
              </a:tblGrid>
              <a:tr h="223069">
                <a:tc rowSpan="6">
                  <a:txBody>
                    <a:bodyPr/>
                    <a:lstStyle/>
                    <a:p>
                      <a:pPr>
                        <a:lnSpc>
                          <a:spcPts val="1400"/>
                        </a:lnSpc>
                        <a:spcAft>
                          <a:spcPts val="0"/>
                        </a:spcAft>
                      </a:pPr>
                      <a:r>
                        <a:rPr lang="zh-TW" sz="1400" kern="150" dirty="0">
                          <a:effectLst/>
                          <a:latin typeface="微軟正黑體" panose="020B0604030504040204" pitchFamily="34" charset="-120"/>
                          <a:ea typeface="微軟正黑體" panose="020B0604030504040204" pitchFamily="34" charset="-120"/>
                        </a:rPr>
                        <a:t>廢油</a:t>
                      </a:r>
                    </a:p>
                    <a:p>
                      <a:pPr>
                        <a:lnSpc>
                          <a:spcPts val="1400"/>
                        </a:lnSpc>
                        <a:spcAft>
                          <a:spcPts val="0"/>
                        </a:spcAft>
                      </a:pPr>
                      <a:r>
                        <a:rPr lang="en-US" sz="1400" kern="150" dirty="0">
                          <a:effectLst/>
                          <a:latin typeface="微軟正黑體" panose="020B0604030504040204" pitchFamily="34" charset="-120"/>
                          <a:ea typeface="微軟正黑體" panose="020B0604030504040204" pitchFamily="34" charset="-120"/>
                        </a:rPr>
                        <a:t>D-17</a:t>
                      </a:r>
                      <a:endParaRPr lang="zh-TW" sz="1400" kern="150" dirty="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D-1701</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廢油漆、漆渣</a:t>
                      </a: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油漆及漆渣廢棄物</a:t>
                      </a:r>
                    </a:p>
                  </a:txBody>
                  <a:tcPr marL="17298" marR="17298" marT="0" marB="0" anchor="ctr"/>
                </a:tc>
                <a:extLst>
                  <a:ext uri="{0D108BD9-81ED-4DB2-BD59-A6C34878D82A}">
                    <a16:rowId xmlns:a16="http://schemas.microsoft.com/office/drawing/2014/main" val="228030990"/>
                  </a:ext>
                </a:extLst>
              </a:tr>
              <a:tr h="223069">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D-1702</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廢熱媒油</a:t>
                      </a: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廢棄之製程熱媒油</a:t>
                      </a:r>
                    </a:p>
                  </a:txBody>
                  <a:tcPr marL="17298" marR="17298" marT="0" marB="0" anchor="ctr"/>
                </a:tc>
                <a:extLst>
                  <a:ext uri="{0D108BD9-81ED-4DB2-BD59-A6C34878D82A}">
                    <a16:rowId xmlns:a16="http://schemas.microsoft.com/office/drawing/2014/main" val="4060116310"/>
                  </a:ext>
                </a:extLst>
              </a:tr>
              <a:tr h="223069">
                <a:tc vMerge="1">
                  <a:txBody>
                    <a:bodyPr/>
                    <a:lstStyle/>
                    <a:p>
                      <a:endParaRPr lang="zh-TW" altLang="en-US"/>
                    </a:p>
                  </a:txBody>
                  <a:tcPr/>
                </a:tc>
                <a:tc>
                  <a:txBody>
                    <a:bodyPr/>
                    <a:lstStyle/>
                    <a:p>
                      <a:pPr algn="ctr">
                        <a:lnSpc>
                          <a:spcPts val="1400"/>
                        </a:lnSpc>
                        <a:spcAft>
                          <a:spcPts val="0"/>
                        </a:spcAft>
                      </a:pPr>
                      <a:r>
                        <a:rPr lang="en-US" sz="1400" kern="150" dirty="0">
                          <a:solidFill>
                            <a:srgbClr val="FF0000"/>
                          </a:solidFill>
                          <a:effectLst/>
                          <a:latin typeface="微軟正黑體" panose="020B0604030504040204" pitchFamily="34" charset="-120"/>
                          <a:ea typeface="微軟正黑體" panose="020B0604030504040204" pitchFamily="34" charset="-120"/>
                        </a:rPr>
                        <a:t>D-1703</a:t>
                      </a:r>
                      <a:endParaRPr lang="zh-TW" sz="1400" kern="150" dirty="0">
                        <a:solidFill>
                          <a:srgbClr val="FF0000"/>
                        </a:solidFill>
                        <a:effectLst/>
                        <a:latin typeface="微軟正黑體" panose="020B0604030504040204" pitchFamily="34" charset="-120"/>
                        <a:ea typeface="微軟正黑體" panose="020B0604030504040204" pitchFamily="34" charset="-120"/>
                      </a:endParaRPr>
                    </a:p>
                  </a:txBody>
                  <a:tcPr marL="17298" marR="17298" marT="0" marB="0" anchor="ctr">
                    <a:solidFill>
                      <a:srgbClr val="FFFF00"/>
                    </a:solidFill>
                  </a:tcPr>
                </a:tc>
                <a:tc>
                  <a:txBody>
                    <a:bodyPr/>
                    <a:lstStyle/>
                    <a:p>
                      <a:pPr>
                        <a:lnSpc>
                          <a:spcPts val="1400"/>
                        </a:lnSpc>
                        <a:spcAft>
                          <a:spcPts val="0"/>
                        </a:spcAft>
                      </a:pPr>
                      <a:r>
                        <a:rPr lang="zh-TW" sz="1400" kern="150" dirty="0">
                          <a:solidFill>
                            <a:srgbClr val="FF0000"/>
                          </a:solidFill>
                          <a:effectLst/>
                          <a:latin typeface="微軟正黑體" panose="020B0604030504040204" pitchFamily="34" charset="-120"/>
                          <a:ea typeface="微軟正黑體" panose="020B0604030504040204" pitchFamily="34" charset="-120"/>
                        </a:rPr>
                        <a:t>廢潤滑油</a:t>
                      </a:r>
                    </a:p>
                  </a:txBody>
                  <a:tcPr marL="17298" marR="17298" marT="0" marB="0" anchor="ctr">
                    <a:solidFill>
                      <a:srgbClr val="FFFF00"/>
                    </a:solidFill>
                  </a:tcPr>
                </a:tc>
                <a:tc>
                  <a:txBody>
                    <a:bodyPr/>
                    <a:lstStyle/>
                    <a:p>
                      <a:pPr algn="just">
                        <a:lnSpc>
                          <a:spcPts val="1200"/>
                        </a:lnSpc>
                        <a:spcAft>
                          <a:spcPts val="0"/>
                        </a:spcAft>
                      </a:pPr>
                      <a:r>
                        <a:rPr lang="zh-TW" sz="1400" kern="150" dirty="0">
                          <a:solidFill>
                            <a:srgbClr val="FF0000"/>
                          </a:solidFill>
                          <a:effectLst/>
                          <a:latin typeface="微軟正黑體" panose="020B0604030504040204" pitchFamily="34" charset="-120"/>
                          <a:ea typeface="微軟正黑體" panose="020B0604030504040204" pitchFamily="34" charset="-120"/>
                        </a:rPr>
                        <a:t>廢棄之潤滑油</a:t>
                      </a:r>
                    </a:p>
                  </a:txBody>
                  <a:tcPr marL="17298" marR="17298" marT="0" marB="0" anchor="ctr">
                    <a:solidFill>
                      <a:srgbClr val="FFFF00"/>
                    </a:solidFill>
                  </a:tcPr>
                </a:tc>
                <a:extLst>
                  <a:ext uri="{0D108BD9-81ED-4DB2-BD59-A6C34878D82A}">
                    <a16:rowId xmlns:a16="http://schemas.microsoft.com/office/drawing/2014/main" val="2172329115"/>
                  </a:ext>
                </a:extLst>
              </a:tr>
              <a:tr h="223069">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D-1704</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廢切削油</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液</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太陽能產業晶圓所產生之廢切削油</a:t>
                      </a:r>
                      <a:r>
                        <a:rPr lang="en-US" sz="1400" kern="150" dirty="0">
                          <a:effectLst/>
                          <a:latin typeface="微軟正黑體" panose="020B0604030504040204" pitchFamily="34" charset="-120"/>
                          <a:ea typeface="微軟正黑體" panose="020B0604030504040204" pitchFamily="34" charset="-120"/>
                        </a:rPr>
                        <a:t>(</a:t>
                      </a:r>
                      <a:r>
                        <a:rPr lang="zh-TW" sz="1400" kern="150" dirty="0">
                          <a:effectLst/>
                          <a:latin typeface="微軟正黑體" panose="020B0604030504040204" pitchFamily="34" charset="-120"/>
                          <a:ea typeface="微軟正黑體" panose="020B0604030504040204" pitchFamily="34" charset="-120"/>
                        </a:rPr>
                        <a:t>液</a:t>
                      </a:r>
                      <a:r>
                        <a:rPr lang="en-US" sz="1400" kern="150" dirty="0">
                          <a:effectLst/>
                          <a:latin typeface="微軟正黑體" panose="020B0604030504040204" pitchFamily="34" charset="-120"/>
                          <a:ea typeface="微軟正黑體" panose="020B0604030504040204" pitchFamily="34" charset="-120"/>
                        </a:rPr>
                        <a:t>)</a:t>
                      </a:r>
                      <a:endParaRPr lang="zh-TW" sz="1400" kern="150" dirty="0">
                        <a:effectLst/>
                        <a:latin typeface="微軟正黑體" panose="020B0604030504040204" pitchFamily="34" charset="-120"/>
                        <a:ea typeface="微軟正黑體" panose="020B0604030504040204" pitchFamily="34" charset="-120"/>
                      </a:endParaRPr>
                    </a:p>
                  </a:txBody>
                  <a:tcPr marL="17298" marR="17298" marT="0" marB="0" anchor="ctr"/>
                </a:tc>
                <a:extLst>
                  <a:ext uri="{0D108BD9-81ED-4DB2-BD59-A6C34878D82A}">
                    <a16:rowId xmlns:a16="http://schemas.microsoft.com/office/drawing/2014/main" val="1714223188"/>
                  </a:ext>
                </a:extLst>
              </a:tr>
              <a:tr h="223069">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D-1705</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廢食用油</a:t>
                      </a: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廢棄之食用油</a:t>
                      </a:r>
                    </a:p>
                  </a:txBody>
                  <a:tcPr marL="17298" marR="17298" marT="0" marB="0" anchor="ctr"/>
                </a:tc>
                <a:extLst>
                  <a:ext uri="{0D108BD9-81ED-4DB2-BD59-A6C34878D82A}">
                    <a16:rowId xmlns:a16="http://schemas.microsoft.com/office/drawing/2014/main" val="869652119"/>
                  </a:ext>
                </a:extLst>
              </a:tr>
              <a:tr h="223069">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D-1799</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廢油混合物</a:t>
                      </a: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非屬公告應回收或再利用之廢油或其混合物</a:t>
                      </a:r>
                    </a:p>
                  </a:txBody>
                  <a:tcPr marL="17298" marR="17298" marT="0" marB="0" anchor="ctr"/>
                </a:tc>
                <a:extLst>
                  <a:ext uri="{0D108BD9-81ED-4DB2-BD59-A6C34878D82A}">
                    <a16:rowId xmlns:a16="http://schemas.microsoft.com/office/drawing/2014/main" val="3288191743"/>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363219579"/>
              </p:ext>
            </p:extLst>
          </p:nvPr>
        </p:nvGraphicFramePr>
        <p:xfrm>
          <a:off x="179511" y="2204861"/>
          <a:ext cx="8784978" cy="4392492"/>
        </p:xfrm>
        <a:graphic>
          <a:graphicData uri="http://schemas.openxmlformats.org/drawingml/2006/table">
            <a:tbl>
              <a:tblPr>
                <a:tableStyleId>{5C22544A-7EE6-4342-B048-85BDC9FD1C3A}</a:tableStyleId>
              </a:tblPr>
              <a:tblGrid>
                <a:gridCol w="1080121">
                  <a:extLst>
                    <a:ext uri="{9D8B030D-6E8A-4147-A177-3AD203B41FA5}">
                      <a16:colId xmlns:a16="http://schemas.microsoft.com/office/drawing/2014/main" val="3703206106"/>
                    </a:ext>
                  </a:extLst>
                </a:gridCol>
                <a:gridCol w="1080120">
                  <a:extLst>
                    <a:ext uri="{9D8B030D-6E8A-4147-A177-3AD203B41FA5}">
                      <a16:colId xmlns:a16="http://schemas.microsoft.com/office/drawing/2014/main" val="52803239"/>
                    </a:ext>
                  </a:extLst>
                </a:gridCol>
                <a:gridCol w="2448272">
                  <a:extLst>
                    <a:ext uri="{9D8B030D-6E8A-4147-A177-3AD203B41FA5}">
                      <a16:colId xmlns:a16="http://schemas.microsoft.com/office/drawing/2014/main" val="1329597820"/>
                    </a:ext>
                  </a:extLst>
                </a:gridCol>
                <a:gridCol w="4176465">
                  <a:extLst>
                    <a:ext uri="{9D8B030D-6E8A-4147-A177-3AD203B41FA5}">
                      <a16:colId xmlns:a16="http://schemas.microsoft.com/office/drawing/2014/main" val="3145060315"/>
                    </a:ext>
                  </a:extLst>
                </a:gridCol>
              </a:tblGrid>
              <a:tr h="532699">
                <a:tc rowSpan="11">
                  <a:txBody>
                    <a:bodyPr/>
                    <a:lstStyle/>
                    <a:p>
                      <a:pPr>
                        <a:lnSpc>
                          <a:spcPts val="1400"/>
                        </a:lnSpc>
                        <a:spcAft>
                          <a:spcPts val="0"/>
                        </a:spcAft>
                      </a:pPr>
                      <a:r>
                        <a:rPr lang="zh-TW" sz="1400" kern="150" dirty="0">
                          <a:effectLst/>
                          <a:latin typeface="微軟正黑體" panose="020B0604030504040204" pitchFamily="34" charset="-120"/>
                          <a:ea typeface="微軟正黑體" panose="020B0604030504040204" pitchFamily="34" charset="-120"/>
                        </a:rPr>
                        <a:t>其他一般事業廢棄物</a:t>
                      </a:r>
                    </a:p>
                    <a:p>
                      <a:pPr>
                        <a:lnSpc>
                          <a:spcPts val="1400"/>
                        </a:lnSpc>
                        <a:spcAft>
                          <a:spcPts val="0"/>
                        </a:spcAft>
                      </a:pPr>
                      <a:r>
                        <a:rPr lang="en-US" sz="1400" kern="150" dirty="0">
                          <a:effectLst/>
                          <a:latin typeface="微軟正黑體" panose="020B0604030504040204" pitchFamily="34" charset="-120"/>
                          <a:ea typeface="微軟正黑體" panose="020B0604030504040204" pitchFamily="34" charset="-120"/>
                        </a:rPr>
                        <a:t>D-24</a:t>
                      </a:r>
                      <a:endParaRPr lang="zh-TW" sz="1400" kern="150" dirty="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D-2401</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多氯聯苯重量含量低於百萬分之五十之其他事業廢棄物</a:t>
                      </a: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不包含屬混合五金廢料者</a:t>
                      </a:r>
                    </a:p>
                  </a:txBody>
                  <a:tcPr marL="17298" marR="17298" marT="0" marB="0" anchor="ctr"/>
                </a:tc>
                <a:extLst>
                  <a:ext uri="{0D108BD9-81ED-4DB2-BD59-A6C34878D82A}">
                    <a16:rowId xmlns:a16="http://schemas.microsoft.com/office/drawing/2014/main" val="4286889971"/>
                  </a:ext>
                </a:extLst>
              </a:tr>
              <a:tr h="799049">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D-2402</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不含汞之廢照明光源（燈管、燈泡）</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非屬公告應回收廢棄物者</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指廢棄的照明光源物質，如燈火、燈管等，但不包括汞或螢光粉</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不包括公告應回收廢棄物者</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extLst>
                  <a:ext uri="{0D108BD9-81ED-4DB2-BD59-A6C34878D82A}">
                    <a16:rowId xmlns:a16="http://schemas.microsoft.com/office/drawing/2014/main" val="943150397"/>
                  </a:ext>
                </a:extLst>
              </a:tr>
              <a:tr h="269496">
                <a:tc vMerge="1">
                  <a:txBody>
                    <a:bodyPr/>
                    <a:lstStyle/>
                    <a:p>
                      <a:endParaRPr lang="zh-TW" altLang="en-US"/>
                    </a:p>
                  </a:txBody>
                  <a:tcPr/>
                </a:tc>
                <a:tc>
                  <a:txBody>
                    <a:bodyPr/>
                    <a:lstStyle/>
                    <a:p>
                      <a:pPr algn="ctr">
                        <a:lnSpc>
                          <a:spcPts val="1400"/>
                        </a:lnSpc>
                        <a:spcAft>
                          <a:spcPts val="0"/>
                        </a:spcAft>
                      </a:pPr>
                      <a:r>
                        <a:rPr lang="en-US" sz="1400" kern="150" dirty="0">
                          <a:solidFill>
                            <a:srgbClr val="FF0000"/>
                          </a:solidFill>
                          <a:effectLst/>
                          <a:latin typeface="微軟正黑體" panose="020B0604030504040204" pitchFamily="34" charset="-120"/>
                          <a:ea typeface="微軟正黑體" panose="020B0604030504040204" pitchFamily="34" charset="-120"/>
                        </a:rPr>
                        <a:t>D-2403</a:t>
                      </a:r>
                      <a:endParaRPr lang="zh-TW" sz="1400" kern="150" dirty="0">
                        <a:solidFill>
                          <a:srgbClr val="FF0000"/>
                        </a:solidFill>
                        <a:effectLst/>
                        <a:latin typeface="微軟正黑體" panose="020B0604030504040204" pitchFamily="34" charset="-120"/>
                        <a:ea typeface="微軟正黑體" panose="020B0604030504040204" pitchFamily="34" charset="-120"/>
                      </a:endParaRPr>
                    </a:p>
                  </a:txBody>
                  <a:tcPr marL="17298" marR="17298" marT="0" marB="0" anchor="ctr">
                    <a:solidFill>
                      <a:srgbClr val="FFFF00"/>
                    </a:solidFill>
                  </a:tcPr>
                </a:tc>
                <a:tc>
                  <a:txBody>
                    <a:bodyPr/>
                    <a:lstStyle/>
                    <a:p>
                      <a:pPr>
                        <a:lnSpc>
                          <a:spcPts val="1400"/>
                        </a:lnSpc>
                        <a:spcAft>
                          <a:spcPts val="0"/>
                        </a:spcAft>
                      </a:pPr>
                      <a:r>
                        <a:rPr lang="zh-TW" sz="1400" kern="150" dirty="0">
                          <a:solidFill>
                            <a:srgbClr val="FF0000"/>
                          </a:solidFill>
                          <a:effectLst/>
                          <a:latin typeface="微軟正黑體" panose="020B0604030504040204" pitchFamily="34" charset="-120"/>
                          <a:ea typeface="微軟正黑體" panose="020B0604030504040204" pitchFamily="34" charset="-120"/>
                        </a:rPr>
                        <a:t>廢活性碳</a:t>
                      </a:r>
                    </a:p>
                  </a:txBody>
                  <a:tcPr marL="17298" marR="17298" marT="0" marB="0" anchor="ctr">
                    <a:solidFill>
                      <a:srgbClr val="FFFF00"/>
                    </a:solidFill>
                  </a:tcPr>
                </a:tc>
                <a:tc>
                  <a:txBody>
                    <a:bodyPr/>
                    <a:lstStyle/>
                    <a:p>
                      <a:pPr algn="just">
                        <a:lnSpc>
                          <a:spcPts val="1200"/>
                        </a:lnSpc>
                        <a:spcAft>
                          <a:spcPts val="0"/>
                        </a:spcAft>
                      </a:pPr>
                      <a:r>
                        <a:rPr lang="zh-TW" sz="1400" kern="150" dirty="0">
                          <a:solidFill>
                            <a:srgbClr val="FF0000"/>
                          </a:solidFill>
                          <a:effectLst/>
                          <a:latin typeface="微軟正黑體" panose="020B0604030504040204" pitchFamily="34" charset="-120"/>
                          <a:ea typeface="微軟正黑體" panose="020B0604030504040204" pitchFamily="34" charset="-120"/>
                        </a:rPr>
                        <a:t>非有害之活性碳</a:t>
                      </a:r>
                    </a:p>
                  </a:txBody>
                  <a:tcPr marL="17298" marR="17298" marT="0" marB="0" anchor="ctr">
                    <a:solidFill>
                      <a:srgbClr val="FFFF00"/>
                    </a:solidFill>
                  </a:tcPr>
                </a:tc>
                <a:extLst>
                  <a:ext uri="{0D108BD9-81ED-4DB2-BD59-A6C34878D82A}">
                    <a16:rowId xmlns:a16="http://schemas.microsoft.com/office/drawing/2014/main" val="2318356721"/>
                  </a:ext>
                </a:extLst>
              </a:tr>
              <a:tr h="269496">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D-2404</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廢蠟</a:t>
                      </a:r>
                    </a:p>
                  </a:txBody>
                  <a:tcPr marL="17298" marR="17298" marT="0" marB="0" anchor="ctr"/>
                </a:tc>
                <a:tc>
                  <a:txBody>
                    <a:bodyPr/>
                    <a:lstStyle/>
                    <a:p>
                      <a:pPr algn="just">
                        <a:lnSpc>
                          <a:spcPts val="1200"/>
                        </a:lnSpc>
                        <a:spcAft>
                          <a:spcPts val="0"/>
                        </a:spcAft>
                      </a:pPr>
                      <a:r>
                        <a:rPr lang="zh-TW" sz="1400" kern="150" dirty="0">
                          <a:effectLst/>
                          <a:latin typeface="微軟正黑體" panose="020B0604030504040204" pitchFamily="34" charset="-120"/>
                          <a:ea typeface="微軟正黑體" panose="020B0604030504040204" pitchFamily="34" charset="-120"/>
                        </a:rPr>
                        <a:t>指廢棄之含蠟物質</a:t>
                      </a:r>
                    </a:p>
                  </a:txBody>
                  <a:tcPr marL="17298" marR="17298" marT="0" marB="0" anchor="ctr"/>
                </a:tc>
                <a:extLst>
                  <a:ext uri="{0D108BD9-81ED-4DB2-BD59-A6C34878D82A}">
                    <a16:rowId xmlns:a16="http://schemas.microsoft.com/office/drawing/2014/main" val="2264594783"/>
                  </a:ext>
                </a:extLst>
              </a:tr>
              <a:tr h="269496">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D-2405</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廢油墨</a:t>
                      </a: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指非屬有害性之廢棄油墨或墨渣物質</a:t>
                      </a:r>
                    </a:p>
                  </a:txBody>
                  <a:tcPr marL="17298" marR="17298" marT="0" marB="0" anchor="ctr"/>
                </a:tc>
                <a:extLst>
                  <a:ext uri="{0D108BD9-81ED-4DB2-BD59-A6C34878D82A}">
                    <a16:rowId xmlns:a16="http://schemas.microsoft.com/office/drawing/2014/main" val="2315509217"/>
                  </a:ext>
                </a:extLst>
              </a:tr>
              <a:tr h="269496">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D-2406</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廢砂輪</a:t>
                      </a: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非有害消耗性之切割器材</a:t>
                      </a:r>
                    </a:p>
                  </a:txBody>
                  <a:tcPr marL="17298" marR="17298" marT="0" marB="0" anchor="ctr"/>
                </a:tc>
                <a:extLst>
                  <a:ext uri="{0D108BD9-81ED-4DB2-BD59-A6C34878D82A}">
                    <a16:rowId xmlns:a16="http://schemas.microsoft.com/office/drawing/2014/main" val="3167676942"/>
                  </a:ext>
                </a:extLst>
              </a:tr>
              <a:tr h="460595">
                <a:tc vMerge="1">
                  <a:txBody>
                    <a:bodyPr/>
                    <a:lstStyle/>
                    <a:p>
                      <a:endParaRPr lang="zh-TW" altLang="en-US"/>
                    </a:p>
                  </a:txBody>
                  <a:tcPr/>
                </a:tc>
                <a:tc>
                  <a:txBody>
                    <a:bodyPr/>
                    <a:lstStyle/>
                    <a:p>
                      <a:pPr algn="ctr">
                        <a:spcAft>
                          <a:spcPts val="0"/>
                        </a:spcAft>
                      </a:pPr>
                      <a:r>
                        <a:rPr lang="en-US" sz="1400" kern="150">
                          <a:effectLst/>
                          <a:latin typeface="微軟正黑體" panose="020B0604030504040204" pitchFamily="34" charset="-120"/>
                          <a:ea typeface="微軟正黑體" panose="020B0604030504040204" pitchFamily="34" charset="-120"/>
                        </a:rPr>
                        <a:t>D-2407</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spcAft>
                          <a:spcPts val="0"/>
                        </a:spcAft>
                      </a:pPr>
                      <a:r>
                        <a:rPr lang="zh-TW" sz="1400" kern="150">
                          <a:effectLst/>
                          <a:latin typeface="微軟正黑體" panose="020B0604030504040204" pitchFamily="34" charset="-120"/>
                          <a:ea typeface="微軟正黑體" panose="020B0604030504040204" pitchFamily="34" charset="-120"/>
                        </a:rPr>
                        <a:t>噴砂廢棄物</a:t>
                      </a:r>
                    </a:p>
                  </a:txBody>
                  <a:tcPr marL="17298" marR="17298" marT="0" marB="0" anchor="ctr"/>
                </a:tc>
                <a:tc>
                  <a:txBody>
                    <a:bodyPr/>
                    <a:lstStyle/>
                    <a:p>
                      <a:pPr>
                        <a:lnSpc>
                          <a:spcPts val="1200"/>
                        </a:lnSpc>
                        <a:spcAft>
                          <a:spcPts val="0"/>
                        </a:spcAft>
                      </a:pPr>
                      <a:r>
                        <a:rPr lang="zh-TW" sz="1400" kern="150">
                          <a:effectLst/>
                          <a:latin typeface="微軟正黑體" panose="020B0604030504040204" pitchFamily="34" charset="-120"/>
                          <a:ea typeface="微軟正黑體" panose="020B0604030504040204" pitchFamily="34" charset="-120"/>
                        </a:rPr>
                        <a:t>係指金屬表面處理過程衍生之一般性噴砂廢棄物。</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於</a:t>
                      </a:r>
                      <a:r>
                        <a:rPr lang="en-US" sz="1400" kern="150">
                          <a:effectLst/>
                          <a:latin typeface="微軟正黑體" panose="020B0604030504040204" pitchFamily="34" charset="-120"/>
                          <a:ea typeface="微軟正黑體" panose="020B0604030504040204" pitchFamily="34" charset="-120"/>
                        </a:rPr>
                        <a:t>99</a:t>
                      </a:r>
                      <a:r>
                        <a:rPr lang="zh-TW" sz="1400" kern="150">
                          <a:effectLst/>
                          <a:latin typeface="微軟正黑體" panose="020B0604030504040204" pitchFamily="34" charset="-120"/>
                          <a:ea typeface="微軟正黑體" panose="020B0604030504040204" pitchFamily="34" charset="-120"/>
                        </a:rPr>
                        <a:t>年</a:t>
                      </a:r>
                      <a:r>
                        <a:rPr lang="en-US" sz="1400" kern="150">
                          <a:effectLst/>
                          <a:latin typeface="微軟正黑體" panose="020B0604030504040204" pitchFamily="34" charset="-120"/>
                          <a:ea typeface="微軟正黑體" panose="020B0604030504040204" pitchFamily="34" charset="-120"/>
                        </a:rPr>
                        <a:t>1</a:t>
                      </a:r>
                      <a:r>
                        <a:rPr lang="zh-TW" sz="1400" kern="150">
                          <a:effectLst/>
                          <a:latin typeface="微軟正黑體" panose="020B0604030504040204" pitchFamily="34" charset="-120"/>
                          <a:ea typeface="微軟正黑體" panose="020B0604030504040204" pitchFamily="34" charset="-120"/>
                        </a:rPr>
                        <a:t>月</a:t>
                      </a:r>
                      <a:r>
                        <a:rPr lang="en-US" sz="1400" kern="150">
                          <a:effectLst/>
                          <a:latin typeface="微軟正黑體" panose="020B0604030504040204" pitchFamily="34" charset="-120"/>
                          <a:ea typeface="微軟正黑體" panose="020B0604030504040204" pitchFamily="34" charset="-120"/>
                        </a:rPr>
                        <a:t>1</a:t>
                      </a:r>
                      <a:r>
                        <a:rPr lang="zh-TW" sz="1400" kern="150">
                          <a:effectLst/>
                          <a:latin typeface="微軟正黑體" panose="020B0604030504040204" pitchFamily="34" charset="-120"/>
                          <a:ea typeface="微軟正黑體" panose="020B0604030504040204" pitchFamily="34" charset="-120"/>
                        </a:rPr>
                        <a:t>日修正該項廢棄物之備註說明</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extLst>
                  <a:ext uri="{0D108BD9-81ED-4DB2-BD59-A6C34878D82A}">
                    <a16:rowId xmlns:a16="http://schemas.microsoft.com/office/drawing/2014/main" val="2832987012"/>
                  </a:ext>
                </a:extLst>
              </a:tr>
              <a:tr h="460595">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D-2408</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廢石綿墊圈</a:t>
                      </a: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係指石綿墊圈廢棄物</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非屬於有害事業廢棄物認定標準中所規定之石綿及其製品廢棄物</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extLst>
                  <a:ext uri="{0D108BD9-81ED-4DB2-BD59-A6C34878D82A}">
                    <a16:rowId xmlns:a16="http://schemas.microsoft.com/office/drawing/2014/main" val="258314723"/>
                  </a:ext>
                </a:extLst>
              </a:tr>
              <a:tr h="269496">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D-2409</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廢藥品</a:t>
                      </a:r>
                      <a:r>
                        <a:rPr lang="en-US" sz="1400" kern="150">
                          <a:effectLst/>
                          <a:latin typeface="微軟正黑體" panose="020B0604030504040204" pitchFamily="34" charset="-120"/>
                          <a:ea typeface="微軟正黑體" panose="020B0604030504040204" pitchFamily="34" charset="-120"/>
                        </a:rPr>
                        <a:t>(</a:t>
                      </a:r>
                      <a:r>
                        <a:rPr lang="zh-TW" sz="1400" kern="150">
                          <a:effectLst/>
                          <a:latin typeface="微軟正黑體" panose="020B0604030504040204" pitchFamily="34" charset="-120"/>
                          <a:ea typeface="微軟正黑體" panose="020B0604030504040204" pitchFamily="34" charset="-120"/>
                        </a:rPr>
                        <a:t>人體或動物使用者</a:t>
                      </a:r>
                      <a:r>
                        <a:rPr lang="en-US" sz="1400" kern="150">
                          <a:effectLst/>
                          <a:latin typeface="微軟正黑體" panose="020B0604030504040204" pitchFamily="34" charset="-120"/>
                          <a:ea typeface="微軟正黑體" panose="020B0604030504040204" pitchFamily="34" charset="-120"/>
                        </a:rPr>
                        <a:t>)</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係指人體或動物使用之廢藥品或其不良品廢棄物</a:t>
                      </a:r>
                    </a:p>
                  </a:txBody>
                  <a:tcPr marL="17298" marR="17298" marT="0" marB="0" anchor="ctr"/>
                </a:tc>
                <a:extLst>
                  <a:ext uri="{0D108BD9-81ED-4DB2-BD59-A6C34878D82A}">
                    <a16:rowId xmlns:a16="http://schemas.microsoft.com/office/drawing/2014/main" val="2724125857"/>
                  </a:ext>
                </a:extLst>
              </a:tr>
              <a:tr h="269496">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D-2410</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a:effectLst/>
                          <a:latin typeface="微軟正黑體" panose="020B0604030504040204" pitchFamily="34" charset="-120"/>
                          <a:ea typeface="微軟正黑體" panose="020B0604030504040204" pitchFamily="34" charset="-120"/>
                        </a:rPr>
                        <a:t>廢玻璃纖維</a:t>
                      </a:r>
                    </a:p>
                  </a:txBody>
                  <a:tcPr marL="17298" marR="17298" marT="0" marB="0" anchor="ctr"/>
                </a:tc>
                <a:tc>
                  <a:txBody>
                    <a:bodyPr/>
                    <a:lstStyle/>
                    <a:p>
                      <a:pPr algn="just">
                        <a:lnSpc>
                          <a:spcPts val="1200"/>
                        </a:lnSpc>
                        <a:spcAft>
                          <a:spcPts val="0"/>
                        </a:spcAft>
                      </a:pPr>
                      <a:r>
                        <a:rPr lang="zh-TW" sz="1400" kern="150">
                          <a:effectLst/>
                          <a:latin typeface="微軟正黑體" panose="020B0604030504040204" pitchFamily="34" charset="-120"/>
                          <a:ea typeface="微軟正黑體" panose="020B0604030504040204" pitchFamily="34" charset="-120"/>
                        </a:rPr>
                        <a:t>指廢棄之各類玻璃纖維廢棄物或其混合物</a:t>
                      </a:r>
                    </a:p>
                  </a:txBody>
                  <a:tcPr marL="17298" marR="17298" marT="0" marB="0" anchor="ctr"/>
                </a:tc>
                <a:extLst>
                  <a:ext uri="{0D108BD9-81ED-4DB2-BD59-A6C34878D82A}">
                    <a16:rowId xmlns:a16="http://schemas.microsoft.com/office/drawing/2014/main" val="243403835"/>
                  </a:ext>
                </a:extLst>
              </a:tr>
              <a:tr h="522578">
                <a:tc vMerge="1">
                  <a:txBody>
                    <a:bodyPr/>
                    <a:lstStyle/>
                    <a:p>
                      <a:endParaRPr lang="zh-TW" altLang="en-US"/>
                    </a:p>
                  </a:txBody>
                  <a:tcPr/>
                </a:tc>
                <a:tc>
                  <a:txBody>
                    <a:bodyPr/>
                    <a:lstStyle/>
                    <a:p>
                      <a:pPr algn="ctr">
                        <a:lnSpc>
                          <a:spcPts val="1400"/>
                        </a:lnSpc>
                        <a:spcAft>
                          <a:spcPts val="0"/>
                        </a:spcAft>
                      </a:pPr>
                      <a:r>
                        <a:rPr lang="en-US" sz="1400" kern="150">
                          <a:effectLst/>
                          <a:latin typeface="微軟正黑體" panose="020B0604030504040204" pitchFamily="34" charset="-120"/>
                          <a:ea typeface="微軟正黑體" panose="020B0604030504040204" pitchFamily="34" charset="-120"/>
                        </a:rPr>
                        <a:t>D-2499</a:t>
                      </a:r>
                      <a:endParaRPr lang="zh-TW" sz="1400" kern="150">
                        <a:effectLst/>
                        <a:latin typeface="微軟正黑體" panose="020B0604030504040204" pitchFamily="34" charset="-120"/>
                        <a:ea typeface="微軟正黑體" panose="020B0604030504040204" pitchFamily="34" charset="-120"/>
                      </a:endParaRPr>
                    </a:p>
                  </a:txBody>
                  <a:tcPr marL="17298" marR="17298" marT="0" marB="0" anchor="ctr"/>
                </a:tc>
                <a:tc>
                  <a:txBody>
                    <a:bodyPr/>
                    <a:lstStyle/>
                    <a:p>
                      <a:pPr>
                        <a:lnSpc>
                          <a:spcPts val="1400"/>
                        </a:lnSpc>
                        <a:spcAft>
                          <a:spcPts val="0"/>
                        </a:spcAft>
                      </a:pPr>
                      <a:r>
                        <a:rPr lang="zh-TW" sz="1400" kern="150" dirty="0">
                          <a:effectLst/>
                          <a:latin typeface="微軟正黑體" panose="020B0604030504040204" pitchFamily="34" charset="-120"/>
                          <a:ea typeface="微軟正黑體" panose="020B0604030504040204" pitchFamily="34" charset="-120"/>
                        </a:rPr>
                        <a:t>其他未歸類之一般事業廢棄物</a:t>
                      </a:r>
                    </a:p>
                  </a:txBody>
                  <a:tcPr marL="17298" marR="17298" marT="0" marB="0" anchor="ctr"/>
                </a:tc>
                <a:tc>
                  <a:txBody>
                    <a:bodyPr/>
                    <a:lstStyle/>
                    <a:p>
                      <a:pPr algn="just">
                        <a:lnSpc>
                          <a:spcPts val="1200"/>
                        </a:lnSpc>
                        <a:spcAft>
                          <a:spcPts val="0"/>
                        </a:spcAft>
                      </a:pPr>
                      <a:r>
                        <a:rPr lang="en-US" sz="1400" kern="150" dirty="0">
                          <a:effectLst/>
                          <a:latin typeface="微軟正黑體" panose="020B0604030504040204" pitchFamily="34" charset="-120"/>
                          <a:ea typeface="微軟正黑體" panose="020B0604030504040204" pitchFamily="34" charset="-120"/>
                        </a:rPr>
                        <a:t> </a:t>
                      </a:r>
                      <a:endParaRPr lang="zh-TW" sz="1400" kern="150" dirty="0">
                        <a:effectLst/>
                        <a:latin typeface="微軟正黑體" panose="020B0604030504040204" pitchFamily="34" charset="-120"/>
                        <a:ea typeface="微軟正黑體" panose="020B0604030504040204" pitchFamily="34" charset="-120"/>
                      </a:endParaRPr>
                    </a:p>
                  </a:txBody>
                  <a:tcPr marL="17298" marR="17298" marT="0" marB="0" anchor="ctr"/>
                </a:tc>
                <a:extLst>
                  <a:ext uri="{0D108BD9-81ED-4DB2-BD59-A6C34878D82A}">
                    <a16:rowId xmlns:a16="http://schemas.microsoft.com/office/drawing/2014/main" val="766350832"/>
                  </a:ext>
                </a:extLst>
              </a:tr>
            </a:tbl>
          </a:graphicData>
        </a:graphic>
      </p:graphicFrame>
    </p:spTree>
    <p:extLst>
      <p:ext uri="{BB962C8B-B14F-4D97-AF65-F5344CB8AC3E}">
        <p14:creationId xmlns:p14="http://schemas.microsoft.com/office/powerpoint/2010/main" val="84070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432048"/>
          </a:xfrm>
        </p:spPr>
        <p:txBody>
          <a:bodyPr>
            <a:normAutofit fontScale="90000"/>
          </a:bodyPr>
          <a:lstStyle/>
          <a:p>
            <a:pPr algn="ctr"/>
            <a:r>
              <a:rPr lang="zh-TW" altLang="zh-TW" sz="2800" b="1" u="sng" dirty="0">
                <a:latin typeface="微軟正黑體" panose="020B0604030504040204" pitchFamily="34" charset="-120"/>
                <a:ea typeface="微軟正黑體" panose="020B0604030504040204" pitchFamily="34" charset="-120"/>
              </a:rPr>
              <a:t>環保署公告之一般回收</a:t>
            </a:r>
            <a:r>
              <a:rPr lang="zh-TW" altLang="zh-TW" sz="2800" b="1" u="sng" dirty="0" smtClean="0">
                <a:latin typeface="微軟正黑體" panose="020B0604030504040204" pitchFamily="34" charset="-120"/>
                <a:ea typeface="微軟正黑體" panose="020B0604030504040204" pitchFamily="34" charset="-120"/>
              </a:rPr>
              <a:t>項目</a:t>
            </a:r>
            <a:endParaRPr lang="zh-TW" altLang="en-US" sz="2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endParaRPr lang="en-US" altLang="zh-TW" b="1" u="sng" dirty="0" smtClean="0"/>
          </a:p>
          <a:p>
            <a:r>
              <a:rPr lang="zh-TW" altLang="zh-TW" b="1" u="sng" dirty="0" smtClean="0"/>
              <a:t>廢機油是廢</a:t>
            </a:r>
            <a:r>
              <a:rPr lang="zh-TW" altLang="zh-TW" b="1" u="sng" dirty="0"/>
              <a:t>離子交換樹脂是環保署公告之一般（含公告再利用）事業廢棄物或再生資源</a:t>
            </a:r>
            <a:r>
              <a:rPr lang="zh-TW" altLang="zh-TW" b="1" u="sng" dirty="0" smtClean="0"/>
              <a:t>項目</a:t>
            </a:r>
            <a:endParaRPr lang="en-US" altLang="zh-TW" b="1" u="sng" dirty="0" smtClean="0"/>
          </a:p>
          <a:p>
            <a:r>
              <a:rPr lang="zh-TW" altLang="en-US" dirty="0"/>
              <a:t/>
            </a:r>
            <a:br>
              <a:rPr lang="zh-TW" altLang="en-US" dirty="0"/>
            </a:br>
            <a:r>
              <a:rPr lang="zh-TW" altLang="en-US" dirty="0"/>
              <a:t/>
            </a:r>
            <a:br>
              <a:rPr lang="zh-TW" altLang="en-US" dirty="0"/>
            </a:br>
            <a:endParaRPr lang="zh-TW" altLang="en-US" b="1" dirty="0"/>
          </a:p>
        </p:txBody>
      </p:sp>
      <p:graphicFrame>
        <p:nvGraphicFramePr>
          <p:cNvPr id="6" name="表格 5"/>
          <p:cNvGraphicFramePr>
            <a:graphicFrameLocks noGrp="1"/>
          </p:cNvGraphicFramePr>
          <p:nvPr>
            <p:extLst>
              <p:ext uri="{D42A27DB-BD31-4B8C-83A1-F6EECF244321}">
                <p14:modId xmlns:p14="http://schemas.microsoft.com/office/powerpoint/2010/main" val="1643914604"/>
              </p:ext>
            </p:extLst>
          </p:nvPr>
        </p:nvGraphicFramePr>
        <p:xfrm>
          <a:off x="179513" y="548680"/>
          <a:ext cx="8784974" cy="6235483"/>
        </p:xfrm>
        <a:graphic>
          <a:graphicData uri="http://schemas.openxmlformats.org/drawingml/2006/table">
            <a:tbl>
              <a:tblPr>
                <a:tableStyleId>{5C22544A-7EE6-4342-B048-85BDC9FD1C3A}</a:tableStyleId>
              </a:tblPr>
              <a:tblGrid>
                <a:gridCol w="446695">
                  <a:extLst>
                    <a:ext uri="{9D8B030D-6E8A-4147-A177-3AD203B41FA5}">
                      <a16:colId xmlns:a16="http://schemas.microsoft.com/office/drawing/2014/main" val="545992559"/>
                    </a:ext>
                  </a:extLst>
                </a:gridCol>
                <a:gridCol w="595592">
                  <a:extLst>
                    <a:ext uri="{9D8B030D-6E8A-4147-A177-3AD203B41FA5}">
                      <a16:colId xmlns:a16="http://schemas.microsoft.com/office/drawing/2014/main" val="3372068150"/>
                    </a:ext>
                  </a:extLst>
                </a:gridCol>
                <a:gridCol w="744489">
                  <a:extLst>
                    <a:ext uri="{9D8B030D-6E8A-4147-A177-3AD203B41FA5}">
                      <a16:colId xmlns:a16="http://schemas.microsoft.com/office/drawing/2014/main" val="4003188726"/>
                    </a:ext>
                  </a:extLst>
                </a:gridCol>
                <a:gridCol w="2010121">
                  <a:extLst>
                    <a:ext uri="{9D8B030D-6E8A-4147-A177-3AD203B41FA5}">
                      <a16:colId xmlns:a16="http://schemas.microsoft.com/office/drawing/2014/main" val="1908699060"/>
                    </a:ext>
                  </a:extLst>
                </a:gridCol>
                <a:gridCol w="4988077">
                  <a:extLst>
                    <a:ext uri="{9D8B030D-6E8A-4147-A177-3AD203B41FA5}">
                      <a16:colId xmlns:a16="http://schemas.microsoft.com/office/drawing/2014/main" val="352114691"/>
                    </a:ext>
                  </a:extLst>
                </a:gridCol>
              </a:tblGrid>
              <a:tr h="399118">
                <a:tc rowSpan="22">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rowSpan="22">
                  <a:txBody>
                    <a:bodyPr/>
                    <a:lstStyle/>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塑膠類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p>
                      <a:pPr algn="ctr">
                        <a:spcAft>
                          <a:spcPts val="0"/>
                        </a:spcAft>
                      </a:pPr>
                      <a:r>
                        <a:rPr lang="zh-TW" sz="1200" kern="0">
                          <a:effectLst/>
                          <a:latin typeface="微軟正黑體" panose="020B0604030504040204" pitchFamily="34" charset="-120"/>
                          <a:ea typeface="微軟正黑體" panose="020B0604030504040204" pitchFamily="34" charset="-120"/>
                        </a:rPr>
                        <a:t>　</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0201</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廢包裝用發泡塑膠</a:t>
                      </a:r>
                      <a:endParaRPr lang="zh-TW" sz="1200" kern="150" dirty="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包括發泡聚苯乙烯</a:t>
                      </a:r>
                      <a:r>
                        <a:rPr lang="en-US" sz="1200" kern="0">
                          <a:effectLst/>
                          <a:latin typeface="微軟正黑體" panose="020B0604030504040204" pitchFamily="34" charset="-120"/>
                          <a:ea typeface="微軟正黑體" panose="020B0604030504040204" pitchFamily="34" charset="-120"/>
                        </a:rPr>
                        <a:t>(EPS)</a:t>
                      </a:r>
                      <a:r>
                        <a:rPr lang="zh-TW" sz="1200" kern="0">
                          <a:effectLst/>
                          <a:latin typeface="微軟正黑體" panose="020B0604030504040204" pitchFamily="34" charset="-120"/>
                          <a:ea typeface="微軟正黑體" panose="020B0604030504040204" pitchFamily="34" charset="-120"/>
                        </a:rPr>
                        <a:t>、發泡聚乙烯</a:t>
                      </a:r>
                      <a:r>
                        <a:rPr lang="en-US" sz="1200" kern="0">
                          <a:effectLst/>
                          <a:latin typeface="微軟正黑體" panose="020B0604030504040204" pitchFamily="34" charset="-120"/>
                          <a:ea typeface="微軟正黑體" panose="020B0604030504040204" pitchFamily="34" charset="-120"/>
                        </a:rPr>
                        <a:t>(EPE)</a:t>
                      </a:r>
                      <a:r>
                        <a:rPr lang="zh-TW" sz="1200" kern="0">
                          <a:effectLst/>
                          <a:latin typeface="微軟正黑體" panose="020B0604030504040204" pitchFamily="34" charset="-120"/>
                          <a:ea typeface="微軟正黑體" panose="020B0604030504040204" pitchFamily="34" charset="-120"/>
                        </a:rPr>
                        <a:t>、發泡聚丙烯</a:t>
                      </a:r>
                      <a:r>
                        <a:rPr lang="en-US" sz="1200" kern="0">
                          <a:effectLst/>
                          <a:latin typeface="微軟正黑體" panose="020B0604030504040204" pitchFamily="34" charset="-120"/>
                          <a:ea typeface="微軟正黑體" panose="020B0604030504040204" pitchFamily="34" charset="-120"/>
                        </a:rPr>
                        <a:t>(EPP)</a:t>
                      </a:r>
                      <a:r>
                        <a:rPr lang="zh-TW" sz="1200" kern="0">
                          <a:effectLst/>
                          <a:latin typeface="微軟正黑體" panose="020B0604030504040204" pitchFamily="34" charset="-120"/>
                          <a:ea typeface="微軟正黑體" panose="020B0604030504040204" pitchFamily="34" charset="-120"/>
                        </a:rPr>
                        <a:t>、發泡乙烯聚合物</a:t>
                      </a:r>
                      <a:r>
                        <a:rPr lang="en-US" sz="1200" kern="0">
                          <a:effectLst/>
                          <a:latin typeface="微軟正黑體" panose="020B0604030504040204" pitchFamily="34" charset="-120"/>
                          <a:ea typeface="微軟正黑體" panose="020B0604030504040204" pitchFamily="34" charset="-120"/>
                        </a:rPr>
                        <a:t>(EPO) </a:t>
                      </a:r>
                      <a:r>
                        <a:rPr lang="zh-TW" sz="1200" kern="0">
                          <a:effectLst/>
                          <a:latin typeface="微軟正黑體" panose="020B0604030504040204" pitchFamily="34" charset="-120"/>
                          <a:ea typeface="微軟正黑體" panose="020B0604030504040204" pitchFamily="34" charset="-120"/>
                        </a:rPr>
                        <a:t>等作為緩衝材、保溫絕熱材之包裝廢棄物</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609561013"/>
                  </a:ext>
                </a:extLst>
              </a:tr>
              <a:tr h="19955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0202</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廢玻璃纖維強化塑膠</a:t>
                      </a:r>
                      <a:r>
                        <a:rPr lang="en-US" sz="1200" kern="0">
                          <a:effectLst/>
                          <a:latin typeface="微軟正黑體" panose="020B0604030504040204" pitchFamily="34" charset="-120"/>
                          <a:ea typeface="微軟正黑體" panose="020B0604030504040204" pitchFamily="34" charset="-120"/>
                        </a:rPr>
                        <a:t>(FRP)</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廢玻璃纖維強化塑膠</a:t>
                      </a:r>
                      <a:r>
                        <a:rPr lang="en-US" sz="1200" kern="0">
                          <a:effectLst/>
                          <a:latin typeface="微軟正黑體" panose="020B0604030504040204" pitchFamily="34" charset="-120"/>
                          <a:ea typeface="微軟正黑體" panose="020B0604030504040204" pitchFamily="34" charset="-120"/>
                        </a:rPr>
                        <a:t>(FRP)</a:t>
                      </a:r>
                      <a:r>
                        <a:rPr lang="zh-TW" sz="1200" kern="0">
                          <a:effectLst/>
                          <a:latin typeface="微軟正黑體" panose="020B0604030504040204" pitchFamily="34" charset="-120"/>
                          <a:ea typeface="微軟正黑體" panose="020B0604030504040204" pitchFamily="34" charset="-120"/>
                        </a:rPr>
                        <a:t>，如耐酸（鹼）容器。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2477091193"/>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dirty="0">
                          <a:solidFill>
                            <a:srgbClr val="FF0000"/>
                          </a:solidFill>
                          <a:effectLst/>
                          <a:latin typeface="微軟正黑體" panose="020B0604030504040204" pitchFamily="34" charset="-120"/>
                          <a:ea typeface="微軟正黑體" panose="020B0604030504040204" pitchFamily="34" charset="-120"/>
                        </a:rPr>
                        <a:t>0203</a:t>
                      </a:r>
                      <a:endParaRPr lang="zh-TW" sz="1200" kern="150" dirty="0">
                        <a:solidFill>
                          <a:srgbClr val="FF0000"/>
                        </a:solidFill>
                        <a:effectLst/>
                        <a:latin typeface="微軟正黑體" panose="020B0604030504040204" pitchFamily="34" charset="-120"/>
                        <a:ea typeface="微軟正黑體" panose="020B0604030504040204" pitchFamily="34" charset="-120"/>
                      </a:endParaRPr>
                    </a:p>
                  </a:txBody>
                  <a:tcPr marL="7536" marR="7536" marT="0" marB="0" anchor="ctr">
                    <a:solidFill>
                      <a:srgbClr val="FFFF00"/>
                    </a:solidFill>
                  </a:tcPr>
                </a:tc>
                <a:tc>
                  <a:txBody>
                    <a:bodyPr/>
                    <a:lstStyle/>
                    <a:p>
                      <a:pPr>
                        <a:spcAft>
                          <a:spcPts val="0"/>
                        </a:spcAft>
                      </a:pPr>
                      <a:r>
                        <a:rPr lang="zh-TW" sz="1200" kern="0" dirty="0">
                          <a:solidFill>
                            <a:srgbClr val="FF0000"/>
                          </a:solidFill>
                          <a:effectLst/>
                          <a:latin typeface="微軟正黑體" panose="020B0604030504040204" pitchFamily="34" charset="-120"/>
                          <a:ea typeface="微軟正黑體" panose="020B0604030504040204" pitchFamily="34" charset="-120"/>
                        </a:rPr>
                        <a:t>廢離子交換樹脂</a:t>
                      </a:r>
                      <a:endParaRPr lang="zh-TW" sz="1200" kern="150" dirty="0">
                        <a:solidFill>
                          <a:srgbClr val="FF0000"/>
                        </a:solidFill>
                        <a:effectLst/>
                        <a:latin typeface="微軟正黑體" panose="020B0604030504040204" pitchFamily="34" charset="-120"/>
                        <a:ea typeface="微軟正黑體" panose="020B0604030504040204" pitchFamily="34" charset="-120"/>
                      </a:endParaRPr>
                    </a:p>
                  </a:txBody>
                  <a:tcPr marL="7536" marR="7536" marT="0" marB="0" anchor="ctr">
                    <a:solidFill>
                      <a:srgbClr val="FFFF00"/>
                    </a:solidFill>
                  </a:tcPr>
                </a:tc>
                <a:tc>
                  <a:txBody>
                    <a:bodyPr/>
                    <a:lstStyle/>
                    <a:p>
                      <a:pPr>
                        <a:spcAft>
                          <a:spcPts val="0"/>
                        </a:spcAft>
                      </a:pPr>
                      <a:r>
                        <a:rPr lang="zh-TW" sz="1200" kern="0" dirty="0">
                          <a:solidFill>
                            <a:srgbClr val="FF0000"/>
                          </a:solidFill>
                          <a:effectLst/>
                          <a:latin typeface="微軟正黑體" panose="020B0604030504040204" pitchFamily="34" charset="-120"/>
                          <a:ea typeface="微軟正黑體" panose="020B0604030504040204" pitchFamily="34" charset="-120"/>
                        </a:rPr>
                        <a:t>如過濾用之廢離子交換樹脂</a:t>
                      </a:r>
                      <a:endParaRPr lang="zh-TW" sz="1200" kern="150" dirty="0">
                        <a:solidFill>
                          <a:srgbClr val="FF0000"/>
                        </a:solidFill>
                        <a:effectLst/>
                        <a:latin typeface="微軟正黑體" panose="020B0604030504040204" pitchFamily="34" charset="-120"/>
                        <a:ea typeface="微軟正黑體" panose="020B0604030504040204" pitchFamily="34" charset="-120"/>
                      </a:endParaRPr>
                    </a:p>
                  </a:txBody>
                  <a:tcPr marL="7536" marR="7536" marT="0" marB="0" anchor="ctr">
                    <a:solidFill>
                      <a:srgbClr val="FFFF00"/>
                    </a:solidFill>
                  </a:tcPr>
                </a:tc>
                <a:extLst>
                  <a:ext uri="{0D108BD9-81ED-4DB2-BD59-A6C34878D82A}">
                    <a16:rowId xmlns:a16="http://schemas.microsoft.com/office/drawing/2014/main" val="1897065424"/>
                  </a:ext>
                </a:extLst>
              </a:tr>
              <a:tr h="19955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0204</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廢樹脂</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如廢黏著劑等，不包含廢離子交換樹脂</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1091288030"/>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0205</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廢樹脂砂輪</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研磨製程產生之廢樹脂砂輪</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175739648"/>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0206</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廢膜渣</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印刷電路板製程產生之廢膜渣</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815788208"/>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0207</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廢碳粉（匣）</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廢棄之碳粉或碳粉匣</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411534166"/>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0208</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廢壓模膠</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封裝</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膠</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壓模製程中所產生之廢壓模膠</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493266885"/>
                  </a:ext>
                </a:extLst>
              </a:tr>
              <a:tr h="19955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0209</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PET</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PET(</a:t>
                      </a:r>
                      <a:r>
                        <a:rPr lang="zh-TW" sz="1200" kern="0">
                          <a:effectLst/>
                          <a:latin typeface="微軟正黑體" panose="020B0604030504040204" pitchFamily="34" charset="-120"/>
                          <a:ea typeface="微軟正黑體" panose="020B0604030504040204" pitchFamily="34" charset="-120"/>
                        </a:rPr>
                        <a:t>聚乙烯對苯二甲酸酯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307788244"/>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0210</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PE</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PE(</a:t>
                      </a:r>
                      <a:r>
                        <a:rPr lang="zh-TW" sz="1200" kern="0">
                          <a:effectLst/>
                          <a:latin typeface="微軟正黑體" panose="020B0604030504040204" pitchFamily="34" charset="-120"/>
                          <a:ea typeface="微軟正黑體" panose="020B0604030504040204" pitchFamily="34" charset="-120"/>
                        </a:rPr>
                        <a:t>聚乙烯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244884714"/>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0211</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PVC(</a:t>
                      </a:r>
                      <a:r>
                        <a:rPr lang="zh-TW" sz="1200" kern="0">
                          <a:effectLst/>
                          <a:latin typeface="微軟正黑體" panose="020B0604030504040204" pitchFamily="34" charset="-120"/>
                          <a:ea typeface="微軟正黑體" panose="020B0604030504040204" pitchFamily="34" charset="-120"/>
                        </a:rPr>
                        <a:t>聚氯乙烯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PVC</a:t>
                      </a:r>
                      <a:r>
                        <a:rPr lang="zh-TW" sz="1200" kern="0">
                          <a:effectLst/>
                          <a:latin typeface="微軟正黑體" panose="020B0604030504040204" pitchFamily="34" charset="-120"/>
                          <a:ea typeface="微軟正黑體" panose="020B0604030504040204" pitchFamily="34" charset="-120"/>
                        </a:rPr>
                        <a:t>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208406993"/>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0212</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PP</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en-US" sz="1200" kern="0">
                          <a:effectLst/>
                          <a:latin typeface="微軟正黑體" panose="020B0604030504040204" pitchFamily="34" charset="-120"/>
                          <a:ea typeface="微軟正黑體" panose="020B0604030504040204" pitchFamily="34" charset="-120"/>
                        </a:rPr>
                        <a:t>PP(</a:t>
                      </a:r>
                      <a:r>
                        <a:rPr lang="zh-TW" sz="1200" kern="0">
                          <a:effectLst/>
                          <a:latin typeface="微軟正黑體" panose="020B0604030504040204" pitchFamily="34" charset="-120"/>
                          <a:ea typeface="微軟正黑體" panose="020B0604030504040204" pitchFamily="34" charset="-120"/>
                        </a:rPr>
                        <a:t>聚丙烯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2095334458"/>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0213</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發泡</a:t>
                      </a:r>
                      <a:r>
                        <a:rPr lang="en-US" sz="1200" kern="0">
                          <a:effectLst/>
                          <a:latin typeface="微軟正黑體" panose="020B0604030504040204" pitchFamily="34" charset="-120"/>
                          <a:ea typeface="微軟正黑體" panose="020B0604030504040204" pitchFamily="34" charset="-120"/>
                        </a:rPr>
                        <a:t>PS</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發泡聚苯乙烯材質廢塑膠容器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4163940530"/>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0214</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未發泡</a:t>
                      </a:r>
                      <a:r>
                        <a:rPr lang="en-US" sz="1200" kern="0">
                          <a:effectLst/>
                          <a:latin typeface="微軟正黑體" panose="020B0604030504040204" pitchFamily="34" charset="-120"/>
                          <a:ea typeface="微軟正黑體" panose="020B0604030504040204" pitchFamily="34" charset="-120"/>
                        </a:rPr>
                        <a:t>PS</a:t>
                      </a:r>
                      <a:r>
                        <a:rPr lang="zh-TW" sz="1200" kern="0">
                          <a:effectLst/>
                          <a:latin typeface="微軟正黑體" panose="020B0604030504040204" pitchFamily="34" charset="-120"/>
                          <a:ea typeface="微軟正黑體" panose="020B0604030504040204" pitchFamily="34" charset="-120"/>
                        </a:rPr>
                        <a:t>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未發泡聚苯乙烯材質廢塑膠容器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1147291274"/>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0215</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含氟廢塑膠容器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含氟材質廢塑膠容器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720370578"/>
                  </a:ext>
                </a:extLst>
              </a:tr>
              <a:tr h="169625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0216</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其他熱塑型材質廢塑膠容器</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其他熱塑型材質廢塑膠容器（不包含</a:t>
                      </a:r>
                      <a:r>
                        <a:rPr lang="en-US" sz="1200" kern="0">
                          <a:effectLst/>
                          <a:latin typeface="微軟正黑體" panose="020B0604030504040204" pitchFamily="34" charset="-120"/>
                          <a:ea typeface="微軟正黑體" panose="020B0604030504040204" pitchFamily="34" charset="-120"/>
                        </a:rPr>
                        <a:t>FRP</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PE</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PP</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PVC</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PS</a:t>
                      </a:r>
                      <a:r>
                        <a:rPr lang="zh-TW" sz="1200" kern="0">
                          <a:effectLst/>
                          <a:latin typeface="微軟正黑體" panose="020B0604030504040204" pitchFamily="34" charset="-120"/>
                          <a:ea typeface="微軟正黑體" panose="020B0604030504040204" pitchFamily="34" charset="-120"/>
                        </a:rPr>
                        <a:t>及含氟材質之容器），其他熱塑型塑膠包含聚苯乙烯</a:t>
                      </a:r>
                      <a:r>
                        <a:rPr lang="en-US" sz="1200" kern="0">
                          <a:effectLst/>
                          <a:latin typeface="微軟正黑體" panose="020B0604030504040204" pitchFamily="34" charset="-120"/>
                          <a:ea typeface="微軟正黑體" panose="020B0604030504040204" pitchFamily="34" charset="-120"/>
                        </a:rPr>
                        <a:t>(PS)</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ABS</a:t>
                      </a:r>
                      <a:r>
                        <a:rPr lang="zh-TW" sz="1200" kern="0">
                          <a:effectLst/>
                          <a:latin typeface="微軟正黑體" panose="020B0604030504040204" pitchFamily="34" charset="-120"/>
                          <a:ea typeface="微軟正黑體" panose="020B0604030504040204" pitchFamily="34" charset="-120"/>
                        </a:rPr>
                        <a:t>樹脂</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丙烯腈</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丁二烯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苯乙烯</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a:t>
                      </a:r>
                      <a:r>
                        <a:rPr lang="en-US" sz="1200" kern="0">
                          <a:effectLst/>
                          <a:latin typeface="微軟正黑體" panose="020B0604030504040204" pitchFamily="34" charset="-120"/>
                          <a:ea typeface="微軟正黑體" panose="020B0604030504040204" pitchFamily="34" charset="-120"/>
                        </a:rPr>
                        <a:t>AS</a:t>
                      </a:r>
                      <a:r>
                        <a:rPr lang="zh-TW" sz="1200" kern="0">
                          <a:effectLst/>
                          <a:latin typeface="微軟正黑體" panose="020B0604030504040204" pitchFamily="34" charset="-120"/>
                          <a:ea typeface="微軟正黑體" panose="020B0604030504040204" pitchFamily="34" charset="-120"/>
                        </a:rPr>
                        <a:t>樹脂、壓克力樹脂</a:t>
                      </a:r>
                      <a:r>
                        <a:rPr lang="en-US" sz="1200" kern="0">
                          <a:effectLst/>
                          <a:latin typeface="微軟正黑體" panose="020B0604030504040204" pitchFamily="34" charset="-120"/>
                          <a:ea typeface="微軟正黑體" panose="020B0604030504040204" pitchFamily="34" charset="-120"/>
                        </a:rPr>
                        <a:t>(PMMA)</a:t>
                      </a:r>
                      <a:r>
                        <a:rPr lang="zh-TW" sz="1200" kern="0">
                          <a:effectLst/>
                          <a:latin typeface="微軟正黑體" panose="020B0604030504040204" pitchFamily="34" charset="-120"/>
                          <a:ea typeface="微軟正黑體" panose="020B0604030504040204" pitchFamily="34" charset="-120"/>
                        </a:rPr>
                        <a:t>、聚乙烯醇</a:t>
                      </a:r>
                      <a:r>
                        <a:rPr lang="en-US" sz="1200" kern="0">
                          <a:effectLst/>
                          <a:latin typeface="微軟正黑體" panose="020B0604030504040204" pitchFamily="34" charset="-120"/>
                          <a:ea typeface="微軟正黑體" panose="020B0604030504040204" pitchFamily="34" charset="-120"/>
                        </a:rPr>
                        <a:t>(PVA)</a:t>
                      </a:r>
                      <a:r>
                        <a:rPr lang="zh-TW" sz="1200" kern="0">
                          <a:effectLst/>
                          <a:latin typeface="微軟正黑體" panose="020B0604030504040204" pitchFamily="34" charset="-120"/>
                          <a:ea typeface="微軟正黑體" panose="020B0604030504040204" pitchFamily="34" charset="-120"/>
                        </a:rPr>
                        <a:t>、聚二氯亞乙烯</a:t>
                      </a:r>
                      <a:r>
                        <a:rPr lang="en-US" sz="1200" kern="0">
                          <a:effectLst/>
                          <a:latin typeface="微軟正黑體" panose="020B0604030504040204" pitchFamily="34" charset="-120"/>
                          <a:ea typeface="微軟正黑體" panose="020B0604030504040204" pitchFamily="34" charset="-120"/>
                        </a:rPr>
                        <a:t>(PVDC)</a:t>
                      </a:r>
                      <a:r>
                        <a:rPr lang="zh-TW" sz="1200" kern="0">
                          <a:effectLst/>
                          <a:latin typeface="微軟正黑體" panose="020B0604030504040204" pitchFamily="34" charset="-120"/>
                          <a:ea typeface="微軟正黑體" panose="020B0604030504040204" pitchFamily="34" charset="-120"/>
                        </a:rPr>
                        <a:t>、聚對苯二甲酸二乙烯酯</a:t>
                      </a:r>
                      <a:r>
                        <a:rPr lang="en-US" sz="1200" kern="0">
                          <a:effectLst/>
                          <a:latin typeface="微軟正黑體" panose="020B0604030504040204" pitchFamily="34" charset="-120"/>
                          <a:ea typeface="微軟正黑體" panose="020B0604030504040204" pitchFamily="34" charset="-120"/>
                        </a:rPr>
                        <a:t>(PET)</a:t>
                      </a:r>
                      <a:r>
                        <a:rPr lang="zh-TW" sz="1200" kern="0">
                          <a:effectLst/>
                          <a:latin typeface="微軟正黑體" panose="020B0604030504040204" pitchFamily="34" charset="-120"/>
                          <a:ea typeface="微軟正黑體" panose="020B0604030504040204" pitchFamily="34" charset="-120"/>
                        </a:rPr>
                        <a:t>、聚醯胺</a:t>
                      </a:r>
                      <a:r>
                        <a:rPr lang="en-US" sz="1200" kern="0">
                          <a:effectLst/>
                          <a:latin typeface="微軟正黑體" panose="020B0604030504040204" pitchFamily="34" charset="-120"/>
                          <a:ea typeface="微軟正黑體" panose="020B0604030504040204" pitchFamily="34" charset="-120"/>
                        </a:rPr>
                        <a:t>(PA)</a:t>
                      </a:r>
                      <a:r>
                        <a:rPr lang="zh-TW" sz="1200" kern="0">
                          <a:effectLst/>
                          <a:latin typeface="微軟正黑體" panose="020B0604030504040204" pitchFamily="34" charset="-120"/>
                          <a:ea typeface="微軟正黑體" panose="020B0604030504040204" pitchFamily="34" charset="-120"/>
                        </a:rPr>
                        <a:t>、聚縮醛</a:t>
                      </a:r>
                      <a:r>
                        <a:rPr lang="en-US" sz="1200" kern="0">
                          <a:effectLst/>
                          <a:latin typeface="微軟正黑體" panose="020B0604030504040204" pitchFamily="34" charset="-120"/>
                          <a:ea typeface="微軟正黑體" panose="020B0604030504040204" pitchFamily="34" charset="-120"/>
                        </a:rPr>
                        <a:t>(POM)</a:t>
                      </a:r>
                      <a:r>
                        <a:rPr lang="zh-TW" sz="1200" kern="0">
                          <a:effectLst/>
                          <a:latin typeface="微軟正黑體" panose="020B0604030504040204" pitchFamily="34" charset="-120"/>
                          <a:ea typeface="微軟正黑體" panose="020B0604030504040204" pitchFamily="34" charset="-120"/>
                        </a:rPr>
                        <a:t>、聚碳酸酯</a:t>
                      </a:r>
                      <a:r>
                        <a:rPr lang="en-US" sz="1200" kern="0">
                          <a:effectLst/>
                          <a:latin typeface="微軟正黑體" panose="020B0604030504040204" pitchFamily="34" charset="-120"/>
                          <a:ea typeface="微軟正黑體" panose="020B0604030504040204" pitchFamily="34" charset="-120"/>
                        </a:rPr>
                        <a:t>(PC)</a:t>
                      </a:r>
                      <a:r>
                        <a:rPr lang="zh-TW" sz="1200" kern="0">
                          <a:effectLst/>
                          <a:latin typeface="微軟正黑體" panose="020B0604030504040204" pitchFamily="34" charset="-120"/>
                          <a:ea typeface="微軟正黑體" panose="020B0604030504040204" pitchFamily="34" charset="-120"/>
                        </a:rPr>
                        <a:t>、改質聚氧化二甲苯</a:t>
                      </a:r>
                      <a:r>
                        <a:rPr lang="en-US" sz="1200" kern="0">
                          <a:effectLst/>
                          <a:latin typeface="微軟正黑體" panose="020B0604030504040204" pitchFamily="34" charset="-120"/>
                          <a:ea typeface="微軟正黑體" panose="020B0604030504040204" pitchFamily="34" charset="-120"/>
                        </a:rPr>
                        <a:t>(MPPO)</a:t>
                      </a:r>
                      <a:r>
                        <a:rPr lang="zh-TW" sz="1200" kern="0">
                          <a:effectLst/>
                          <a:latin typeface="微軟正黑體" panose="020B0604030504040204" pitchFamily="34" charset="-120"/>
                          <a:ea typeface="微軟正黑體" panose="020B0604030504040204" pitchFamily="34" charset="-120"/>
                        </a:rPr>
                        <a:t>、聚對苯二甲酸二丁烯酯</a:t>
                      </a:r>
                      <a:r>
                        <a:rPr lang="en-US" sz="1200" kern="0">
                          <a:effectLst/>
                          <a:latin typeface="微軟正黑體" panose="020B0604030504040204" pitchFamily="34" charset="-120"/>
                          <a:ea typeface="微軟正黑體" panose="020B0604030504040204" pitchFamily="34" charset="-120"/>
                        </a:rPr>
                        <a:t>(PBT)</a:t>
                      </a:r>
                      <a:r>
                        <a:rPr lang="zh-TW" sz="1200" kern="0">
                          <a:effectLst/>
                          <a:latin typeface="微軟正黑體" panose="020B0604030504040204" pitchFamily="34" charset="-120"/>
                          <a:ea typeface="微軟正黑體" panose="020B0604030504040204" pitchFamily="34" charset="-120"/>
                        </a:rPr>
                        <a:t>、強化對苯二甲酸二乙烯酯</a:t>
                      </a:r>
                      <a:r>
                        <a:rPr lang="en-US" sz="1200" kern="0">
                          <a:effectLst/>
                          <a:latin typeface="微軟正黑體" panose="020B0604030504040204" pitchFamily="34" charset="-120"/>
                          <a:ea typeface="微軟正黑體" panose="020B0604030504040204" pitchFamily="34" charset="-120"/>
                        </a:rPr>
                        <a:t>(GE-PET)</a:t>
                      </a:r>
                      <a:r>
                        <a:rPr lang="zh-TW" sz="1200" kern="0">
                          <a:effectLst/>
                          <a:latin typeface="微軟正黑體" panose="020B0604030504040204" pitchFamily="34" charset="-120"/>
                          <a:ea typeface="微軟正黑體" panose="020B0604030504040204" pitchFamily="34" charset="-120"/>
                        </a:rPr>
                        <a:t>、超高分子量聚乙烯</a:t>
                      </a:r>
                      <a:r>
                        <a:rPr lang="en-US" sz="1200" kern="0">
                          <a:effectLst/>
                          <a:latin typeface="微軟正黑體" panose="020B0604030504040204" pitchFamily="34" charset="-120"/>
                          <a:ea typeface="微軟正黑體" panose="020B0604030504040204" pitchFamily="34" charset="-120"/>
                        </a:rPr>
                        <a:t>(EHMWPE)</a:t>
                      </a:r>
                      <a:r>
                        <a:rPr lang="zh-TW" sz="1200" kern="0">
                          <a:effectLst/>
                          <a:latin typeface="微軟正黑體" panose="020B0604030504040204" pitchFamily="34" charset="-120"/>
                          <a:ea typeface="微軟正黑體" panose="020B0604030504040204" pitchFamily="34" charset="-120"/>
                        </a:rPr>
                        <a:t>、聚碸</a:t>
                      </a:r>
                      <a:r>
                        <a:rPr lang="en-US" sz="1200" kern="0">
                          <a:effectLst/>
                          <a:latin typeface="微軟正黑體" panose="020B0604030504040204" pitchFamily="34" charset="-120"/>
                          <a:ea typeface="微軟正黑體" panose="020B0604030504040204" pitchFamily="34" charset="-120"/>
                        </a:rPr>
                        <a:t>(PSF)</a:t>
                      </a:r>
                      <a:r>
                        <a:rPr lang="zh-TW" sz="1200" kern="0">
                          <a:effectLst/>
                          <a:latin typeface="微軟正黑體" panose="020B0604030504040204" pitchFamily="34" charset="-120"/>
                          <a:ea typeface="微軟正黑體" panose="020B0604030504040204" pitchFamily="34" charset="-120"/>
                        </a:rPr>
                        <a:t>、聚醚碸</a:t>
                      </a:r>
                      <a:r>
                        <a:rPr lang="en-US" sz="1200" kern="0">
                          <a:effectLst/>
                          <a:latin typeface="微軟正黑體" panose="020B0604030504040204" pitchFamily="34" charset="-120"/>
                          <a:ea typeface="微軟正黑體" panose="020B0604030504040204" pitchFamily="34" charset="-120"/>
                        </a:rPr>
                        <a:t>(PES)</a:t>
                      </a:r>
                      <a:r>
                        <a:rPr lang="zh-TW" sz="1200" kern="0">
                          <a:effectLst/>
                          <a:latin typeface="微軟正黑體" panose="020B0604030504040204" pitchFamily="34" charset="-120"/>
                          <a:ea typeface="微軟正黑體" panose="020B0604030504040204" pitchFamily="34" charset="-120"/>
                        </a:rPr>
                        <a:t>、聚硫化二甲苯</a:t>
                      </a:r>
                      <a:r>
                        <a:rPr lang="en-US" sz="1200" kern="0">
                          <a:effectLst/>
                          <a:latin typeface="微軟正黑體" panose="020B0604030504040204" pitchFamily="34" charset="-120"/>
                          <a:ea typeface="微軟正黑體" panose="020B0604030504040204" pitchFamily="34" charset="-120"/>
                        </a:rPr>
                        <a:t>(PPS)</a:t>
                      </a:r>
                      <a:r>
                        <a:rPr lang="zh-TW" sz="1200" kern="0">
                          <a:effectLst/>
                          <a:latin typeface="微軟正黑體" panose="020B0604030504040204" pitchFamily="34" charset="-120"/>
                          <a:ea typeface="微軟正黑體" panose="020B0604030504040204" pitchFamily="34" charset="-120"/>
                        </a:rPr>
                        <a:t>、聚芳香酯</a:t>
                      </a:r>
                      <a:r>
                        <a:rPr lang="en-US" sz="1200" kern="0">
                          <a:effectLst/>
                          <a:latin typeface="微軟正黑體" panose="020B0604030504040204" pitchFamily="34" charset="-120"/>
                          <a:ea typeface="微軟正黑體" panose="020B0604030504040204" pitchFamily="34" charset="-120"/>
                        </a:rPr>
                        <a:t>(PAR)</a:t>
                      </a:r>
                      <a:r>
                        <a:rPr lang="zh-TW" sz="1200" kern="0">
                          <a:effectLst/>
                          <a:latin typeface="微軟正黑體" panose="020B0604030504040204" pitchFamily="34" charset="-120"/>
                          <a:ea typeface="微軟正黑體" panose="020B0604030504040204" pitchFamily="34" charset="-120"/>
                        </a:rPr>
                        <a:t>、聚醯胺醯亞胺</a:t>
                      </a:r>
                      <a:r>
                        <a:rPr lang="en-US" sz="1200" kern="0">
                          <a:effectLst/>
                          <a:latin typeface="微軟正黑體" panose="020B0604030504040204" pitchFamily="34" charset="-120"/>
                          <a:ea typeface="微軟正黑體" panose="020B0604030504040204" pitchFamily="34" charset="-120"/>
                        </a:rPr>
                        <a:t>(PAI)</a:t>
                      </a:r>
                      <a:r>
                        <a:rPr lang="zh-TW" sz="1200" kern="0">
                          <a:effectLst/>
                          <a:latin typeface="微軟正黑體" panose="020B0604030504040204" pitchFamily="34" charset="-120"/>
                          <a:ea typeface="微軟正黑體" panose="020B0604030504040204" pitchFamily="34" charset="-120"/>
                        </a:rPr>
                        <a:t>、聚醚醯胺醯亞胺</a:t>
                      </a:r>
                      <a:r>
                        <a:rPr lang="en-US" sz="1200" kern="0">
                          <a:effectLst/>
                          <a:latin typeface="微軟正黑體" panose="020B0604030504040204" pitchFamily="34" charset="-120"/>
                          <a:ea typeface="微軟正黑體" panose="020B0604030504040204" pitchFamily="34" charset="-120"/>
                        </a:rPr>
                        <a:t>(PEI)</a:t>
                      </a:r>
                      <a:r>
                        <a:rPr lang="zh-TW" sz="1200" kern="0">
                          <a:effectLst/>
                          <a:latin typeface="微軟正黑體" panose="020B0604030504040204" pitchFamily="34" charset="-120"/>
                          <a:ea typeface="微軟正黑體" panose="020B0604030504040204" pitchFamily="34" charset="-120"/>
                        </a:rPr>
                        <a:t>、聚醚醚酮</a:t>
                      </a:r>
                      <a:r>
                        <a:rPr lang="en-US" sz="1200" kern="0">
                          <a:effectLst/>
                          <a:latin typeface="微軟正黑體" panose="020B0604030504040204" pitchFamily="34" charset="-120"/>
                          <a:ea typeface="微軟正黑體" panose="020B0604030504040204" pitchFamily="34" charset="-120"/>
                        </a:rPr>
                        <a:t>(PEEK)</a:t>
                      </a:r>
                      <a:r>
                        <a:rPr lang="zh-TW" sz="1200" kern="0">
                          <a:effectLst/>
                          <a:latin typeface="微軟正黑體" panose="020B0604030504040204" pitchFamily="34" charset="-120"/>
                          <a:ea typeface="微軟正黑體" panose="020B0604030504040204" pitchFamily="34" charset="-120"/>
                        </a:rPr>
                        <a:t>、聚醯亞胺</a:t>
                      </a:r>
                      <a:r>
                        <a:rPr lang="en-US" sz="1200" kern="0">
                          <a:effectLst/>
                          <a:latin typeface="微軟正黑體" panose="020B0604030504040204" pitchFamily="34" charset="-120"/>
                          <a:ea typeface="微軟正黑體" panose="020B0604030504040204" pitchFamily="34" charset="-120"/>
                        </a:rPr>
                        <a:t>(PI)</a:t>
                      </a:r>
                      <a:r>
                        <a:rPr lang="zh-TW" sz="1200" kern="0">
                          <a:effectLst/>
                          <a:latin typeface="微軟正黑體" panose="020B0604030504040204" pitchFamily="34" charset="-120"/>
                          <a:ea typeface="微軟正黑體" panose="020B0604030504040204" pitchFamily="34" charset="-120"/>
                        </a:rPr>
                        <a:t>、氨基雙馬來醯亞胺</a:t>
                      </a:r>
                      <a:r>
                        <a:rPr lang="en-US" sz="1200" kern="0">
                          <a:effectLst/>
                          <a:latin typeface="微軟正黑體" panose="020B0604030504040204" pitchFamily="34" charset="-120"/>
                          <a:ea typeface="微軟正黑體" panose="020B0604030504040204" pitchFamily="34" charset="-120"/>
                        </a:rPr>
                        <a:t>(PABM)</a:t>
                      </a:r>
                      <a:r>
                        <a:rPr lang="zh-TW" sz="1200" kern="0">
                          <a:effectLst/>
                          <a:latin typeface="微軟正黑體" panose="020B0604030504040204" pitchFamily="34" charset="-120"/>
                          <a:ea typeface="微軟正黑體" panose="020B0604030504040204" pitchFamily="34" charset="-120"/>
                        </a:rPr>
                        <a:t>等。</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488434841"/>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0217</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廢液晶聚化合物</a:t>
                      </a:r>
                      <a:r>
                        <a:rPr lang="en-US" sz="1200" kern="0">
                          <a:effectLst/>
                          <a:latin typeface="微軟正黑體" panose="020B0604030504040204" pitchFamily="34" charset="-120"/>
                          <a:ea typeface="微軟正黑體" panose="020B0604030504040204" pitchFamily="34" charset="-120"/>
                        </a:rPr>
                        <a:t>(LCP)</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廢棄之液晶物質</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聚化合物</a:t>
                      </a:r>
                      <a:r>
                        <a:rPr lang="en-US" sz="1200" kern="0">
                          <a:effectLst/>
                          <a:latin typeface="微軟正黑體" panose="020B0604030504040204" pitchFamily="34" charset="-120"/>
                          <a:ea typeface="微軟正黑體" panose="020B0604030504040204" pitchFamily="34" charset="-120"/>
                        </a:rPr>
                        <a:t>)</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1788854886"/>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0218</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其他廢氟化聚合物</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非屬前述之含氟廢塑膠製品</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311093830"/>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0219</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其他含金屬之廢塑膠</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如含金屬之塑膠包裝材</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447251895"/>
                  </a:ext>
                </a:extLst>
              </a:tr>
              <a:tr h="17522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0220</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其他廢熱塑型塑膠</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非屬前述之其他廢熱塑型塑膠製品</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4063699103"/>
                  </a:ext>
                </a:extLst>
              </a:tr>
              <a:tr h="59867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0221</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其他廢熱固型塑膠</a:t>
                      </a:r>
                      <a:endParaRPr lang="zh-TW" sz="1200" kern="150" dirty="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非屬前述之其他廢熱固型塑膠製品</a:t>
                      </a:r>
                      <a:r>
                        <a:rPr lang="en-US" sz="1200" kern="0">
                          <a:effectLst/>
                          <a:latin typeface="微軟正黑體" panose="020B0604030504040204" pitchFamily="34" charset="-120"/>
                          <a:ea typeface="微軟正黑體" panose="020B0604030504040204" pitchFamily="34" charset="-120"/>
                        </a:rPr>
                        <a:t>(</a:t>
                      </a:r>
                      <a:r>
                        <a:rPr lang="zh-TW" sz="1200" kern="0">
                          <a:effectLst/>
                          <a:latin typeface="微軟正黑體" panose="020B0604030504040204" pitchFamily="34" charset="-120"/>
                          <a:ea typeface="微軟正黑體" panose="020B0604030504040204" pitchFamily="34" charset="-120"/>
                        </a:rPr>
                        <a:t>酚醛樹脂</a:t>
                      </a:r>
                      <a:r>
                        <a:rPr lang="en-US" sz="1200" kern="0">
                          <a:effectLst/>
                          <a:latin typeface="微軟正黑體" panose="020B0604030504040204" pitchFamily="34" charset="-120"/>
                          <a:ea typeface="微軟正黑體" panose="020B0604030504040204" pitchFamily="34" charset="-120"/>
                        </a:rPr>
                        <a:t>(PF)</a:t>
                      </a:r>
                      <a:r>
                        <a:rPr lang="zh-TW" sz="1200" kern="0">
                          <a:effectLst/>
                          <a:latin typeface="微軟正黑體" panose="020B0604030504040204" pitchFamily="34" charset="-120"/>
                          <a:ea typeface="微軟正黑體" panose="020B0604030504040204" pitchFamily="34" charset="-120"/>
                        </a:rPr>
                        <a:t>、尿素樹脂</a:t>
                      </a:r>
                      <a:r>
                        <a:rPr lang="en-US" sz="1200" kern="0">
                          <a:effectLst/>
                          <a:latin typeface="微軟正黑體" panose="020B0604030504040204" pitchFamily="34" charset="-120"/>
                          <a:ea typeface="微軟正黑體" panose="020B0604030504040204" pitchFamily="34" charset="-120"/>
                        </a:rPr>
                        <a:t>(UP)</a:t>
                      </a:r>
                      <a:r>
                        <a:rPr lang="zh-TW" sz="1200" kern="0">
                          <a:effectLst/>
                          <a:latin typeface="微軟正黑體" panose="020B0604030504040204" pitchFamily="34" charset="-120"/>
                          <a:ea typeface="微軟正黑體" panose="020B0604030504040204" pitchFamily="34" charset="-120"/>
                        </a:rPr>
                        <a:t>、三聚氰胺樹脂</a:t>
                      </a:r>
                      <a:r>
                        <a:rPr lang="en-US" sz="1200" kern="0">
                          <a:effectLst/>
                          <a:latin typeface="微軟正黑體" panose="020B0604030504040204" pitchFamily="34" charset="-120"/>
                          <a:ea typeface="微軟正黑體" panose="020B0604030504040204" pitchFamily="34" charset="-120"/>
                        </a:rPr>
                        <a:t>(MP)</a:t>
                      </a:r>
                      <a:r>
                        <a:rPr lang="zh-TW" sz="1200" kern="0">
                          <a:effectLst/>
                          <a:latin typeface="微軟正黑體" panose="020B0604030504040204" pitchFamily="34" charset="-120"/>
                          <a:ea typeface="微軟正黑體" panose="020B0604030504040204" pitchFamily="34" charset="-120"/>
                        </a:rPr>
                        <a:t>、環氧樹脂</a:t>
                      </a:r>
                      <a:r>
                        <a:rPr lang="en-US" sz="1200" kern="0">
                          <a:effectLst/>
                          <a:latin typeface="微軟正黑體" panose="020B0604030504040204" pitchFamily="34" charset="-120"/>
                          <a:ea typeface="微軟正黑體" panose="020B0604030504040204" pitchFamily="34" charset="-120"/>
                        </a:rPr>
                        <a:t>(EP)</a:t>
                      </a:r>
                      <a:r>
                        <a:rPr lang="zh-TW" sz="1200" kern="0">
                          <a:effectLst/>
                          <a:latin typeface="微軟正黑體" panose="020B0604030504040204" pitchFamily="34" charset="-120"/>
                          <a:ea typeface="微軟正黑體" panose="020B0604030504040204" pitchFamily="34" charset="-120"/>
                        </a:rPr>
                        <a:t>、不飽和聚酯</a:t>
                      </a:r>
                      <a:r>
                        <a:rPr lang="en-US" sz="1200" kern="0">
                          <a:effectLst/>
                          <a:latin typeface="微軟正黑體" panose="020B0604030504040204" pitchFamily="34" charset="-120"/>
                          <a:ea typeface="微軟正黑體" panose="020B0604030504040204" pitchFamily="34" charset="-120"/>
                        </a:rPr>
                        <a:t>(UP)</a:t>
                      </a:r>
                      <a:r>
                        <a:rPr lang="zh-TW" sz="1200" kern="0">
                          <a:effectLst/>
                          <a:latin typeface="微軟正黑體" panose="020B0604030504040204" pitchFamily="34" charset="-120"/>
                          <a:ea typeface="微軟正黑體" panose="020B0604030504040204" pitchFamily="34" charset="-120"/>
                        </a:rPr>
                        <a:t>、聚氨基甲酸乙酯</a:t>
                      </a:r>
                      <a:r>
                        <a:rPr lang="en-US" sz="1200" kern="0">
                          <a:effectLst/>
                          <a:latin typeface="微軟正黑體" panose="020B0604030504040204" pitchFamily="34" charset="-120"/>
                          <a:ea typeface="微軟正黑體" panose="020B0604030504040204" pitchFamily="34" charset="-120"/>
                        </a:rPr>
                        <a:t>(PU)</a:t>
                      </a:r>
                      <a:r>
                        <a:rPr lang="zh-TW" sz="1200" kern="0">
                          <a:effectLst/>
                          <a:latin typeface="微軟正黑體" panose="020B0604030504040204" pitchFamily="34" charset="-120"/>
                          <a:ea typeface="微軟正黑體" panose="020B0604030504040204" pitchFamily="34" charset="-120"/>
                        </a:rPr>
                        <a:t>、矽樹脂、酜酸二丙烯酯</a:t>
                      </a:r>
                      <a:r>
                        <a:rPr lang="en-US" sz="1200" kern="0">
                          <a:effectLst/>
                          <a:latin typeface="微軟正黑體" panose="020B0604030504040204" pitchFamily="34" charset="-120"/>
                          <a:ea typeface="微軟正黑體" panose="020B0604030504040204" pitchFamily="34" charset="-120"/>
                        </a:rPr>
                        <a:t>(PDAP)</a:t>
                      </a:r>
                      <a:r>
                        <a:rPr lang="zh-TW" sz="1200" kern="0">
                          <a:effectLst/>
                          <a:latin typeface="微軟正黑體" panose="020B0604030504040204" pitchFamily="34" charset="-120"/>
                          <a:ea typeface="微軟正黑體" panose="020B0604030504040204" pitchFamily="34" charset="-120"/>
                        </a:rPr>
                        <a:t>、聚雙醯胺疊氨</a:t>
                      </a:r>
                      <a:r>
                        <a:rPr lang="en-US" sz="1200" kern="0">
                          <a:effectLst/>
                          <a:latin typeface="微軟正黑體" panose="020B0604030504040204" pitchFamily="34" charset="-120"/>
                          <a:ea typeface="微軟正黑體" panose="020B0604030504040204" pitchFamily="34" charset="-120"/>
                        </a:rPr>
                        <a:t>(BT-Resin))</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1194900759"/>
                  </a:ext>
                </a:extLst>
              </a:tr>
              <a:tr h="19955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0299</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a:effectLst/>
                          <a:latin typeface="微軟正黑體" panose="020B0604030504040204" pitchFamily="34" charset="-120"/>
                          <a:ea typeface="微軟正黑體" panose="020B0604030504040204" pitchFamily="34" charset="-120"/>
                        </a:rPr>
                        <a:t>廢塑膠或其混合物</a:t>
                      </a:r>
                      <a:endParaRPr lang="zh-TW" sz="1200" kern="150">
                        <a:effectLst/>
                        <a:latin typeface="微軟正黑體" panose="020B0604030504040204" pitchFamily="34" charset="-120"/>
                        <a:ea typeface="微軟正黑體" panose="020B0604030504040204" pitchFamily="34" charset="-120"/>
                      </a:endParaRPr>
                    </a:p>
                  </a:txBody>
                  <a:tcPr marL="7536" marR="7536" marT="0" marB="0"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其他非屬前述廢棄塑膠製品、不良品或前述廢棄物混合物</a:t>
                      </a:r>
                      <a:endParaRPr lang="zh-TW" sz="1200" kern="150" dirty="0">
                        <a:effectLst/>
                        <a:latin typeface="微軟正黑體" panose="020B0604030504040204" pitchFamily="34" charset="-120"/>
                        <a:ea typeface="微軟正黑體" panose="020B0604030504040204" pitchFamily="34" charset="-120"/>
                      </a:endParaRPr>
                    </a:p>
                  </a:txBody>
                  <a:tcPr marL="7536" marR="7536" marT="0" marB="0" anchor="ctr"/>
                </a:tc>
                <a:extLst>
                  <a:ext uri="{0D108BD9-81ED-4DB2-BD59-A6C34878D82A}">
                    <a16:rowId xmlns:a16="http://schemas.microsoft.com/office/drawing/2014/main" val="1145667502"/>
                  </a:ext>
                </a:extLst>
              </a:tr>
            </a:tbl>
          </a:graphicData>
        </a:graphic>
      </p:graphicFrame>
    </p:spTree>
    <p:extLst>
      <p:ext uri="{BB962C8B-B14F-4D97-AF65-F5344CB8AC3E}">
        <p14:creationId xmlns:p14="http://schemas.microsoft.com/office/powerpoint/2010/main" val="180066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6600" b="1" dirty="0">
                <a:latin typeface="微軟正黑體" panose="020B0604030504040204" pitchFamily="34" charset="-120"/>
                <a:ea typeface="微軟正黑體" panose="020B0604030504040204" pitchFamily="34" charset="-120"/>
              </a:rPr>
              <a:t>化學品</a:t>
            </a:r>
            <a:r>
              <a:rPr lang="zh-TW" altLang="en-US" sz="6600" b="1" dirty="0" smtClean="0">
                <a:latin typeface="微軟正黑體" panose="020B0604030504040204" pitchFamily="34" charset="-120"/>
                <a:ea typeface="微軟正黑體" panose="020B0604030504040204" pitchFamily="34" charset="-120"/>
              </a:rPr>
              <a:t>管理</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77497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vert="horz" lIns="91440" tIns="45720" rIns="91440" bIns="45720" rtlCol="0" anchor="ctr">
            <a:noAutofit/>
          </a:bodyPr>
          <a:lstStyle/>
          <a:p>
            <a:r>
              <a:rPr lang="en-US" altLang="zh-TW" sz="6600" b="1" dirty="0" smtClean="0">
                <a:latin typeface="微軟正黑體" panose="020B0604030504040204" pitchFamily="34" charset="-120"/>
                <a:ea typeface="微軟正黑體" panose="020B0604030504040204" pitchFamily="34" charset="-120"/>
              </a:rPr>
              <a:t>1.</a:t>
            </a:r>
            <a:r>
              <a:rPr lang="zh-TW" altLang="en-US" sz="6600" b="1" dirty="0" smtClean="0">
                <a:latin typeface="微軟正黑體" panose="020B0604030504040204" pitchFamily="34" charset="-120"/>
                <a:ea typeface="微軟正黑體" panose="020B0604030504040204" pitchFamily="34" charset="-120"/>
              </a:rPr>
              <a:t>化學品</a:t>
            </a:r>
            <a:r>
              <a:rPr lang="zh-TW" altLang="en-US" sz="6600" b="1" dirty="0">
                <a:latin typeface="微軟正黑體" panose="020B0604030504040204" pitchFamily="34" charset="-120"/>
                <a:ea typeface="微軟正黑體" panose="020B0604030504040204" pitchFamily="34" charset="-120"/>
              </a:rPr>
              <a:t>優先管理及管制</a:t>
            </a:r>
            <a:r>
              <a:rPr lang="zh-TW" altLang="en-US" sz="6600" b="1" dirty="0" smtClean="0">
                <a:latin typeface="微軟正黑體" panose="020B0604030504040204" pitchFamily="34" charset="-120"/>
                <a:ea typeface="微軟正黑體" panose="020B0604030504040204" pitchFamily="34" charset="-120"/>
              </a:rPr>
              <a:t>許可</a:t>
            </a:r>
            <a:r>
              <a:rPr lang="zh-TW" altLang="en-US" sz="6600" b="1" dirty="0">
                <a:latin typeface="微軟正黑體" panose="020B0604030504040204" pitchFamily="34" charset="-120"/>
                <a:ea typeface="微軟正黑體" panose="020B0604030504040204" pitchFamily="34" charset="-120"/>
              </a:rPr>
              <a:t>法規</a:t>
            </a: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55106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801" y="206505"/>
            <a:ext cx="7886700" cy="1325563"/>
          </a:xfrm>
        </p:spPr>
        <p:txBody>
          <a:bodyPr/>
          <a:lstStyle/>
          <a:p>
            <a:pPr algn="ctr"/>
            <a:r>
              <a:rPr lang="zh-TW" altLang="en-US" b="1" dirty="0" smtClean="0">
                <a:latin typeface="微軟正黑體" panose="020B0604030504040204" pitchFamily="34" charset="-120"/>
                <a:ea typeface="微軟正黑體" panose="020B0604030504040204" pitchFamily="34" charset="-120"/>
              </a:rPr>
              <a:t>我國化學品法規管理現況</a:t>
            </a:r>
            <a:endParaRPr lang="zh-TW" altLang="en-US" b="1"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2"/>
          <a:stretch>
            <a:fillRect/>
          </a:stretch>
        </p:blipFill>
        <p:spPr>
          <a:xfrm>
            <a:off x="251520" y="1196752"/>
            <a:ext cx="5616624" cy="5433095"/>
          </a:xfrm>
          <a:prstGeom prst="rect">
            <a:avLst/>
          </a:prstGeom>
        </p:spPr>
      </p:pic>
      <p:cxnSp>
        <p:nvCxnSpPr>
          <p:cNvPr id="6" name="直線單箭頭接點 5"/>
          <p:cNvCxnSpPr>
            <a:endCxn id="7" idx="1"/>
          </p:cNvCxnSpPr>
          <p:nvPr/>
        </p:nvCxnSpPr>
        <p:spPr>
          <a:xfrm>
            <a:off x="3809771" y="4581331"/>
            <a:ext cx="2778453" cy="415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6588224" y="4396664"/>
            <a:ext cx="2160240" cy="1200329"/>
          </a:xfrm>
          <a:prstGeom prst="rect">
            <a:avLst/>
          </a:prstGeom>
          <a:noFill/>
        </p:spPr>
        <p:txBody>
          <a:bodyPr wrap="square" rtlCol="0">
            <a:spAutoFit/>
          </a:bodyPr>
          <a:lstStyle/>
          <a:p>
            <a:r>
              <a:rPr lang="zh-TW" altLang="en-US" sz="2400" b="1" dirty="0" smtClean="0">
                <a:latin typeface="微軟正黑體" panose="020B0604030504040204" pitchFamily="34" charset="-120"/>
                <a:ea typeface="微軟正黑體" panose="020B0604030504040204" pitchFamily="34" charset="-120"/>
              </a:rPr>
              <a:t>*目前學校使用及儲存品項有</a:t>
            </a:r>
            <a:r>
              <a:rPr lang="en-US" altLang="zh-TW" sz="2400" b="1" dirty="0" smtClean="0">
                <a:latin typeface="微軟正黑體" panose="020B0604030504040204" pitchFamily="34" charset="-120"/>
                <a:ea typeface="微軟正黑體" panose="020B0604030504040204" pitchFamily="34" charset="-120"/>
              </a:rPr>
              <a:t>217</a:t>
            </a:r>
            <a:r>
              <a:rPr lang="zh-TW" altLang="en-US" sz="2400" b="1" dirty="0" smtClean="0">
                <a:latin typeface="微軟正黑體" panose="020B0604030504040204" pitchFamily="34" charset="-120"/>
                <a:ea typeface="微軟正黑體" panose="020B0604030504040204" pitchFamily="34" charset="-120"/>
              </a:rPr>
              <a:t>種</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912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1371600"/>
          </a:xfrm>
        </p:spPr>
        <p:txBody>
          <a:bodyPr/>
          <a:lstStyle/>
          <a:p>
            <a:endParaRPr lang="zh-TW" altLang="en-US" dirty="0"/>
          </a:p>
        </p:txBody>
      </p:sp>
      <p:sp>
        <p:nvSpPr>
          <p:cNvPr id="3" name="內容版面配置區 2"/>
          <p:cNvSpPr>
            <a:spLocks noGrp="1"/>
          </p:cNvSpPr>
          <p:nvPr>
            <p:ph idx="1"/>
          </p:nvPr>
        </p:nvSpPr>
        <p:spPr>
          <a:xfrm>
            <a:off x="539552" y="1560240"/>
            <a:ext cx="8064896" cy="5109120"/>
          </a:xfrm>
        </p:spPr>
        <p:txBody>
          <a:bodyPr>
            <a:normAutofit lnSpcReduction="10000"/>
          </a:bodyPr>
          <a:lstStyle/>
          <a:p>
            <a:pPr algn="just"/>
            <a:r>
              <a:rPr lang="zh-TW" altLang="en-US" sz="2400" dirty="0" smtClean="0">
                <a:latin typeface="微軟正黑體" panose="020B0604030504040204" pitchFamily="34" charset="-120"/>
                <a:ea typeface="微軟正黑體" panose="020B0604030504040204" pitchFamily="34" charset="-120"/>
                <a:hlinkClick r:id="rId2"/>
              </a:rPr>
              <a:t>毒性</a:t>
            </a:r>
            <a:r>
              <a:rPr lang="zh-TW" altLang="en-US" sz="2400" dirty="0">
                <a:latin typeface="微軟正黑體" panose="020B0604030504040204" pitchFamily="34" charset="-120"/>
                <a:ea typeface="微軟正黑體" panose="020B0604030504040204" pitchFamily="34" charset="-120"/>
                <a:hlinkClick r:id="rId2"/>
              </a:rPr>
              <a:t>及關注化學物質管理</a:t>
            </a:r>
            <a:r>
              <a:rPr lang="zh-TW" altLang="en-US" sz="2400" dirty="0" smtClean="0">
                <a:latin typeface="微軟正黑體" panose="020B0604030504040204" pitchFamily="34" charset="-120"/>
                <a:ea typeface="微軟正黑體" panose="020B0604030504040204" pitchFamily="34" charset="-120"/>
                <a:hlinkClick r:id="rId2"/>
              </a:rPr>
              <a:t>法</a:t>
            </a:r>
            <a:r>
              <a:rPr lang="en-US" altLang="zh-TW" sz="2400" dirty="0" smtClean="0">
                <a:latin typeface="微軟正黑體" panose="020B0604030504040204" pitchFamily="34" charset="-120"/>
                <a:ea typeface="微軟正黑體" panose="020B0604030504040204" pitchFamily="34" charset="-120"/>
                <a:hlinkClick r:id="rId2"/>
              </a:rPr>
              <a:t>(</a:t>
            </a:r>
            <a:r>
              <a:rPr lang="en-US" altLang="zh-TW" sz="2400" dirty="0" smtClean="0">
                <a:latin typeface="微軟正黑體" panose="020B0604030504040204" pitchFamily="34" charset="-120"/>
                <a:ea typeface="微軟正黑體" panose="020B0604030504040204" pitchFamily="34" charset="-120"/>
              </a:rPr>
              <a:t>1080116</a:t>
            </a:r>
            <a:r>
              <a:rPr lang="zh-TW" altLang="en-US" sz="2400" dirty="0" smtClean="0">
                <a:latin typeface="微軟正黑體" panose="020B0604030504040204" pitchFamily="34" charset="-120"/>
                <a:ea typeface="微軟正黑體" panose="020B0604030504040204" pitchFamily="34" charset="-120"/>
              </a:rPr>
              <a:t>環境保護署</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hlinkClick r:id="rId2"/>
            </a:endParaRPr>
          </a:p>
          <a:p>
            <a:pPr algn="just"/>
            <a:r>
              <a:rPr lang="zh-TW" altLang="en-US" sz="2400" dirty="0">
                <a:solidFill>
                  <a:srgbClr val="993399"/>
                </a:solidFill>
                <a:latin typeface="微軟正黑體" panose="020B0604030504040204" pitchFamily="34" charset="-120"/>
                <a:ea typeface="微軟正黑體" panose="020B0604030504040204" pitchFamily="34" charset="-120"/>
                <a:hlinkClick r:id="rId3"/>
              </a:rPr>
              <a:t>優先管理化學品之指定及運作管理</a:t>
            </a:r>
            <a:r>
              <a:rPr lang="zh-TW" altLang="en-US" sz="2400" dirty="0" smtClean="0">
                <a:solidFill>
                  <a:srgbClr val="993399"/>
                </a:solidFill>
                <a:latin typeface="微軟正黑體" panose="020B0604030504040204" pitchFamily="34" charset="-120"/>
                <a:ea typeface="微軟正黑體" panose="020B0604030504040204" pitchFamily="34" charset="-120"/>
                <a:hlinkClick r:id="rId3"/>
              </a:rPr>
              <a:t>辦法</a:t>
            </a:r>
            <a:r>
              <a:rPr lang="en-US" altLang="zh-TW" sz="2400" dirty="0" smtClean="0">
                <a:solidFill>
                  <a:srgbClr val="993399"/>
                </a:solidFill>
                <a:latin typeface="微軟正黑體" panose="020B0604030504040204" pitchFamily="34" charset="-120"/>
                <a:ea typeface="微軟正黑體" panose="020B0604030504040204" pitchFamily="34" charset="-120"/>
              </a:rPr>
              <a:t>(1031230</a:t>
            </a:r>
            <a:r>
              <a:rPr lang="zh-TW" altLang="en-US" sz="2400" dirty="0" smtClean="0">
                <a:latin typeface="微軟正黑體" panose="020B0604030504040204" pitchFamily="34" charset="-120"/>
                <a:ea typeface="微軟正黑體" panose="020B0604030504040204" pitchFamily="34" charset="-120"/>
              </a:rPr>
              <a:t>職業</a:t>
            </a:r>
            <a:r>
              <a:rPr lang="zh-TW" altLang="en-US" sz="2400" dirty="0">
                <a:latin typeface="微軟正黑體" panose="020B0604030504040204" pitchFamily="34" charset="-120"/>
                <a:ea typeface="微軟正黑體" panose="020B0604030504040204" pitchFamily="34" charset="-120"/>
              </a:rPr>
              <a:t>安全衛生</a:t>
            </a:r>
            <a:r>
              <a:rPr lang="zh-TW" altLang="en-US" sz="2400" dirty="0" smtClean="0">
                <a:latin typeface="微軟正黑體" panose="020B0604030504040204" pitchFamily="34" charset="-120"/>
                <a:ea typeface="微軟正黑體" panose="020B0604030504040204" pitchFamily="34" charset="-120"/>
              </a:rPr>
              <a:t>法第十四</a:t>
            </a:r>
            <a:r>
              <a:rPr lang="zh-TW" altLang="en-US" sz="2400" dirty="0">
                <a:latin typeface="微軟正黑體" panose="020B0604030504040204" pitchFamily="34" charset="-120"/>
                <a:ea typeface="微軟正黑體" panose="020B0604030504040204" pitchFamily="34" charset="-120"/>
              </a:rPr>
              <a:t>條第三項規定訂定</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hlinkClick r:id="rId4"/>
            </a:endParaRPr>
          </a:p>
          <a:p>
            <a:pPr algn="just"/>
            <a:r>
              <a:rPr lang="zh-TW" altLang="en-US" sz="2400" dirty="0" smtClean="0">
                <a:latin typeface="微軟正黑體" panose="020B0604030504040204" pitchFamily="34" charset="-120"/>
                <a:ea typeface="微軟正黑體" panose="020B0604030504040204" pitchFamily="34" charset="-120"/>
                <a:hlinkClick r:id="rId4"/>
              </a:rPr>
              <a:t>新</a:t>
            </a:r>
            <a:r>
              <a:rPr lang="zh-TW" altLang="en-US" sz="2400" dirty="0">
                <a:latin typeface="微軟正黑體" panose="020B0604030504040204" pitchFamily="34" charset="-120"/>
                <a:ea typeface="微軟正黑體" panose="020B0604030504040204" pitchFamily="34" charset="-120"/>
                <a:hlinkClick r:id="rId4"/>
              </a:rPr>
              <a:t>化學物質登記管理</a:t>
            </a:r>
            <a:r>
              <a:rPr lang="zh-TW" altLang="en-US" sz="2400" dirty="0" smtClean="0">
                <a:latin typeface="微軟正黑體" panose="020B0604030504040204" pitchFamily="34" charset="-120"/>
                <a:ea typeface="微軟正黑體" panose="020B0604030504040204" pitchFamily="34" charset="-120"/>
                <a:hlinkClick r:id="rId4"/>
              </a:rPr>
              <a:t>辦法</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職業安全衛生法第十三條第三項規定訂定</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a:t>
            </a:r>
          </a:p>
          <a:p>
            <a:pPr algn="just"/>
            <a:r>
              <a:rPr lang="zh-TW" altLang="en-US" sz="2400" dirty="0" smtClean="0">
                <a:latin typeface="微軟正黑體" panose="020B0604030504040204" pitchFamily="34" charset="-120"/>
                <a:ea typeface="微軟正黑體" panose="020B0604030504040204" pitchFamily="34" charset="-120"/>
              </a:rPr>
              <a:t>新</a:t>
            </a:r>
            <a:r>
              <a:rPr lang="zh-TW" altLang="en-US" sz="2400" dirty="0">
                <a:latin typeface="微軟正黑體" panose="020B0604030504040204" pitchFamily="34" charset="-120"/>
                <a:ea typeface="微軟正黑體" panose="020B0604030504040204" pitchFamily="34" charset="-120"/>
              </a:rPr>
              <a:t>化學物質及既有化學物質資料登錄</a:t>
            </a:r>
            <a:r>
              <a:rPr lang="zh-TW" altLang="en-US" sz="2400" dirty="0" smtClean="0">
                <a:latin typeface="微軟正黑體" panose="020B0604030504040204" pitchFamily="34" charset="-120"/>
                <a:ea typeface="微軟正黑體" panose="020B0604030504040204" pitchFamily="34" charset="-120"/>
              </a:rPr>
              <a:t>辦法</a:t>
            </a:r>
            <a:endParaRPr lang="en-US" altLang="zh-TW" sz="2400" dirty="0" smtClean="0">
              <a:latin typeface="微軟正黑體" panose="020B0604030504040204" pitchFamily="34" charset="-120"/>
              <a:ea typeface="微軟正黑體" panose="020B0604030504040204" pitchFamily="34" charset="-120"/>
            </a:endParaRPr>
          </a:p>
          <a:p>
            <a:pPr algn="just"/>
            <a:r>
              <a:rPr lang="zh-TW" altLang="en-US" sz="2400" dirty="0">
                <a:latin typeface="微軟正黑體" panose="020B0604030504040204" pitchFamily="34" charset="-120"/>
                <a:ea typeface="微軟正黑體" panose="020B0604030504040204" pitchFamily="34" charset="-120"/>
                <a:hlinkClick r:id="rId5" tooltip="先驅化學品工業原料之種類及申報檢查辦法"/>
              </a:rPr>
              <a:t>先驅化學品工業原料之種類及申報檢查</a:t>
            </a:r>
            <a:r>
              <a:rPr lang="zh-TW" altLang="en-US" sz="2400" dirty="0" smtClean="0">
                <a:latin typeface="微軟正黑體" panose="020B0604030504040204" pitchFamily="34" charset="-120"/>
                <a:ea typeface="微軟正黑體" panose="020B0604030504040204" pitchFamily="34" charset="-120"/>
                <a:hlinkClick r:id="rId5" tooltip="先驅化學品工業原料之種類及申報檢查辦法"/>
              </a:rPr>
              <a:t>辦法</a:t>
            </a:r>
            <a:r>
              <a:rPr lang="en-US" altLang="zh-TW" sz="2400" dirty="0" smtClean="0">
                <a:latin typeface="微軟正黑體" panose="020B0604030504040204" pitchFamily="34" charset="-120"/>
                <a:ea typeface="微軟正黑體" panose="020B0604030504040204" pitchFamily="34" charset="-120"/>
              </a:rPr>
              <a:t>(1060605</a:t>
            </a:r>
            <a:r>
              <a:rPr lang="zh-TW" altLang="en-US" sz="2400" dirty="0" smtClean="0">
                <a:latin typeface="微軟正黑體" panose="020B0604030504040204" pitchFamily="34" charset="-120"/>
                <a:ea typeface="微軟正黑體" panose="020B0604030504040204" pitchFamily="34" charset="-120"/>
              </a:rPr>
              <a:t>毒品</a:t>
            </a:r>
            <a:r>
              <a:rPr lang="zh-TW" altLang="en-US" sz="2400" dirty="0">
                <a:latin typeface="微軟正黑體" panose="020B0604030504040204" pitchFamily="34" charset="-120"/>
                <a:ea typeface="微軟正黑體" panose="020B0604030504040204" pitchFamily="34" charset="-120"/>
              </a:rPr>
              <a:t>危害防制</a:t>
            </a:r>
            <a:r>
              <a:rPr lang="zh-TW" altLang="en-US" sz="2400" dirty="0" smtClean="0">
                <a:latin typeface="微軟正黑體" panose="020B0604030504040204" pitchFamily="34" charset="-120"/>
                <a:ea typeface="微軟正黑體" panose="020B0604030504040204" pitchFamily="34" charset="-120"/>
              </a:rPr>
              <a:t>條例第三十一</a:t>
            </a:r>
            <a:r>
              <a:rPr lang="zh-TW" altLang="en-US" sz="2400" dirty="0">
                <a:latin typeface="微軟正黑體" panose="020B0604030504040204" pitchFamily="34" charset="-120"/>
                <a:ea typeface="微軟正黑體" panose="020B0604030504040204" pitchFamily="34" charset="-120"/>
              </a:rPr>
              <a:t>條第二項規定</a:t>
            </a:r>
            <a:r>
              <a:rPr lang="zh-TW" altLang="en-US" sz="2400" dirty="0" smtClean="0">
                <a:latin typeface="微軟正黑體" panose="020B0604030504040204" pitchFamily="34" charset="-120"/>
                <a:ea typeface="微軟正黑體" panose="020B0604030504040204" pitchFamily="34" charset="-120"/>
              </a:rPr>
              <a:t>訂定</a:t>
            </a:r>
            <a:r>
              <a:rPr lang="zh-TW" altLang="en-US" sz="2400" dirty="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主管機關為</a:t>
            </a:r>
            <a:r>
              <a:rPr lang="zh-TW" altLang="en-US" sz="2400" dirty="0" smtClean="0">
                <a:latin typeface="微軟正黑體" panose="020B0604030504040204" pitchFamily="34" charset="-120"/>
                <a:ea typeface="微軟正黑體" panose="020B0604030504040204" pitchFamily="34" charset="-120"/>
              </a:rPr>
              <a:t>經濟部</a:t>
            </a:r>
            <a:endParaRPr lang="en-US" altLang="zh-TW" sz="2400" dirty="0" smtClean="0">
              <a:latin typeface="微軟正黑體" panose="020B0604030504040204" pitchFamily="34" charset="-120"/>
              <a:ea typeface="微軟正黑體" panose="020B0604030504040204" pitchFamily="34" charset="-120"/>
            </a:endParaRPr>
          </a:p>
          <a:p>
            <a:pPr algn="just"/>
            <a:endParaRPr lang="en-US" altLang="zh-TW" sz="2400" dirty="0" smtClean="0">
              <a:latin typeface="微軟正黑體" panose="020B0604030504040204" pitchFamily="34" charset="-120"/>
              <a:ea typeface="微軟正黑體" panose="020B0604030504040204" pitchFamily="34" charset="-120"/>
            </a:endParaRPr>
          </a:p>
          <a:p>
            <a:pPr algn="just"/>
            <a:r>
              <a:rPr lang="zh-TW" altLang="en-US" dirty="0">
                <a:solidFill>
                  <a:srgbClr val="0000FF"/>
                </a:solidFill>
                <a:latin typeface="微軟正黑體" panose="020B0604030504040204" pitchFamily="34" charset="-120"/>
                <a:ea typeface="微軟正黑體" panose="020B0604030504040204" pitchFamily="34" charset="-120"/>
              </a:rPr>
              <a:t>本校現行實驗場所進行化學品採購時，如遇新化學物質之申請部分，依法規應辦理科學研究申請</a:t>
            </a:r>
            <a:r>
              <a:rPr lang="zh-TW" altLang="en-US" dirty="0" smtClean="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請實驗場所進行申請用印時，應檢附 </a:t>
            </a:r>
            <a:r>
              <a:rPr lang="zh-TW" altLang="en-US" dirty="0" smtClean="0">
                <a:solidFill>
                  <a:srgbClr val="0000FF"/>
                </a:solidFill>
                <a:latin typeface="微軟正黑體" panose="020B0604030504040204" pitchFamily="34" charset="-120"/>
                <a:ea typeface="微軟正黑體" panose="020B0604030504040204" pitchFamily="34" charset="-120"/>
              </a:rPr>
              <a:t>新</a:t>
            </a:r>
            <a:r>
              <a:rPr lang="zh-TW" altLang="en-US" dirty="0">
                <a:solidFill>
                  <a:srgbClr val="0000FF"/>
                </a:solidFill>
                <a:latin typeface="微軟正黑體" panose="020B0604030504040204" pitchFamily="34" charset="-120"/>
                <a:ea typeface="微軟正黑體" panose="020B0604030504040204" pitchFamily="34" charset="-120"/>
              </a:rPr>
              <a:t>化學物質新申請使用說明表向環安中心申請</a:t>
            </a:r>
            <a:r>
              <a:rPr lang="zh-TW" altLang="en-US" dirty="0" smtClean="0">
                <a:solidFill>
                  <a:srgbClr val="0000FF"/>
                </a:solidFill>
                <a:latin typeface="微軟正黑體" panose="020B0604030504040204" pitchFamily="34" charset="-120"/>
                <a:ea typeface="微軟正黑體" panose="020B0604030504040204" pitchFamily="34" charset="-120"/>
              </a:rPr>
              <a:t>。</a:t>
            </a:r>
            <a:endParaRPr lang="zh-TW" altLang="en-US"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2154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6600" b="1" dirty="0">
                <a:latin typeface="微軟正黑體" panose="020B0604030504040204" pitchFamily="34" charset="-120"/>
                <a:ea typeface="微軟正黑體" panose="020B0604030504040204" pitchFamily="34" charset="-120"/>
              </a:rPr>
              <a:t>職業安全衛生管理與教育</a:t>
            </a:r>
            <a:r>
              <a:rPr lang="zh-TW" altLang="en-US" sz="6600" b="1" dirty="0" smtClean="0">
                <a:latin typeface="微軟正黑體" panose="020B0604030504040204" pitchFamily="34" charset="-120"/>
                <a:ea typeface="微軟正黑體" panose="020B0604030504040204" pitchFamily="34" charset="-120"/>
              </a:rPr>
              <a:t>訓練</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93780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284096" y="1052736"/>
            <a:ext cx="8575808" cy="5328592"/>
          </a:xfrm>
          <a:prstGeom prst="rect">
            <a:avLst/>
          </a:prstGeom>
        </p:spPr>
      </p:pic>
    </p:spTree>
    <p:extLst>
      <p:ext uri="{BB962C8B-B14F-4D97-AF65-F5344CB8AC3E}">
        <p14:creationId xmlns:p14="http://schemas.microsoft.com/office/powerpoint/2010/main" val="1690601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314" name="Picture 2" descr="毒性化學物質分類管理架構一覽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33" y="642594"/>
            <a:ext cx="8333333" cy="551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61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640960" cy="936104"/>
          </a:xfrm>
        </p:spPr>
        <p:txBody>
          <a:bodyPr>
            <a:normAutofit fontScale="90000"/>
          </a:bodyPr>
          <a:lstStyle/>
          <a:p>
            <a:pPr lvl="0" algn="just" eaLnBrk="0" fontAlgn="base" hangingPunct="0">
              <a:lnSpc>
                <a:spcPct val="100000"/>
              </a:lnSpc>
              <a:spcAft>
                <a:spcPct val="0"/>
              </a:spcAft>
              <a:tabLst>
                <a:tab pos="457200" algn="l"/>
              </a:tabLst>
            </a:pPr>
            <a:r>
              <a:rPr lang="zh-TW" altLang="zh-TW" sz="3100" b="1" dirty="0">
                <a:solidFill>
                  <a:srgbClr val="367C8D"/>
                </a:solidFill>
                <a:latin typeface="微軟正黑體" panose="020B0604030504040204" pitchFamily="34" charset="-120"/>
                <a:ea typeface="微軟正黑體" panose="020B0604030504040204" pitchFamily="34" charset="-120"/>
                <a:cs typeface="Helvetica" panose="020B0604020202020204" pitchFamily="34" charset="0"/>
              </a:rPr>
              <a:t>環保署將列管「笑氣」</a:t>
            </a:r>
            <a:r>
              <a:rPr lang="zh-TW" altLang="zh-TW" sz="3100" b="1" dirty="0">
                <a:solidFill>
                  <a:srgbClr val="367C8D"/>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3100" b="1" dirty="0">
                <a:solidFill>
                  <a:srgbClr val="367C8D"/>
                </a:solidFill>
                <a:latin typeface="微軟正黑體" panose="020B0604030504040204" pitchFamily="34" charset="-120"/>
                <a:ea typeface="微軟正黑體" panose="020B0604030504040204" pitchFamily="34" charset="-120"/>
                <a:cs typeface="Helvetica" panose="020B0604020202020204" pitchFamily="34" charset="0"/>
              </a:rPr>
              <a:t>跨部會合作防堵濫用</a:t>
            </a:r>
            <a:r>
              <a:rPr lang="zh-TW" altLang="zh-TW" sz="3100" b="1" dirty="0">
                <a:solidFill>
                  <a:srgbClr val="367C8D"/>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3100" b="1" dirty="0">
                <a:solidFill>
                  <a:srgbClr val="367C8D"/>
                </a:solidFill>
                <a:latin typeface="微軟正黑體" panose="020B0604030504040204" pitchFamily="34" charset="-120"/>
                <a:ea typeface="微軟正黑體" panose="020B0604030504040204" pitchFamily="34" charset="-120"/>
                <a:cs typeface="Helvetica" panose="020B0604020202020204" pitchFamily="34" charset="0"/>
              </a:rPr>
              <a:t>維護青少年</a:t>
            </a:r>
            <a:r>
              <a:rPr lang="zh-TW" altLang="zh-TW" sz="3100" b="1" dirty="0" smtClean="0">
                <a:solidFill>
                  <a:srgbClr val="367C8D"/>
                </a:solidFill>
                <a:latin typeface="微軟正黑體" panose="020B0604030504040204" pitchFamily="34" charset="-120"/>
                <a:ea typeface="微軟正黑體" panose="020B0604030504040204" pitchFamily="34" charset="-120"/>
                <a:cs typeface="Helvetica" panose="020B0604020202020204" pitchFamily="34" charset="0"/>
              </a:rPr>
              <a:t>健康</a:t>
            </a:r>
            <a:r>
              <a:rPr lang="zh-TW" altLang="zh-TW" sz="2400" dirty="0" smtClean="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發布</a:t>
            </a:r>
            <a:r>
              <a:rPr lang="zh-TW" altLang="zh-TW" sz="24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單位：</a:t>
            </a:r>
            <a:r>
              <a:rPr lang="zh-TW" altLang="zh-TW" sz="2400" dirty="0">
                <a:solidFill>
                  <a:srgbClr val="214B56"/>
                </a:solidFill>
                <a:latin typeface="微軟正黑體" panose="020B0604030504040204" pitchFamily="34" charset="-120"/>
                <a:ea typeface="微軟正黑體" panose="020B0604030504040204" pitchFamily="34" charset="-120"/>
                <a:cs typeface="新細明體" panose="02020500000000000000" pitchFamily="18" charset="-120"/>
              </a:rPr>
              <a:t>毒物及化學物質局 評估管理</a:t>
            </a:r>
            <a:r>
              <a:rPr lang="zh-TW" altLang="zh-TW" sz="2400" dirty="0" smtClean="0">
                <a:solidFill>
                  <a:srgbClr val="214B56"/>
                </a:solidFill>
                <a:latin typeface="微軟正黑體" panose="020B0604030504040204" pitchFamily="34" charset="-120"/>
                <a:ea typeface="微軟正黑體" panose="020B0604030504040204" pitchFamily="34" charset="-120"/>
                <a:cs typeface="新細明體" panose="02020500000000000000" pitchFamily="18" charset="-120"/>
              </a:rPr>
              <a:t>組</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23528" y="980727"/>
            <a:ext cx="8496944" cy="5877271"/>
          </a:xfrm>
        </p:spPr>
        <p:txBody>
          <a:bodyPr>
            <a:noAutofit/>
          </a:bodyPr>
          <a:lstStyle/>
          <a:p>
            <a:pPr marL="0" lvl="0" indent="0" algn="just" eaLnBrk="0" fontAlgn="base" hangingPunct="0">
              <a:spcBef>
                <a:spcPct val="0"/>
              </a:spcBef>
              <a:spcAft>
                <a:spcPct val="0"/>
              </a:spcAft>
              <a:buClrTx/>
              <a:buNone/>
            </a:pPr>
            <a:r>
              <a:rPr lang="en-US" altLang="zh-TW" sz="2200" dirty="0">
                <a:latin typeface="微軟正黑體" panose="020B0604030504040204" pitchFamily="34" charset="-120"/>
                <a:ea typeface="微軟正黑體" panose="020B0604030504040204" pitchFamily="34" charset="-120"/>
                <a:cs typeface="新細明體" panose="02020500000000000000" pitchFamily="18" charset="-120"/>
              </a:rPr>
              <a:t>1090720</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照片</a:t>
            </a:r>
            <a:r>
              <a:rPr lang="en-US" altLang="zh-TW" sz="2200" dirty="0">
                <a:latin typeface="微軟正黑體" panose="020B0604030504040204" pitchFamily="34" charset="-120"/>
                <a:ea typeface="微軟正黑體" panose="020B0604030504040204" pitchFamily="34" charset="-120"/>
                <a:cs typeface="新細明體" panose="02020500000000000000" pitchFamily="18" charset="-120"/>
              </a:rPr>
              <a:t>_</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工業用笑氣鋼瓶應標示「限工業用、禁止吸食」</a:t>
            </a:r>
            <a:endParaRPr lang="zh-TW" altLang="en-US" sz="2200" dirty="0">
              <a:latin typeface="微軟正黑體" panose="020B0604030504040204" pitchFamily="34" charset="-120"/>
              <a:ea typeface="微軟正黑體" panose="020B0604030504040204" pitchFamily="34" charset="-120"/>
            </a:endParaRPr>
          </a:p>
          <a:p>
            <a:pPr marL="0" lvl="0" indent="0" algn="just" eaLnBrk="0" fontAlgn="base" hangingPunct="0">
              <a:spcBef>
                <a:spcPct val="0"/>
              </a:spcBef>
              <a:spcAft>
                <a:spcPct val="0"/>
              </a:spcAft>
              <a:buClrTx/>
              <a:buNone/>
            </a:pP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       為了防堵青少年用吸食行為，</a:t>
            </a:r>
            <a:r>
              <a:rPr lang="zh-TW" altLang="en-US" sz="22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環保署</a:t>
            </a:r>
            <a:r>
              <a:rPr lang="en-US" altLang="zh-TW" sz="22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20</a:t>
            </a:r>
            <a:r>
              <a:rPr lang="zh-TW" altLang="en-US" sz="22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日宣布，將把「笑氣」列管為第一個「關注化學物質」，未來將跨部會與經濟部、衛福部及警政機關等聯手管制，除要求製造、輸入及販賣業者應取得核可、申報交易資料外，並禁止於網購平臺交易</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a:t>
            </a:r>
            <a:r>
              <a:rPr lang="en-US" altLang="zh-TW" sz="2200" dirty="0">
                <a:latin typeface="微軟正黑體" panose="020B0604030504040204" pitchFamily="34" charset="-120"/>
                <a:ea typeface="微軟正黑體" panose="020B0604030504040204" pitchFamily="34" charset="-120"/>
                <a:cs typeface="新細明體" panose="02020500000000000000" pitchFamily="18" charset="-120"/>
              </a:rPr>
              <a:t>21</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日正式預告後，經研商公聽，預估</a:t>
            </a:r>
            <a:r>
              <a:rPr lang="zh-TW" altLang="en-US" sz="220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將於</a:t>
            </a:r>
            <a:r>
              <a:rPr lang="en-US" altLang="zh-TW" sz="220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10</a:t>
            </a:r>
            <a:r>
              <a:rPr lang="zh-TW" altLang="en-US" sz="220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月底前正式公告，公告後相關加嚴管制立即生效</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en-US" sz="2200" dirty="0">
              <a:latin typeface="微軟正黑體" panose="020B0604030504040204" pitchFamily="34" charset="-120"/>
              <a:ea typeface="微軟正黑體" panose="020B0604030504040204" pitchFamily="34" charset="-120"/>
            </a:endParaRPr>
          </a:p>
          <a:p>
            <a:pPr marL="0" lvl="0" indent="0" algn="just" eaLnBrk="0" fontAlgn="base" hangingPunct="0">
              <a:spcBef>
                <a:spcPct val="0"/>
              </a:spcBef>
              <a:spcAft>
                <a:spcPct val="0"/>
              </a:spcAft>
              <a:buClrTx/>
              <a:buNone/>
            </a:pP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       環保署祭出重罰，</a:t>
            </a:r>
            <a:r>
              <a:rPr lang="zh-TW" altLang="en-US"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若致人於死或危害人體健康等，則加處相關刑事責任，吸食者以「無照運作」處理，將挨罰</a:t>
            </a:r>
            <a:r>
              <a:rPr lang="en-US" altLang="zh-TW"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3</a:t>
            </a:r>
            <a:r>
              <a:rPr lang="zh-TW" altLang="en-US"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到</a:t>
            </a:r>
            <a:r>
              <a:rPr lang="en-US" altLang="zh-TW"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30</a:t>
            </a:r>
            <a:r>
              <a:rPr lang="zh-TW" altLang="en-US"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萬元，若致人於死或危害人體健康等者更可最高處無期徒刑或</a:t>
            </a:r>
            <a:r>
              <a:rPr lang="en-US" altLang="zh-TW"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7</a:t>
            </a:r>
            <a:r>
              <a:rPr lang="zh-TW" altLang="en-US"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年以上有期徒刑，併科罰金最高</a:t>
            </a:r>
            <a:r>
              <a:rPr lang="en-US" altLang="zh-TW"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1000</a:t>
            </a:r>
            <a:r>
              <a:rPr lang="zh-TW" altLang="en-US" sz="2200" dirty="0">
                <a:solidFill>
                  <a:srgbClr val="FF00FF"/>
                </a:solidFill>
                <a:latin typeface="微軟正黑體" panose="020B0604030504040204" pitchFamily="34" charset="-120"/>
                <a:ea typeface="微軟正黑體" panose="020B0604030504040204" pitchFamily="34" charset="-120"/>
                <a:cs typeface="新細明體" panose="02020500000000000000" pitchFamily="18" charset="-120"/>
              </a:rPr>
              <a:t>萬元</a:t>
            </a:r>
            <a:r>
              <a:rPr lang="zh-TW" altLang="en-US" sz="2200" dirty="0">
                <a:latin typeface="微軟正黑體" panose="020B0604030504040204" pitchFamily="34" charset="-120"/>
                <a:ea typeface="微軟正黑體" panose="020B0604030504040204" pitchFamily="34" charset="-120"/>
                <a:cs typeface="新細明體" panose="02020500000000000000" pitchFamily="18" charset="-120"/>
              </a:rPr>
              <a:t>。同時，未來除特定用途經政府同意，笑氣必須添加具有惡臭味的「二氧化硫」，藉此遏止目前不當流用吸食情形。</a:t>
            </a:r>
            <a:endParaRPr lang="zh-TW" altLang="en-US" sz="2200" dirty="0">
              <a:latin typeface="微軟正黑體" panose="020B0604030504040204" pitchFamily="34" charset="-120"/>
              <a:ea typeface="微軟正黑體" panose="020B0604030504040204" pitchFamily="34" charset="-120"/>
            </a:endParaRPr>
          </a:p>
          <a:p>
            <a:pPr algn="just"/>
            <a:endParaRPr lang="zh-TW" altLang="en-US" sz="2200" dirty="0">
              <a:latin typeface="微軟正黑體" panose="020B0604030504040204" pitchFamily="34" charset="-120"/>
              <a:ea typeface="微軟正黑體" panose="020B0604030504040204" pitchFamily="34" charset="-120"/>
            </a:endParaRPr>
          </a:p>
        </p:txBody>
      </p:sp>
      <p:pic>
        <p:nvPicPr>
          <p:cNvPr id="14341" name="圖片 1" descr="1090720照片_工業用笑氣鋼瓶應標示「限工業用、禁止吸食」">
            <a:hlinkClick r:id="rId2" tooltip="&quot;1090720照片_工業用笑氣鋼瓶應標示「限工業用、禁止吸食」&quo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112610"/>
            <a:ext cx="2627784" cy="174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50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73559" y="2420888"/>
            <a:ext cx="8596881" cy="2105025"/>
          </a:xfrm>
          <a:prstGeom prst="rect">
            <a:avLst/>
          </a:prstGeom>
        </p:spPr>
      </p:pic>
    </p:spTree>
    <p:extLst>
      <p:ext uri="{BB962C8B-B14F-4D97-AF65-F5344CB8AC3E}">
        <p14:creationId xmlns:p14="http://schemas.microsoft.com/office/powerpoint/2010/main" val="3996841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332656"/>
            <a:ext cx="7680960" cy="914198"/>
          </a:xfrm>
        </p:spPr>
        <p:txBody>
          <a:bodyPr/>
          <a:lstStyle/>
          <a:p>
            <a:r>
              <a:rPr lang="zh-TW" altLang="en-US" dirty="0" smtClean="0">
                <a:latin typeface="微軟正黑體" panose="020B0604030504040204" pitchFamily="34" charset="-120"/>
                <a:ea typeface="微軟正黑體" panose="020B0604030504040204" pitchFamily="34" charset="-120"/>
              </a:rPr>
              <a:t>法源</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職安法第</a:t>
            </a:r>
            <a:r>
              <a:rPr lang="en-US" altLang="zh-TW" dirty="0" smtClean="0">
                <a:latin typeface="微軟正黑體" panose="020B0604030504040204" pitchFamily="34" charset="-120"/>
                <a:ea typeface="微軟正黑體" panose="020B0604030504040204" pitchFamily="34" charset="-120"/>
              </a:rPr>
              <a:t>14</a:t>
            </a:r>
            <a:r>
              <a:rPr lang="zh-TW" altLang="en-US" dirty="0" smtClean="0">
                <a:latin typeface="微軟正黑體" panose="020B0604030504040204" pitchFamily="34" charset="-120"/>
                <a:ea typeface="微軟正黑體" panose="020B0604030504040204" pitchFamily="34" charset="-120"/>
              </a:rPr>
              <a:t>條第</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項</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95536" y="1412776"/>
            <a:ext cx="8423910" cy="4762648"/>
          </a:xfrm>
        </p:spPr>
        <p:txBody>
          <a:bodyPr>
            <a:noAutofit/>
          </a:bodyPr>
          <a:lstStyle/>
          <a:p>
            <a:r>
              <a:rPr lang="zh-TW" altLang="en-US" sz="2800" dirty="0" smtClean="0">
                <a:latin typeface="微軟正黑體" panose="020B0604030504040204" pitchFamily="34" charset="-120"/>
                <a:ea typeface="微軟正黑體" panose="020B0604030504040204" pitchFamily="34" charset="-120"/>
              </a:rPr>
              <a:t>製造者、輸入者、供應者或雇主，對於中央主管機關指定之</a:t>
            </a:r>
            <a:r>
              <a:rPr lang="zh-TW" altLang="en-US" sz="2800" dirty="0" smtClean="0">
                <a:solidFill>
                  <a:srgbClr val="FF0000"/>
                </a:solidFill>
                <a:latin typeface="微軟正黑體" panose="020B0604030504040204" pitchFamily="34" charset="-120"/>
                <a:ea typeface="微軟正黑體" panose="020B0604030504040204" pitchFamily="34" charset="-120"/>
              </a:rPr>
              <a:t>優先管理化學品</a:t>
            </a:r>
            <a:r>
              <a:rPr lang="zh-TW" altLang="en-US" sz="2800" dirty="0" smtClean="0">
                <a:latin typeface="微軟正黑體" panose="020B0604030504040204" pitchFamily="34" charset="-120"/>
                <a:ea typeface="微軟正黑體" panose="020B0604030504040204" pitchFamily="34" charset="-120"/>
              </a:rPr>
              <a:t>，應將</a:t>
            </a:r>
            <a:r>
              <a:rPr lang="zh-TW" altLang="en-US" sz="2800" u="sng" dirty="0" smtClean="0">
                <a:solidFill>
                  <a:schemeClr val="accent5">
                    <a:lumMod val="75000"/>
                  </a:schemeClr>
                </a:solidFill>
                <a:latin typeface="微軟正黑體" panose="020B0604030504040204" pitchFamily="34" charset="-120"/>
                <a:ea typeface="微軟正黑體" panose="020B0604030504040204" pitchFamily="34" charset="-120"/>
              </a:rPr>
              <a:t>相關運作資料</a:t>
            </a:r>
            <a:r>
              <a:rPr lang="zh-TW" altLang="en-US" sz="2800" dirty="0" smtClean="0">
                <a:latin typeface="微軟正黑體" panose="020B0604030504040204" pitchFamily="34" charset="-120"/>
                <a:ea typeface="微軟正黑體" panose="020B0604030504040204" pitchFamily="34" charset="-120"/>
              </a:rPr>
              <a:t>報請中央主管機關</a:t>
            </a:r>
            <a:r>
              <a:rPr lang="zh-TW" altLang="en-US" sz="2800" dirty="0" smtClean="0">
                <a:solidFill>
                  <a:srgbClr val="FF0000"/>
                </a:solidFill>
                <a:latin typeface="微軟正黑體" panose="020B0604030504040204" pitchFamily="34" charset="-120"/>
                <a:ea typeface="微軟正黑體" panose="020B0604030504040204" pitchFamily="34" charset="-120"/>
              </a:rPr>
              <a:t>備查</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製造者、輸入者、供應者或雇主，對於經中央主管機關</a:t>
            </a:r>
            <a:r>
              <a:rPr lang="zh-TW" altLang="en-US" sz="2800" dirty="0" smtClean="0">
                <a:latin typeface="微軟正黑體" panose="020B0604030504040204" pitchFamily="34" charset="-120"/>
                <a:ea typeface="微軟正黑體" panose="020B0604030504040204" pitchFamily="34" charset="-120"/>
              </a:rPr>
              <a:t>指定之</a:t>
            </a:r>
            <a:r>
              <a:rPr lang="zh-TW" altLang="en-US" sz="2800" dirty="0">
                <a:solidFill>
                  <a:srgbClr val="FF0000"/>
                </a:solidFill>
                <a:latin typeface="微軟正黑體" panose="020B0604030504040204" pitchFamily="34" charset="-120"/>
                <a:ea typeface="微軟正黑體" panose="020B0604030504040204" pitchFamily="34" charset="-120"/>
              </a:rPr>
              <a:t>管制性化學品</a:t>
            </a:r>
            <a:r>
              <a:rPr lang="zh-TW" altLang="en-US" sz="2800" dirty="0">
                <a:latin typeface="微軟正黑體" panose="020B0604030504040204" pitchFamily="34" charset="-120"/>
                <a:ea typeface="微軟正黑體" panose="020B0604030504040204" pitchFamily="34" charset="-120"/>
              </a:rPr>
              <a:t>，不得製造、</a:t>
            </a:r>
            <a:r>
              <a:rPr lang="zh-TW" altLang="en-US" sz="2800" dirty="0" smtClean="0">
                <a:latin typeface="微軟正黑體" panose="020B0604030504040204" pitchFamily="34" charset="-120"/>
                <a:ea typeface="微軟正黑體" panose="020B0604030504040204" pitchFamily="34" charset="-120"/>
              </a:rPr>
              <a:t>輸入</a:t>
            </a:r>
            <a:r>
              <a:rPr lang="zh-TW" altLang="en-US" sz="2800" dirty="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供應</a:t>
            </a:r>
            <a:r>
              <a:rPr lang="zh-TW" altLang="en-US" sz="2800" dirty="0">
                <a:latin typeface="微軟正黑體" panose="020B0604030504040204" pitchFamily="34" charset="-120"/>
                <a:ea typeface="微軟正黑體" panose="020B0604030504040204" pitchFamily="34" charset="-120"/>
              </a:rPr>
              <a:t>或供工作者處置</a:t>
            </a:r>
            <a:r>
              <a:rPr lang="zh-TW" altLang="en-US" sz="2800" dirty="0" smtClean="0">
                <a:latin typeface="微軟正黑體" panose="020B0604030504040204" pitchFamily="34" charset="-120"/>
                <a:ea typeface="微軟正黑體" panose="020B0604030504040204" pitchFamily="34" charset="-120"/>
              </a:rPr>
              <a:t>、使用</a:t>
            </a:r>
            <a:r>
              <a:rPr lang="zh-TW" altLang="en-US" sz="2800" dirty="0">
                <a:latin typeface="微軟正黑體" panose="020B0604030504040204" pitchFamily="34" charset="-120"/>
                <a:ea typeface="微軟正黑體" panose="020B0604030504040204" pitchFamily="34" charset="-120"/>
              </a:rPr>
              <a:t>。但經中央主管機關許可者，不在此限。 </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前二項化學品之指定、許可條件、期間、廢止或撤銷許可</a:t>
            </a:r>
            <a:r>
              <a:rPr lang="zh-TW" altLang="en-US" sz="2800" dirty="0" smtClean="0">
                <a:latin typeface="微軟正黑體" panose="020B0604030504040204" pitchFamily="34" charset="-120"/>
                <a:ea typeface="微軟正黑體" panose="020B0604030504040204" pitchFamily="34" charset="-120"/>
              </a:rPr>
              <a:t>、運作</a:t>
            </a:r>
            <a:r>
              <a:rPr lang="zh-TW" altLang="en-US" sz="2800" dirty="0">
                <a:latin typeface="微軟正黑體" panose="020B0604030504040204" pitchFamily="34" charset="-120"/>
                <a:ea typeface="微軟正黑體" panose="020B0604030504040204" pitchFamily="34" charset="-120"/>
              </a:rPr>
              <a:t>資料內容及其他應遵行事項之辦法，由中央主管機關</a:t>
            </a:r>
            <a:r>
              <a:rPr lang="zh-TW" altLang="en-US" sz="2800" dirty="0" smtClean="0">
                <a:latin typeface="微軟正黑體" panose="020B0604030504040204" pitchFamily="34" charset="-120"/>
                <a:ea typeface="微軟正黑體" panose="020B0604030504040204" pitchFamily="34" charset="-120"/>
              </a:rPr>
              <a:t>定之</a:t>
            </a:r>
            <a:r>
              <a:rPr lang="zh-TW" altLang="en-US" sz="28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854855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1371600"/>
          </a:xfrm>
        </p:spPr>
        <p:txBody>
          <a:bodyPr/>
          <a:lstStyle/>
          <a:p>
            <a:pPr algn="ctr"/>
            <a:r>
              <a:rPr lang="zh-TW" altLang="en-US" b="1" dirty="0" smtClean="0">
                <a:latin typeface="微軟正黑體" panose="020B0604030504040204" pitchFamily="34" charset="-120"/>
                <a:ea typeface="微軟正黑體" panose="020B0604030504040204" pitchFamily="34" charset="-120"/>
              </a:rPr>
              <a:t>實施目的</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30678" y="1556792"/>
            <a:ext cx="8217786" cy="5050680"/>
          </a:xfrm>
        </p:spPr>
        <p:txBody>
          <a:bodyPr>
            <a:noAutofit/>
          </a:bodyPr>
          <a:lstStyle/>
          <a:p>
            <a:pPr algn="just"/>
            <a:r>
              <a:rPr lang="zh-TW" altLang="en-US" sz="2800" dirty="0" smtClean="0">
                <a:latin typeface="微軟正黑體" panose="020B0604030504040204" pitchFamily="34" charset="-120"/>
                <a:ea typeface="微軟正黑體" panose="020B0604030504040204" pitchFamily="34" charset="-120"/>
              </a:rPr>
              <a:t>參考國際各國將</a:t>
            </a:r>
            <a:r>
              <a:rPr lang="zh-TW" altLang="en-US" sz="2800" dirty="0" smtClean="0">
                <a:solidFill>
                  <a:srgbClr val="FF0000"/>
                </a:solidFill>
                <a:latin typeface="微軟正黑體" panose="020B0604030504040204" pitchFamily="34" charset="-120"/>
                <a:ea typeface="微軟正黑體" panose="020B0604030504040204" pitchFamily="34" charset="-120"/>
              </a:rPr>
              <a:t>高危害</a:t>
            </a:r>
            <a:r>
              <a:rPr lang="zh-TW" altLang="en-US" sz="2800" dirty="0" smtClean="0">
                <a:latin typeface="微軟正黑體" panose="020B0604030504040204" pitchFamily="34" charset="-120"/>
                <a:ea typeface="微軟正黑體" panose="020B0604030504040204" pitchFamily="34" charset="-120"/>
              </a:rPr>
              <a:t>或</a:t>
            </a:r>
            <a:r>
              <a:rPr lang="zh-TW" altLang="en-US" sz="2800" dirty="0" smtClean="0">
                <a:solidFill>
                  <a:srgbClr val="FF0000"/>
                </a:solidFill>
                <a:latin typeface="微軟正黑體" panose="020B0604030504040204" pitchFamily="34" charset="-120"/>
                <a:ea typeface="微軟正黑體" panose="020B0604030504040204" pitchFamily="34" charset="-120"/>
              </a:rPr>
              <a:t>高產量</a:t>
            </a:r>
            <a:r>
              <a:rPr lang="zh-TW" altLang="en-US" sz="2800" dirty="0">
                <a:latin typeface="微軟正黑體" panose="020B0604030504040204" pitchFamily="34" charset="-120"/>
                <a:ea typeface="微軟正黑體" panose="020B0604030504040204" pitchFamily="34" charset="-120"/>
              </a:rPr>
              <a:t>之危害性 化學品，列為優先評估及管理之對象</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r>
              <a:rPr lang="zh-TW" altLang="en-US" sz="2800" dirty="0">
                <a:latin typeface="微軟正黑體" panose="020B0604030504040204" pitchFamily="34" charset="-120"/>
                <a:ea typeface="微軟正黑體" panose="020B0604030504040204" pitchFamily="34" charset="-120"/>
              </a:rPr>
              <a:t>各國政府多以清單為基礎，設定運作</a:t>
            </a:r>
            <a:r>
              <a:rPr lang="zh-TW" altLang="en-US" sz="2800" dirty="0" smtClean="0">
                <a:latin typeface="微軟正黑體" panose="020B0604030504040204" pitchFamily="34" charset="-120"/>
                <a:ea typeface="微軟正黑體" panose="020B0604030504040204" pitchFamily="34" charset="-120"/>
              </a:rPr>
              <a:t>數量或</a:t>
            </a:r>
            <a:r>
              <a:rPr lang="zh-TW" altLang="en-US" sz="2800" dirty="0">
                <a:latin typeface="微軟正黑體" panose="020B0604030504040204" pitchFamily="34" charset="-120"/>
                <a:ea typeface="微軟正黑體" panose="020B0604030504040204" pitchFamily="34" charset="-120"/>
              </a:rPr>
              <a:t>依其危害，要求廠商</a:t>
            </a:r>
            <a:r>
              <a:rPr lang="zh-TW" altLang="en-US" sz="2800" dirty="0">
                <a:solidFill>
                  <a:srgbClr val="FF0000"/>
                </a:solidFill>
                <a:latin typeface="微軟正黑體" panose="020B0604030504040204" pitchFamily="34" charset="-120"/>
                <a:ea typeface="微軟正黑體" panose="020B0604030504040204" pitchFamily="34" charset="-120"/>
              </a:rPr>
              <a:t>通報相關運作資料 </a:t>
            </a:r>
            <a:r>
              <a:rPr lang="zh-TW" altLang="en-US" sz="2800" dirty="0">
                <a:latin typeface="微軟正黑體" panose="020B0604030504040204" pitchFamily="34" charset="-120"/>
                <a:ea typeface="微軟正黑體" panose="020B0604030504040204" pitchFamily="34" charset="-120"/>
              </a:rPr>
              <a:t>，以具體掌握高關切化學品之流布，及重 大潛在風險場所之運作資訊，並建立以暴 露與危害之風險為基礎之管理機制</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algn="just"/>
            <a:endParaRPr lang="en-US" altLang="zh-TW" sz="2800" dirty="0">
              <a:solidFill>
                <a:srgbClr val="FF0000"/>
              </a:solidFill>
              <a:latin typeface="微軟正黑體" panose="020B0604030504040204" pitchFamily="34" charset="-120"/>
              <a:ea typeface="微軟正黑體" panose="020B0604030504040204" pitchFamily="34" charset="-120"/>
            </a:endParaRPr>
          </a:p>
          <a:p>
            <a:pPr marL="0" indent="0" algn="just">
              <a:buNone/>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運作</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包括製造、進口、供應、處製或使用等行為</a:t>
            </a:r>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algn="just"/>
            <a:endParaRPr lang="zh-TW" altLang="en-US" sz="2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6862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8352928" cy="1008112"/>
          </a:xfrm>
        </p:spPr>
        <p:txBody>
          <a:bodyPr/>
          <a:lstStyle/>
          <a:p>
            <a:pPr algn="just"/>
            <a:r>
              <a:rPr lang="zh-TW" altLang="en-US" dirty="0" smtClean="0">
                <a:latin typeface="微軟正黑體" panose="020B0604030504040204" pitchFamily="34" charset="-120"/>
                <a:ea typeface="微軟正黑體" panose="020B0604030504040204" pitchFamily="34" charset="-120"/>
              </a:rPr>
              <a:t>優先管理化學品運作管理</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適用範圍</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79512" y="980728"/>
            <a:ext cx="8640960" cy="5805264"/>
          </a:xfrm>
        </p:spPr>
        <p:txBody>
          <a:bodyPr>
            <a:noAutofit/>
          </a:bodyPr>
          <a:lstStyle/>
          <a:p>
            <a:pPr marL="0" indent="0" algn="just">
              <a:buNone/>
            </a:pPr>
            <a:r>
              <a:rPr lang="zh-TW" altLang="en-US" sz="2800" dirty="0" smtClean="0">
                <a:latin typeface="微軟正黑體" panose="020B0604030504040204" pitchFamily="34" charset="-120"/>
                <a:ea typeface="微軟正黑體" panose="020B0604030504040204" pitchFamily="34" charset="-120"/>
              </a:rPr>
              <a:t>優先管理化學品之指定及運作管理辦法 第二條 所定優先管理化學品如下： </a:t>
            </a:r>
            <a:endParaRPr lang="en-US" altLang="zh-TW" sz="2800" dirty="0" smtClean="0">
              <a:latin typeface="微軟正黑體" panose="020B0604030504040204" pitchFamily="34" charset="-120"/>
              <a:ea typeface="微軟正黑體" panose="020B0604030504040204" pitchFamily="34" charset="-120"/>
            </a:endParaRPr>
          </a:p>
          <a:p>
            <a:pPr algn="just"/>
            <a:r>
              <a:rPr lang="zh-TW" altLang="en-US" sz="2800" b="1" dirty="0" smtClean="0">
                <a:latin typeface="微軟正黑體" panose="020B0604030504040204" pitchFamily="34" charset="-120"/>
                <a:ea typeface="微軟正黑體" panose="020B0604030504040204" pitchFamily="34" charset="-120"/>
              </a:rPr>
              <a:t>一、依本法第二十九條第一項第三款及第三十條第一項第五款規 定之危害性化學品，如</a:t>
            </a:r>
            <a:r>
              <a:rPr lang="zh-TW" altLang="en-US" sz="2800" b="1" dirty="0" smtClean="0">
                <a:solidFill>
                  <a:srgbClr val="FF0000"/>
                </a:solidFill>
                <a:latin typeface="微軟正黑體" panose="020B0604030504040204" pitchFamily="34" charset="-120"/>
                <a:ea typeface="微軟正黑體" panose="020B0604030504040204" pitchFamily="34" charset="-120"/>
              </a:rPr>
              <a:t>附表一</a:t>
            </a:r>
            <a:r>
              <a:rPr lang="zh-TW" altLang="en-US" sz="2800" b="1" dirty="0" smtClean="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algn="just"/>
            <a:r>
              <a:rPr lang="zh-TW" altLang="en-US" sz="2800" b="1" dirty="0" smtClean="0">
                <a:latin typeface="微軟正黑體" panose="020B0604030504040204" pitchFamily="34" charset="-120"/>
                <a:ea typeface="微軟正黑體" panose="020B0604030504040204" pitchFamily="34" charset="-120"/>
              </a:rPr>
              <a:t>二、依國家標準</a:t>
            </a:r>
            <a:r>
              <a:rPr lang="en-US" altLang="zh-TW" sz="2800" b="1" dirty="0" smtClean="0">
                <a:solidFill>
                  <a:srgbClr val="FF0000"/>
                </a:solidFill>
                <a:latin typeface="微軟正黑體" panose="020B0604030504040204" pitchFamily="34" charset="-120"/>
                <a:ea typeface="微軟正黑體" panose="020B0604030504040204" pitchFamily="34" charset="-120"/>
              </a:rPr>
              <a:t>CNS 15030</a:t>
            </a:r>
            <a:r>
              <a:rPr lang="zh-TW" altLang="en-US" sz="2800" b="1" dirty="0" smtClean="0">
                <a:latin typeface="微軟正黑體" panose="020B0604030504040204" pitchFamily="34" charset="-120"/>
                <a:ea typeface="微軟正黑體" panose="020B0604030504040204" pitchFamily="34" charset="-120"/>
              </a:rPr>
              <a:t>分類，且有下列情形之一者： </a:t>
            </a:r>
            <a:endParaRPr lang="en-US" altLang="zh-TW" sz="2800" b="1" dirty="0" smtClean="0">
              <a:latin typeface="微軟正黑體" panose="020B0604030504040204" pitchFamily="34" charset="-120"/>
              <a:ea typeface="微軟正黑體" panose="020B0604030504040204" pitchFamily="34" charset="-120"/>
            </a:endParaRPr>
          </a:p>
          <a:p>
            <a:pPr marL="0" indent="0" algn="just">
              <a:buNone/>
            </a:pP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一</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屬</a:t>
            </a:r>
            <a:r>
              <a:rPr lang="zh-TW" altLang="en-US" sz="2800" b="1" dirty="0" smtClean="0">
                <a:solidFill>
                  <a:srgbClr val="FF0000"/>
                </a:solidFill>
                <a:latin typeface="微軟正黑體" panose="020B0604030504040204" pitchFamily="34" charset="-120"/>
                <a:ea typeface="微軟正黑體" panose="020B0604030504040204" pitchFamily="34" charset="-120"/>
              </a:rPr>
              <a:t>致癌物質第一級</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生殖細胞致突變性物質第一級或生殖毒 性物質第一級之化學品</a:t>
            </a:r>
            <a:r>
              <a:rPr lang="zh-TW" altLang="en-US" sz="2800" b="1" dirty="0" smtClean="0">
                <a:latin typeface="微軟正黑體" panose="020B0604030504040204" pitchFamily="34" charset="-120"/>
                <a:ea typeface="微軟正黑體" panose="020B0604030504040204" pitchFamily="34" charset="-120"/>
              </a:rPr>
              <a:t>，並經</a:t>
            </a:r>
            <a:r>
              <a:rPr lang="zh-TW" altLang="en-US" sz="2800" b="1" dirty="0" smtClean="0">
                <a:solidFill>
                  <a:srgbClr val="FF0000"/>
                </a:solidFill>
                <a:latin typeface="微軟正黑體" panose="020B0604030504040204" pitchFamily="34" charset="-120"/>
                <a:ea typeface="微軟正黑體" panose="020B0604030504040204" pitchFamily="34" charset="-120"/>
              </a:rPr>
              <a:t>中央主管機關指定公告</a:t>
            </a:r>
            <a:r>
              <a:rPr lang="zh-TW" altLang="en-US" sz="2800" b="1" dirty="0" smtClean="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marL="0" indent="0" algn="just">
              <a:buNone/>
            </a:pP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二</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具</a:t>
            </a:r>
            <a:r>
              <a:rPr lang="zh-TW" altLang="en-US" sz="2800" b="1" dirty="0" smtClean="0">
                <a:solidFill>
                  <a:srgbClr val="FF0000"/>
                </a:solidFill>
                <a:latin typeface="微軟正黑體" panose="020B0604030504040204" pitchFamily="34" charset="-120"/>
                <a:ea typeface="微軟正黑體" panose="020B0604030504040204" pitchFamily="34" charset="-120"/>
              </a:rPr>
              <a:t>物理性危害</a:t>
            </a:r>
            <a:r>
              <a:rPr lang="zh-TW" altLang="en-US" sz="2800" b="1" dirty="0" smtClean="0">
                <a:latin typeface="微軟正黑體" panose="020B0604030504040204" pitchFamily="34" charset="-120"/>
                <a:ea typeface="微軟正黑體" panose="020B0604030504040204" pitchFamily="34" charset="-120"/>
              </a:rPr>
              <a:t>或</a:t>
            </a:r>
            <a:r>
              <a:rPr lang="zh-TW" altLang="en-US" sz="2800" b="1" dirty="0" smtClean="0">
                <a:solidFill>
                  <a:srgbClr val="FF0000"/>
                </a:solidFill>
                <a:latin typeface="微軟正黑體" panose="020B0604030504040204" pitchFamily="34" charset="-120"/>
                <a:ea typeface="微軟正黑體" panose="020B0604030504040204" pitchFamily="34" charset="-120"/>
              </a:rPr>
              <a:t>健康危害之化學品</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經中央主管機關公告， 且其最大運作總量達附表二規定之臨界量者。</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a:p>
            <a:pPr algn="just"/>
            <a:r>
              <a:rPr lang="zh-TW" altLang="en-US" sz="2800" b="1" dirty="0" smtClean="0">
                <a:latin typeface="微軟正黑體" panose="020B0604030504040204" pitchFamily="34" charset="-120"/>
                <a:ea typeface="微軟正黑體" panose="020B0604030504040204" pitchFamily="34" charset="-120"/>
              </a:rPr>
              <a:t> 三、其他中央主管機關指定公告者。</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0743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9878" y="1"/>
            <a:ext cx="8544610" cy="980727"/>
          </a:xfrm>
        </p:spPr>
        <p:txBody>
          <a:bodyPr/>
          <a:lstStyle/>
          <a:p>
            <a:r>
              <a:rPr lang="zh-TW" altLang="en-US" dirty="0" smtClean="0">
                <a:latin typeface="微軟正黑體" panose="020B0604030504040204" pitchFamily="34" charset="-120"/>
                <a:ea typeface="微軟正黑體" panose="020B0604030504040204" pitchFamily="34" charset="-120"/>
              </a:rPr>
              <a:t>優先管理化學品運作管理</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適用範圍</a:t>
            </a:r>
            <a:r>
              <a:rPr lang="en-US" altLang="zh-TW" dirty="0" smtClean="0">
                <a:latin typeface="微軟正黑體" panose="020B0604030504040204" pitchFamily="34" charset="-120"/>
                <a:ea typeface="微軟正黑體" panose="020B0604030504040204" pitchFamily="34" charset="-120"/>
              </a:rPr>
              <a:t>2 </a:t>
            </a:r>
            <a:endParaRPr lang="zh-TW"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323528" y="2060848"/>
            <a:ext cx="8496944" cy="3249992"/>
          </a:xfrm>
          <a:prstGeom prst="rect">
            <a:avLst/>
          </a:prstGeom>
        </p:spPr>
      </p:pic>
      <p:sp>
        <p:nvSpPr>
          <p:cNvPr id="3" name="內容版面配置區 2"/>
          <p:cNvSpPr>
            <a:spLocks noGrp="1"/>
          </p:cNvSpPr>
          <p:nvPr>
            <p:ph idx="1"/>
          </p:nvPr>
        </p:nvSpPr>
        <p:spPr>
          <a:xfrm>
            <a:off x="419878" y="764704"/>
            <a:ext cx="8313575" cy="4721387"/>
          </a:xfrm>
        </p:spPr>
        <p:txBody>
          <a:bodyPr>
            <a:normAutofit/>
          </a:bodyPr>
          <a:lstStyle/>
          <a:p>
            <a:pPr algn="just"/>
            <a:r>
              <a:rPr lang="zh-TW" altLang="en-US" sz="2800" dirty="0" smtClean="0">
                <a:latin typeface="微軟正黑體" panose="020B0604030504040204" pitchFamily="34" charset="-120"/>
                <a:ea typeface="微軟正黑體" panose="020B0604030504040204" pitchFamily="34" charset="-120"/>
              </a:rPr>
              <a:t>附表一：為對於未滿十八歲及妊娠或分娩後未滿一年女性勞工具危害性之化學品，中央主管機關將之指定為優先管理化學品。</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zh-TW" altLang="en-US" sz="2800" dirty="0">
              <a:latin typeface="微軟正黑體" panose="020B0604030504040204" pitchFamily="34" charset="-120"/>
              <a:ea typeface="微軟正黑體" panose="020B0604030504040204" pitchFamily="34" charset="-120"/>
            </a:endParaRPr>
          </a:p>
        </p:txBody>
      </p:sp>
      <p:sp>
        <p:nvSpPr>
          <p:cNvPr id="5" name="矩形 4"/>
          <p:cNvSpPr/>
          <p:nvPr/>
        </p:nvSpPr>
        <p:spPr>
          <a:xfrm>
            <a:off x="179512" y="5243716"/>
            <a:ext cx="8784976" cy="1569660"/>
          </a:xfrm>
          <a:prstGeom prst="rect">
            <a:avLst/>
          </a:prstGeom>
        </p:spPr>
        <p:txBody>
          <a:bodyPr wrap="square">
            <a:spAutoFit/>
          </a:bodyPr>
          <a:lstStyle/>
          <a:p>
            <a:pPr algn="just"/>
            <a:r>
              <a:rPr lang="zh-TW" altLang="en-US" sz="2400" dirty="0" smtClean="0">
                <a:latin typeface="微軟正黑體" panose="020B0604030504040204" pitchFamily="34" charset="-120"/>
                <a:ea typeface="微軟正黑體" panose="020B0604030504040204" pitchFamily="34" charset="-120"/>
              </a:rPr>
              <a:t>說明：依職安法第</a:t>
            </a:r>
            <a:r>
              <a:rPr lang="en-US" altLang="zh-TW" sz="2400" dirty="0" smtClean="0">
                <a:latin typeface="微軟正黑體" panose="020B0604030504040204" pitchFamily="34" charset="-120"/>
                <a:ea typeface="微軟正黑體" panose="020B0604030504040204" pitchFamily="34" charset="-120"/>
              </a:rPr>
              <a:t>29</a:t>
            </a:r>
            <a:r>
              <a:rPr lang="zh-TW" altLang="en-US" sz="2400" dirty="0" smtClean="0">
                <a:latin typeface="微軟正黑體" panose="020B0604030504040204" pitchFamily="34" charset="-120"/>
                <a:ea typeface="微軟正黑體" panose="020B0604030504040204" pitchFamily="34" charset="-120"/>
              </a:rPr>
              <a:t>條第</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項第</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款，及第</a:t>
            </a:r>
            <a:r>
              <a:rPr lang="en-US" altLang="zh-TW" sz="2400" dirty="0" smtClean="0">
                <a:latin typeface="微軟正黑體" panose="020B0604030504040204" pitchFamily="34" charset="-120"/>
                <a:ea typeface="微軟正黑體" panose="020B0604030504040204" pitchFamily="34" charset="-120"/>
              </a:rPr>
              <a:t>30</a:t>
            </a:r>
            <a:r>
              <a:rPr lang="zh-TW" altLang="en-US" sz="2400" dirty="0" smtClean="0">
                <a:latin typeface="微軟正黑體" panose="020B0604030504040204" pitchFamily="34" charset="-120"/>
                <a:ea typeface="微軟正黑體" panose="020B0604030504040204" pitchFamily="34" charset="-120"/>
              </a:rPr>
              <a:t>條第</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條第</a:t>
            </a: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款規定，</a:t>
            </a:r>
            <a:r>
              <a:rPr lang="zh-TW" altLang="en-US" sz="2400" u="sng" dirty="0" smtClean="0">
                <a:latin typeface="微軟正黑體" panose="020B0604030504040204" pitchFamily="34" charset="-120"/>
                <a:ea typeface="微軟正黑體" panose="020B0604030504040204" pitchFamily="34" charset="-120"/>
              </a:rPr>
              <a:t>不得使未滿十八 歲或妊娠中之女性勞工者從事之危害性作業</a:t>
            </a:r>
            <a:endParaRPr lang="en-US" altLang="zh-TW" sz="2400" u="sng" dirty="0" smtClean="0">
              <a:latin typeface="微軟正黑體" panose="020B0604030504040204" pitchFamily="34" charset="-120"/>
              <a:ea typeface="微軟正黑體" panose="020B0604030504040204" pitchFamily="34" charset="-120"/>
            </a:endParaRPr>
          </a:p>
          <a:p>
            <a:pPr algn="just"/>
            <a:r>
              <a:rPr lang="zh-TW" altLang="en-US" sz="2400" dirty="0" smtClean="0">
                <a:solidFill>
                  <a:srgbClr val="FF0000"/>
                </a:solidFill>
                <a:latin typeface="微軟正黑體" panose="020B0604030504040204" pitchFamily="34" charset="-120"/>
                <a:ea typeface="微軟正黑體" panose="020B0604030504040204" pitchFamily="34" charset="-120"/>
              </a:rPr>
              <a:t> ◎只要是屬附表一之化學品就需報備，不論運作場所中是否有這</a:t>
            </a:r>
            <a:r>
              <a:rPr lang="en-US" altLang="zh-TW" sz="2400" dirty="0" smtClean="0">
                <a:solidFill>
                  <a:srgbClr val="FF0000"/>
                </a:solidFill>
                <a:latin typeface="微軟正黑體" panose="020B0604030504040204" pitchFamily="34" charset="-120"/>
                <a:ea typeface="微軟正黑體" panose="020B0604030504040204" pitchFamily="34" charset="-120"/>
              </a:rPr>
              <a:t>2</a:t>
            </a:r>
            <a:r>
              <a:rPr lang="zh-TW" altLang="en-US" sz="2400" dirty="0" smtClean="0">
                <a:solidFill>
                  <a:srgbClr val="FF0000"/>
                </a:solidFill>
                <a:latin typeface="微軟正黑體" panose="020B0604030504040204" pitchFamily="34" charset="-120"/>
                <a:ea typeface="微軟正黑體" panose="020B0604030504040204" pitchFamily="34" charset="-120"/>
              </a:rPr>
              <a:t>類勞工</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7673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352928" cy="936104"/>
          </a:xfrm>
        </p:spPr>
        <p:txBody>
          <a:bodyPr/>
          <a:lstStyle/>
          <a:p>
            <a:r>
              <a:rPr lang="zh-TW" altLang="en-US" dirty="0" smtClean="0">
                <a:latin typeface="微軟正黑體" panose="020B0604030504040204" pitchFamily="34" charset="-120"/>
                <a:ea typeface="微軟正黑體" panose="020B0604030504040204" pitchFamily="34" charset="-120"/>
              </a:rPr>
              <a:t>優先管理化學品運作管理</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適用範圍</a:t>
            </a:r>
            <a:r>
              <a:rPr lang="en-US" altLang="zh-TW" dirty="0" smtClean="0">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51672" y="1124744"/>
            <a:ext cx="8052776" cy="4351338"/>
          </a:xfrm>
        </p:spPr>
        <p:txBody>
          <a:bodyPr>
            <a:normAutofit/>
          </a:bodyPr>
          <a:lstStyle/>
          <a:p>
            <a:pPr algn="just"/>
            <a:r>
              <a:rPr lang="en-US" altLang="zh-TW" sz="2800" dirty="0" smtClean="0">
                <a:solidFill>
                  <a:srgbClr val="FF0000"/>
                </a:solidFill>
                <a:latin typeface="微軟正黑體" panose="020B0604030504040204" pitchFamily="34" charset="-120"/>
                <a:ea typeface="微軟正黑體" panose="020B0604030504040204" pitchFamily="34" charset="-120"/>
              </a:rPr>
              <a:t>CMR</a:t>
            </a:r>
            <a:r>
              <a:rPr lang="zh-TW" altLang="en-US" sz="2800" dirty="0" smtClean="0">
                <a:solidFill>
                  <a:srgbClr val="FF0000"/>
                </a:solidFill>
                <a:latin typeface="微軟正黑體" panose="020B0604030504040204" pitchFamily="34" charset="-120"/>
                <a:ea typeface="微軟正黑體" panose="020B0604030504040204" pitchFamily="34" charset="-120"/>
              </a:rPr>
              <a:t>物質第一級，無臨界量級距，均須報請備查。</a:t>
            </a:r>
            <a:r>
              <a:rPr lang="zh-TW" altLang="en-US" sz="2800" dirty="0" smtClean="0">
                <a:latin typeface="微軟正黑體" panose="020B0604030504040204" pitchFamily="34" charset="-120"/>
                <a:ea typeface="微軟正黑體" panose="020B0604030504040204" pitchFamily="34" charset="-120"/>
              </a:rPr>
              <a:t>依國家標準</a:t>
            </a:r>
            <a:r>
              <a:rPr lang="en-US" altLang="zh-TW" sz="2800" dirty="0" smtClean="0">
                <a:latin typeface="微軟正黑體" panose="020B0604030504040204" pitchFamily="34" charset="-120"/>
                <a:ea typeface="微軟正黑體" panose="020B0604030504040204" pitchFamily="34" charset="-120"/>
              </a:rPr>
              <a:t>CNS 15030</a:t>
            </a:r>
            <a:r>
              <a:rPr lang="zh-TW" altLang="en-US" sz="2800" dirty="0" smtClean="0">
                <a:latin typeface="微軟正黑體" panose="020B0604030504040204" pitchFamily="34" charset="-120"/>
                <a:ea typeface="微軟正黑體" panose="020B0604030504040204" pitchFamily="34" charset="-120"/>
              </a:rPr>
              <a:t>分類，屬致癌物質第一級、生殖細胞致突變性物質第一級或生殖毒性物質第一級之化學品，並經中央主管機關指定公告。 </a:t>
            </a:r>
            <a:endParaRPr lang="en-US" altLang="zh-TW" sz="2800" dirty="0" smtClean="0">
              <a:latin typeface="微軟正黑體" panose="020B0604030504040204" pitchFamily="34" charset="-120"/>
              <a:ea typeface="微軟正黑體" panose="020B0604030504040204" pitchFamily="34" charset="-120"/>
            </a:endParaRPr>
          </a:p>
          <a:p>
            <a:pPr algn="just"/>
            <a:endParaRPr lang="en-US" altLang="zh-TW" sz="2800" dirty="0">
              <a:latin typeface="微軟正黑體" panose="020B0604030504040204" pitchFamily="34" charset="-120"/>
              <a:ea typeface="微軟正黑體" panose="020B0604030504040204" pitchFamily="34" charset="-120"/>
            </a:endParaRPr>
          </a:p>
          <a:p>
            <a:pPr algn="just"/>
            <a:r>
              <a:rPr lang="zh-TW" altLang="en-US" sz="2800" dirty="0" smtClean="0">
                <a:latin typeface="微軟正黑體" panose="020B0604030504040204" pitchFamily="34" charset="-120"/>
                <a:ea typeface="微軟正黑體" panose="020B0604030504040204" pitchFamily="34" charset="-120"/>
              </a:rPr>
              <a:t>說明：考量</a:t>
            </a:r>
            <a:r>
              <a:rPr lang="en-US" altLang="zh-TW" sz="2800" dirty="0" smtClean="0">
                <a:latin typeface="微軟正黑體" panose="020B0604030504040204" pitchFamily="34" charset="-120"/>
                <a:ea typeface="微軟正黑體" panose="020B0604030504040204" pitchFamily="34" charset="-120"/>
              </a:rPr>
              <a:t>CMR</a:t>
            </a:r>
            <a:r>
              <a:rPr lang="zh-TW" altLang="en-US" sz="2800" dirty="0" smtClean="0">
                <a:latin typeface="微軟正黑體" panose="020B0604030504040204" pitchFamily="34" charset="-120"/>
                <a:ea typeface="微軟正黑體" panose="020B0604030504040204" pitchFamily="34" charset="-120"/>
              </a:rPr>
              <a:t>第一級之物質，對人體健康之危害極大，且該類物質通常無暴露閾值，故未設定數量級距，皆須報請中央主管機關備查。</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34935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0001"/>
            <a:ext cx="8496943" cy="962736"/>
          </a:xfrm>
        </p:spPr>
        <p:txBody>
          <a:bodyPr vert="horz" lIns="91440" tIns="45720" rIns="91440" bIns="45720" rtlCol="0" anchor="ctr">
            <a:normAutofit/>
          </a:bodyPr>
          <a:lstStyle/>
          <a:p>
            <a:r>
              <a:rPr lang="zh-TW" altLang="en-US" dirty="0">
                <a:latin typeface="微軟正黑體" panose="020B0604030504040204" pitchFamily="34" charset="-120"/>
                <a:ea typeface="微軟正黑體" panose="020B0604030504040204" pitchFamily="34" charset="-120"/>
              </a:rPr>
              <a:t>優先管理化學品運作管理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適用範圍</a:t>
            </a:r>
            <a:r>
              <a:rPr lang="en-US" altLang="zh-TW" dirty="0">
                <a:latin typeface="微軟正黑體" panose="020B0604030504040204" pitchFamily="34" charset="-120"/>
                <a:ea typeface="微軟正黑體" panose="020B0604030504040204" pitchFamily="34" charset="-120"/>
              </a:rPr>
              <a:t>4</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65668" y="980728"/>
            <a:ext cx="8110788" cy="5125680"/>
          </a:xfrm>
        </p:spPr>
        <p:txBody>
          <a:bodyPr>
            <a:normAutofit/>
          </a:bodyPr>
          <a:lstStyle/>
          <a:p>
            <a:pPr algn="just"/>
            <a:r>
              <a:rPr lang="zh-TW" altLang="en-US" sz="2800" dirty="0" smtClean="0">
                <a:latin typeface="微軟正黑體" panose="020B0604030504040204" pitchFamily="34" charset="-120"/>
                <a:ea typeface="微軟正黑體" panose="020B0604030504040204" pitchFamily="34" charset="-120"/>
              </a:rPr>
              <a:t>依國家標準</a:t>
            </a:r>
            <a:r>
              <a:rPr lang="en-US" altLang="zh-TW" sz="2800" dirty="0" smtClean="0">
                <a:latin typeface="微軟正黑體" panose="020B0604030504040204" pitchFamily="34" charset="-120"/>
                <a:ea typeface="微軟正黑體" panose="020B0604030504040204" pitchFamily="34" charset="-120"/>
              </a:rPr>
              <a:t>CNS 15030</a:t>
            </a:r>
            <a:r>
              <a:rPr lang="zh-TW" altLang="en-US" sz="2800" dirty="0" smtClean="0">
                <a:latin typeface="微軟正黑體" panose="020B0604030504040204" pitchFamily="34" charset="-120"/>
                <a:ea typeface="微軟正黑體" panose="020B0604030504040204" pitchFamily="34" charset="-120"/>
              </a:rPr>
              <a:t>分類，具物理性危害或健康危害之化 學品，且其最大運作總量達附表二規定之臨界量，並經中央 主管機關指定公告。</a:t>
            </a:r>
            <a:endParaRPr lang="zh-TW" altLang="en-US" sz="28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395536" y="2276872"/>
            <a:ext cx="8352929" cy="4408376"/>
          </a:xfrm>
          <a:prstGeom prst="rect">
            <a:avLst/>
          </a:prstGeom>
        </p:spPr>
      </p:pic>
    </p:spTree>
    <p:extLst>
      <p:ext uri="{BB962C8B-B14F-4D97-AF65-F5344CB8AC3E}">
        <p14:creationId xmlns:p14="http://schemas.microsoft.com/office/powerpoint/2010/main" val="923514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38"/>
            <a:ext cx="8784976" cy="706090"/>
          </a:xfrm>
        </p:spPr>
        <p:txBody>
          <a:bodyPr>
            <a:normAutofit fontScale="90000"/>
          </a:bodyPr>
          <a:lstStyle/>
          <a:p>
            <a:r>
              <a:rPr lang="zh-TW" altLang="en-US" sz="3200" b="1" dirty="0" smtClean="0">
                <a:latin typeface="微軟正黑體" panose="020B0604030504040204" pitchFamily="34" charset="-120"/>
                <a:ea typeface="微軟正黑體" panose="020B0604030504040204" pitchFamily="34" charset="-120"/>
              </a:rPr>
              <a:t>桃勞檢攜手桃園市</a:t>
            </a:r>
            <a:r>
              <a:rPr lang="en-US" altLang="zh-TW" sz="3200" b="1" dirty="0" smtClean="0">
                <a:latin typeface="微軟正黑體" panose="020B0604030504040204" pitchFamily="34" charset="-120"/>
                <a:ea typeface="微軟正黑體" panose="020B0604030504040204" pitchFamily="34" charset="-120"/>
              </a:rPr>
              <a:t>13</a:t>
            </a:r>
            <a:r>
              <a:rPr lang="zh-TW" altLang="en-US" sz="3200" b="1" dirty="0" smtClean="0">
                <a:latin typeface="微軟正黑體" panose="020B0604030504040204" pitchFamily="34" charset="-120"/>
                <a:ea typeface="微軟正黑體" panose="020B0604030504040204" pitchFamily="34" charset="-120"/>
              </a:rPr>
              <a:t>所大專校院，締結安全伙伴</a:t>
            </a:r>
            <a:endParaRPr lang="zh-TW" altLang="en-US" sz="32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51520" y="980728"/>
            <a:ext cx="8568952" cy="5688632"/>
          </a:xfrm>
        </p:spPr>
        <p:txBody>
          <a:bodyPr>
            <a:noAutofit/>
          </a:bodyPr>
          <a:lstStyle/>
          <a:p>
            <a:pPr algn="just"/>
            <a:r>
              <a:rPr lang="zh-TW" altLang="en-US" sz="2400" dirty="0" smtClean="0">
                <a:latin typeface="微軟正黑體" panose="020B0604030504040204" pitchFamily="34" charset="-120"/>
                <a:ea typeface="微軟正黑體" panose="020B0604030504040204" pitchFamily="34" charset="-120"/>
              </a:rPr>
              <a:t>發布日期：</a:t>
            </a:r>
            <a:r>
              <a:rPr lang="en-US" altLang="zh-TW" sz="2400" dirty="0" smtClean="0">
                <a:latin typeface="微軟正黑體" panose="020B0604030504040204" pitchFamily="34" charset="-120"/>
                <a:ea typeface="微軟正黑體" panose="020B0604030504040204" pitchFamily="34" charset="-120"/>
              </a:rPr>
              <a:t>109-09-28 </a:t>
            </a:r>
          </a:p>
          <a:p>
            <a:pPr algn="just"/>
            <a:r>
              <a:rPr lang="zh-TW" altLang="en-US" sz="2400" dirty="0" smtClean="0">
                <a:latin typeface="微軟正黑體" panose="020B0604030504040204" pitchFamily="34" charset="-120"/>
                <a:ea typeface="微軟正黑體" panose="020B0604030504040204" pitchFamily="34" charset="-120"/>
              </a:rPr>
              <a:t>提供單位：勞動檢查處 </a:t>
            </a:r>
          </a:p>
          <a:p>
            <a:pPr algn="just"/>
            <a:r>
              <a:rPr lang="zh-TW" altLang="en-US" sz="2400" dirty="0" smtClean="0">
                <a:latin typeface="微軟正黑體" panose="020B0604030504040204" pitchFamily="34" charset="-120"/>
                <a:ea typeface="微軟正黑體" panose="020B0604030504040204" pitchFamily="34" charset="-120"/>
              </a:rPr>
              <a:t>詳細內容：</a:t>
            </a:r>
          </a:p>
          <a:p>
            <a:pPr algn="just"/>
            <a:r>
              <a:rPr lang="zh-TW" altLang="en-US" sz="2400" dirty="0" smtClean="0">
                <a:latin typeface="微軟正黑體" panose="020B0604030504040204" pitchFamily="34" charset="-120"/>
                <a:ea typeface="微軟正黑體" panose="020B0604030504040204" pitchFamily="34" charset="-120"/>
              </a:rPr>
              <a:t>        大專校院是孕育各產業界所需人才的搖籃，更是提升全國競爭力不可或缺的幕後推手，為強化校園的職業安全衛生，勞動部職業安全衛生署北區職業安全衛生中心、臺北市勞動檢查處、新北市政府勞動檢查處、桃園市政府勞動檢查處與北部地區約</a:t>
            </a:r>
            <a:r>
              <a:rPr lang="en-US" altLang="zh-TW" sz="2400" dirty="0" smtClean="0">
                <a:latin typeface="微軟正黑體" panose="020B0604030504040204" pitchFamily="34" charset="-120"/>
                <a:ea typeface="微軟正黑體" panose="020B0604030504040204" pitchFamily="34" charset="-120"/>
              </a:rPr>
              <a:t>70</a:t>
            </a:r>
            <a:r>
              <a:rPr lang="zh-TW" altLang="en-US" sz="2400" dirty="0" smtClean="0">
                <a:latin typeface="微軟正黑體" panose="020B0604030504040204" pitchFamily="34" charset="-120"/>
                <a:ea typeface="微軟正黑體" panose="020B0604030504040204" pitchFamily="34" charset="-120"/>
              </a:rPr>
              <a:t>所大專校院組成之安全衛生互助聯盟，於</a:t>
            </a:r>
            <a:r>
              <a:rPr lang="en-US" altLang="zh-TW" sz="2400" dirty="0" smtClean="0">
                <a:latin typeface="微軟正黑體" panose="020B0604030504040204" pitchFamily="34" charset="-120"/>
                <a:ea typeface="微軟正黑體" panose="020B0604030504040204" pitchFamily="34" charset="-120"/>
              </a:rPr>
              <a:t>109</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日</a:t>
            </a:r>
            <a:r>
              <a:rPr lang="en-US" altLang="zh-TW" sz="2400" dirty="0" smtClean="0">
                <a:latin typeface="微軟正黑體" panose="020B0604030504040204" pitchFamily="34" charset="-120"/>
                <a:ea typeface="微軟正黑體" panose="020B0604030504040204" pitchFamily="34" charset="-120"/>
              </a:rPr>
              <a:t>17</a:t>
            </a:r>
            <a:r>
              <a:rPr lang="zh-TW" altLang="en-US" sz="2400" dirty="0" smtClean="0">
                <a:latin typeface="微軟正黑體" panose="020B0604030504040204" pitchFamily="34" charset="-120"/>
                <a:ea typeface="微軟正黑體" panose="020B0604030504040204" pitchFamily="34" charset="-120"/>
              </a:rPr>
              <a:t>日在勞動部王政務次長及教育部朱主任秘書之見證下締結安全伙伴關係，期盼透過與大專校院安全伙伴建立合作機制，導入勞動檢查機構資源參與診斷輔導，有效提升學校安全衛生自主管理及危害辨識能力。</a:t>
            </a:r>
          </a:p>
        </p:txBody>
      </p:sp>
    </p:spTree>
    <p:extLst>
      <p:ext uri="{BB962C8B-B14F-4D97-AF65-F5344CB8AC3E}">
        <p14:creationId xmlns:p14="http://schemas.microsoft.com/office/powerpoint/2010/main" val="1782840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85209"/>
            <a:ext cx="8496944" cy="967528"/>
          </a:xfrm>
        </p:spPr>
        <p:txBody>
          <a:bodyPr/>
          <a:lstStyle/>
          <a:p>
            <a:r>
              <a:rPr lang="zh-TW" altLang="en-US" dirty="0" smtClean="0">
                <a:latin typeface="微軟正黑體" panose="020B0604030504040204" pitchFamily="34" charset="-120"/>
                <a:ea typeface="微軟正黑體" panose="020B0604030504040204" pitchFamily="34" charset="-120"/>
              </a:rPr>
              <a:t>優先管理化學品運作管理</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適用範圍</a:t>
            </a:r>
            <a:r>
              <a:rPr lang="en-US" altLang="zh-TW" dirty="0" smtClean="0">
                <a:latin typeface="微軟正黑體" panose="020B0604030504040204" pitchFamily="34" charset="-120"/>
                <a:ea typeface="微軟正黑體" panose="020B0604030504040204" pitchFamily="34" charset="-120"/>
              </a:rPr>
              <a:t>5</a:t>
            </a:r>
            <a:endParaRPr lang="zh-TW" altLang="en-US"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2"/>
          <a:stretch>
            <a:fillRect/>
          </a:stretch>
        </p:blipFill>
        <p:spPr>
          <a:xfrm>
            <a:off x="128655" y="836712"/>
            <a:ext cx="8784975" cy="5814408"/>
          </a:xfrm>
          <a:prstGeom prst="rect">
            <a:avLst/>
          </a:prstGeom>
        </p:spPr>
      </p:pic>
    </p:spTree>
    <p:extLst>
      <p:ext uri="{BB962C8B-B14F-4D97-AF65-F5344CB8AC3E}">
        <p14:creationId xmlns:p14="http://schemas.microsoft.com/office/powerpoint/2010/main" val="2918385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649258" y="2324709"/>
            <a:ext cx="1741044" cy="206109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460011" y="239927"/>
            <a:ext cx="8275508" cy="956825"/>
          </a:xfrm>
        </p:spPr>
        <p:txBody>
          <a:bodyPr/>
          <a:lstStyle/>
          <a:p>
            <a:pPr algn="ctr"/>
            <a:r>
              <a:rPr lang="zh-TW" altLang="en-US" dirty="0" smtClean="0">
                <a:latin typeface="微軟正黑體" panose="020B0604030504040204" pitchFamily="34" charset="-120"/>
                <a:ea typeface="微軟正黑體" panose="020B0604030504040204" pitchFamily="34" charset="-120"/>
              </a:rPr>
              <a:t>優先管理化學品</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職安衛統計</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345222" y="1772816"/>
            <a:ext cx="6475250" cy="4029153"/>
          </a:xfrm>
        </p:spPr>
        <p:txBody>
          <a:bodyPr>
            <a:normAutofit/>
          </a:bodyPr>
          <a:lstStyle/>
          <a:p>
            <a:pPr marL="0" indent="0">
              <a:buNone/>
            </a:pPr>
            <a:endParaRPr lang="en-US" altLang="zh-TW" sz="2800" dirty="0" smtClean="0">
              <a:latin typeface="微軟正黑體" panose="020B0604030504040204" pitchFamily="34" charset="-120"/>
              <a:ea typeface="微軟正黑體" panose="020B0604030504040204" pitchFamily="34" charset="-120"/>
            </a:endParaRPr>
          </a:p>
          <a:p>
            <a:pPr marL="0" indent="0">
              <a:buNone/>
            </a:pPr>
            <a:r>
              <a:rPr lang="zh-TW" altLang="en-US" sz="2800" dirty="0" smtClean="0">
                <a:latin typeface="微軟正黑體" panose="020B0604030504040204" pitchFamily="34" charset="-120"/>
                <a:ea typeface="微軟正黑體" panose="020B0604030504040204" pitchFamily="34" charset="-120"/>
              </a:rPr>
              <a:t>已公告</a:t>
            </a:r>
            <a:r>
              <a:rPr lang="en-US" altLang="zh-TW" sz="2800" dirty="0" smtClean="0">
                <a:latin typeface="微軟正黑體" panose="020B0604030504040204" pitchFamily="34" charset="-120"/>
                <a:ea typeface="微軟正黑體" panose="020B0604030504040204" pitchFamily="34" charset="-120"/>
              </a:rPr>
              <a:t>1,173</a:t>
            </a:r>
            <a:r>
              <a:rPr lang="zh-TW" altLang="en-US" sz="2800" dirty="0" smtClean="0">
                <a:latin typeface="微軟正黑體" panose="020B0604030504040204" pitchFamily="34" charset="-120"/>
                <a:ea typeface="微軟正黑體" panose="020B0604030504040204" pitchFamily="34" charset="-120"/>
              </a:rPr>
              <a:t>種優先管理化學品</a:t>
            </a:r>
            <a:endParaRPr lang="en-US" altLang="zh-TW" sz="2800" dirty="0" smtClean="0">
              <a:latin typeface="微軟正黑體" panose="020B0604030504040204" pitchFamily="34" charset="-120"/>
              <a:ea typeface="微軟正黑體" panose="020B0604030504040204" pitchFamily="34" charset="-120"/>
            </a:endParaRPr>
          </a:p>
          <a:p>
            <a:pPr marL="0" indent="0">
              <a:buNone/>
            </a:pPr>
            <a:r>
              <a:rPr lang="zh-TW" altLang="en-US" sz="2800" dirty="0" smtClean="0">
                <a:latin typeface="微軟正黑體" panose="020B0604030504040204" pitchFamily="34" charset="-120"/>
                <a:ea typeface="微軟正黑體" panose="020B0604030504040204" pitchFamily="34" charset="-120"/>
              </a:rPr>
              <a:t>母性與未成年勞工保護</a:t>
            </a:r>
            <a:r>
              <a:rPr lang="en-US" altLang="zh-TW" sz="2800" dirty="0" smtClean="0">
                <a:latin typeface="微軟正黑體" panose="020B0604030504040204" pitchFamily="34" charset="-120"/>
                <a:ea typeface="微軟正黑體" panose="020B0604030504040204" pitchFamily="34" charset="-120"/>
              </a:rPr>
              <a:t>		98</a:t>
            </a:r>
            <a:r>
              <a:rPr lang="zh-TW" altLang="en-US" sz="2800" dirty="0" smtClean="0">
                <a:latin typeface="微軟正黑體" panose="020B0604030504040204" pitchFamily="34" charset="-120"/>
                <a:ea typeface="微軟正黑體" panose="020B0604030504040204" pitchFamily="34" charset="-120"/>
              </a:rPr>
              <a:t>種</a:t>
            </a:r>
            <a:endParaRPr lang="en-US" altLang="zh-TW" sz="2800" dirty="0" smtClean="0">
              <a:latin typeface="微軟正黑體" panose="020B0604030504040204" pitchFamily="34" charset="-120"/>
              <a:ea typeface="微軟正黑體" panose="020B0604030504040204" pitchFamily="34" charset="-120"/>
            </a:endParaRPr>
          </a:p>
          <a:p>
            <a:pPr marL="0" indent="0">
              <a:buNone/>
            </a:pPr>
            <a:r>
              <a:rPr lang="en-US" altLang="zh-TW" sz="2800" dirty="0" smtClean="0">
                <a:latin typeface="微軟正黑體" panose="020B0604030504040204" pitchFamily="34" charset="-120"/>
                <a:ea typeface="微軟正黑體" panose="020B0604030504040204" pitchFamily="34" charset="-120"/>
              </a:rPr>
              <a:t>CMR</a:t>
            </a:r>
            <a:r>
              <a:rPr lang="zh-TW" altLang="en-US" sz="2800" dirty="0" smtClean="0">
                <a:latin typeface="微軟正黑體" panose="020B0604030504040204" pitchFamily="34" charset="-120"/>
                <a:ea typeface="微軟正黑體" panose="020B0604030504040204" pitchFamily="34" charset="-120"/>
              </a:rPr>
              <a:t>第一級</a:t>
            </a:r>
            <a:r>
              <a:rPr lang="en-US" altLang="zh-TW" sz="2800" dirty="0" smtClean="0">
                <a:latin typeface="微軟正黑體" panose="020B0604030504040204" pitchFamily="34" charset="-120"/>
                <a:ea typeface="微軟正黑體" panose="020B0604030504040204" pitchFamily="34" charset="-120"/>
              </a:rPr>
              <a:t>			173</a:t>
            </a:r>
            <a:r>
              <a:rPr lang="zh-TW" altLang="en-US" sz="2800" dirty="0" smtClean="0">
                <a:latin typeface="微軟正黑體" panose="020B0604030504040204" pitchFamily="34" charset="-120"/>
                <a:ea typeface="微軟正黑體" panose="020B0604030504040204" pitchFamily="34" charset="-120"/>
              </a:rPr>
              <a:t>種</a:t>
            </a:r>
            <a:endParaRPr lang="en-US" altLang="zh-TW" sz="2800" dirty="0" smtClean="0">
              <a:latin typeface="微軟正黑體" panose="020B0604030504040204" pitchFamily="34" charset="-120"/>
              <a:ea typeface="微軟正黑體" panose="020B0604030504040204" pitchFamily="34" charset="-120"/>
            </a:endParaRPr>
          </a:p>
          <a:p>
            <a:pPr marL="0" indent="0">
              <a:buNone/>
            </a:pPr>
            <a:r>
              <a:rPr lang="zh-TW" altLang="en-US" sz="2800" dirty="0" smtClean="0">
                <a:latin typeface="微軟正黑體" panose="020B0604030504040204" pitchFamily="34" charset="-120"/>
                <a:ea typeface="微軟正黑體" panose="020B0604030504040204" pitchFamily="34" charset="-120"/>
              </a:rPr>
              <a:t>具物理性或健康危害</a:t>
            </a:r>
            <a:r>
              <a:rPr lang="en-US" altLang="zh-TW" sz="2800" dirty="0" smtClean="0">
                <a:latin typeface="微軟正黑體" panose="020B0604030504040204" pitchFamily="34" charset="-120"/>
                <a:ea typeface="微軟正黑體" panose="020B0604030504040204" pitchFamily="34" charset="-120"/>
              </a:rPr>
              <a:t>		902</a:t>
            </a:r>
            <a:r>
              <a:rPr lang="zh-TW" altLang="en-US" sz="2800" dirty="0" smtClean="0">
                <a:latin typeface="微軟正黑體" panose="020B0604030504040204" pitchFamily="34" charset="-120"/>
                <a:ea typeface="微軟正黑體" panose="020B0604030504040204" pitchFamily="34" charset="-120"/>
              </a:rPr>
              <a:t>種</a:t>
            </a:r>
            <a:endParaRPr lang="en-US" altLang="zh-TW" sz="2800" dirty="0">
              <a:latin typeface="微軟正黑體" panose="020B0604030504040204" pitchFamily="34" charset="-120"/>
              <a:ea typeface="微軟正黑體" panose="020B0604030504040204" pitchFamily="34" charset="-120"/>
            </a:endParaRPr>
          </a:p>
          <a:p>
            <a:pPr marL="0" indent="0">
              <a:buNone/>
            </a:pPr>
            <a:endParaRPr lang="zh-TW" altLang="en-US" sz="2800" dirty="0">
              <a:latin typeface="微軟正黑體" panose="020B0604030504040204" pitchFamily="34" charset="-120"/>
              <a:ea typeface="微軟正黑體" panose="020B0604030504040204" pitchFamily="34" charset="-120"/>
            </a:endParaRPr>
          </a:p>
        </p:txBody>
      </p:sp>
      <p:pic>
        <p:nvPicPr>
          <p:cNvPr id="1026" name="Picture 2" descr="文件清单自由图标的Outlin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81" y="2607527"/>
            <a:ext cx="907291" cy="149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33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4654" y="87213"/>
            <a:ext cx="7886700" cy="1325563"/>
          </a:xfrm>
        </p:spPr>
        <p:txBody>
          <a:bodyPr/>
          <a:lstStyle/>
          <a:p>
            <a:pPr algn="ctr"/>
            <a:r>
              <a:rPr lang="zh-TW" altLang="en-US" dirty="0" smtClean="0">
                <a:latin typeface="微軟正黑體" panose="020B0604030504040204" pitchFamily="34" charset="-120"/>
                <a:ea typeface="微軟正黑體" panose="020B0604030504040204" pitchFamily="34" charset="-120"/>
              </a:rPr>
              <a:t>優先管理化學品報備筆數</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TOP10</a:t>
            </a:r>
            <a:endParaRPr lang="zh-TW" altLang="en-US"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2"/>
          <a:srcRect t="3153"/>
          <a:stretch/>
        </p:blipFill>
        <p:spPr>
          <a:xfrm>
            <a:off x="1043608" y="1268760"/>
            <a:ext cx="6768752" cy="5306956"/>
          </a:xfrm>
          <a:prstGeom prst="rect">
            <a:avLst/>
          </a:prstGeom>
        </p:spPr>
      </p:pic>
    </p:spTree>
    <p:extLst>
      <p:ext uri="{BB962C8B-B14F-4D97-AF65-F5344CB8AC3E}">
        <p14:creationId xmlns:p14="http://schemas.microsoft.com/office/powerpoint/2010/main" val="3992110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59221"/>
            <a:ext cx="8127073" cy="1325563"/>
          </a:xfrm>
        </p:spPr>
        <p:txBody>
          <a:bodyPr/>
          <a:lstStyle/>
          <a:p>
            <a:pPr algn="ctr"/>
            <a:r>
              <a:rPr lang="zh-TW" altLang="en-US" dirty="0" smtClean="0">
                <a:latin typeface="微軟正黑體" panose="020B0604030504040204" pitchFamily="34" charset="-120"/>
                <a:ea typeface="微軟正黑體" panose="020B0604030504040204" pitchFamily="34" charset="-120"/>
              </a:rPr>
              <a:t>大專院校報備優先管理化學品 </a:t>
            </a:r>
            <a:r>
              <a:rPr lang="en-US" altLang="zh-TW" dirty="0" smtClean="0">
                <a:latin typeface="微軟正黑體" panose="020B0604030504040204" pitchFamily="34" charset="-120"/>
                <a:ea typeface="微軟正黑體" panose="020B0604030504040204" pitchFamily="34" charset="-120"/>
              </a:rPr>
              <a:t>TOP10</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07729" y="1329182"/>
            <a:ext cx="8175108" cy="5358698"/>
          </a:xfrm>
        </p:spPr>
        <p:txBody>
          <a:bodyPr>
            <a:normAutofit/>
          </a:bodyPr>
          <a:lstStyle/>
          <a:p>
            <a:pPr marL="0" indent="0">
              <a:buNone/>
            </a:pPr>
            <a:r>
              <a:rPr lang="zh-TW" altLang="en-US" sz="2400" dirty="0" smtClean="0">
                <a:latin typeface="微軟正黑體" panose="020B0604030504040204" pitchFamily="34" charset="-120"/>
                <a:ea typeface="微軟正黑體" panose="020B0604030504040204" pitchFamily="34" charset="-120"/>
              </a:rPr>
              <a:t>化學名</a:t>
            </a:r>
            <a:r>
              <a:rPr lang="en-US" altLang="zh-TW" sz="2400" dirty="0" smtClean="0">
                <a:latin typeface="微軟正黑體" panose="020B0604030504040204" pitchFamily="34" charset="-120"/>
                <a:ea typeface="微軟正黑體" panose="020B0604030504040204" pitchFamily="34" charset="-120"/>
              </a:rPr>
              <a:t>			CAS NO.</a:t>
            </a:r>
          </a:p>
          <a:p>
            <a:pPr marL="0" indent="0">
              <a:buNone/>
            </a:pPr>
            <a:r>
              <a:rPr lang="zh-TW" altLang="en-US" sz="2400" dirty="0" smtClean="0">
                <a:latin typeface="微軟正黑體" panose="020B0604030504040204" pitchFamily="34" charset="-120"/>
                <a:ea typeface="微軟正黑體" panose="020B0604030504040204" pitchFamily="34" charset="-120"/>
              </a:rPr>
              <a:t>丙烯醯胺</a:t>
            </a:r>
            <a:r>
              <a:rPr lang="en-US" altLang="zh-TW" sz="2400" dirty="0" smtClean="0">
                <a:latin typeface="微軟正黑體" panose="020B0604030504040204" pitchFamily="34" charset="-120"/>
                <a:ea typeface="微軟正黑體" panose="020B0604030504040204" pitchFamily="34" charset="-120"/>
              </a:rPr>
              <a:t>		            79-06-1</a:t>
            </a:r>
          </a:p>
          <a:p>
            <a:pPr marL="0" indent="0">
              <a:buNone/>
            </a:pPr>
            <a:r>
              <a:rPr lang="zh-TW" altLang="en-US" sz="2400" dirty="0">
                <a:latin typeface="微軟正黑體" panose="020B0604030504040204" pitchFamily="34" charset="-120"/>
                <a:ea typeface="微軟正黑體" panose="020B0604030504040204" pitchFamily="34" charset="-120"/>
              </a:rPr>
              <a:t>重</a:t>
            </a:r>
            <a:r>
              <a:rPr lang="zh-TW" altLang="en-US" sz="2400" dirty="0" smtClean="0">
                <a:latin typeface="微軟正黑體" panose="020B0604030504040204" pitchFamily="34" charset="-120"/>
                <a:ea typeface="微軟正黑體" panose="020B0604030504040204" pitchFamily="34" charset="-120"/>
              </a:rPr>
              <a:t>鉻酸鉀</a:t>
            </a:r>
            <a:r>
              <a:rPr lang="en-US" altLang="zh-TW" sz="2400" dirty="0" smtClean="0">
                <a:latin typeface="微軟正黑體" panose="020B0604030504040204" pitchFamily="34" charset="-120"/>
                <a:ea typeface="微軟正黑體" panose="020B0604030504040204" pitchFamily="34" charset="-120"/>
              </a:rPr>
              <a:t>		           7778-50-9</a:t>
            </a:r>
          </a:p>
          <a:p>
            <a:pPr marL="0" indent="0">
              <a:buNone/>
            </a:pPr>
            <a:r>
              <a:rPr lang="zh-TW" altLang="en-US" sz="2400" dirty="0" smtClean="0">
                <a:latin typeface="微軟正黑體" panose="020B0604030504040204" pitchFamily="34" charset="-120"/>
                <a:ea typeface="微軟正黑體" panose="020B0604030504040204" pitchFamily="34" charset="-120"/>
              </a:rPr>
              <a:t>甲醛</a:t>
            </a:r>
            <a:r>
              <a:rPr lang="en-US" altLang="zh-TW" sz="2400" dirty="0" smtClean="0">
                <a:latin typeface="微軟正黑體" panose="020B0604030504040204" pitchFamily="34" charset="-120"/>
                <a:ea typeface="微軟正黑體" panose="020B0604030504040204" pitchFamily="34" charset="-120"/>
              </a:rPr>
              <a:t>			             50-00-0</a:t>
            </a:r>
          </a:p>
          <a:p>
            <a:pPr marL="0" indent="0">
              <a:buNone/>
            </a:pPr>
            <a:r>
              <a:rPr lang="zh-TW" altLang="en-US" sz="2400" dirty="0" smtClean="0">
                <a:latin typeface="微軟正黑體" panose="020B0604030504040204" pitchFamily="34" charset="-120"/>
                <a:ea typeface="微軟正黑體" panose="020B0604030504040204" pitchFamily="34" charset="-120"/>
              </a:rPr>
              <a:t>二甲基甲</a:t>
            </a:r>
            <a:r>
              <a:rPr lang="zh-TW" altLang="en-US" sz="2400" dirty="0">
                <a:latin typeface="微軟正黑體" panose="020B0604030504040204" pitchFamily="34" charset="-120"/>
                <a:ea typeface="微軟正黑體" panose="020B0604030504040204" pitchFamily="34" charset="-120"/>
              </a:rPr>
              <a:t>醯</a:t>
            </a:r>
            <a:r>
              <a:rPr lang="zh-TW" altLang="en-US" sz="2400" dirty="0" smtClean="0">
                <a:latin typeface="微軟正黑體" panose="020B0604030504040204" pitchFamily="34" charset="-120"/>
                <a:ea typeface="微軟正黑體" panose="020B0604030504040204" pitchFamily="34" charset="-120"/>
              </a:rPr>
              <a:t>胺</a:t>
            </a:r>
            <a:r>
              <a:rPr lang="en-US" altLang="zh-TW" sz="2400" dirty="0" smtClean="0">
                <a:latin typeface="微軟正黑體" panose="020B0604030504040204" pitchFamily="34" charset="-120"/>
                <a:ea typeface="微軟正黑體" panose="020B0604030504040204" pitchFamily="34" charset="-120"/>
              </a:rPr>
              <a:t>	              68-12-2</a:t>
            </a:r>
          </a:p>
          <a:p>
            <a:pPr marL="0" indent="0">
              <a:buNone/>
            </a:pPr>
            <a:r>
              <a:rPr lang="zh-TW" altLang="en-US" sz="2400" dirty="0" smtClean="0">
                <a:latin typeface="微軟正黑體" panose="020B0604030504040204" pitchFamily="34" charset="-120"/>
                <a:ea typeface="微軟正黑體" panose="020B0604030504040204" pitchFamily="34" charset="-120"/>
              </a:rPr>
              <a:t>苯胺</a:t>
            </a:r>
            <a:r>
              <a:rPr lang="en-US" altLang="zh-TW" sz="2400" dirty="0" smtClean="0">
                <a:latin typeface="微軟正黑體" panose="020B0604030504040204" pitchFamily="34" charset="-120"/>
                <a:ea typeface="微軟正黑體" panose="020B0604030504040204" pitchFamily="34" charset="-120"/>
              </a:rPr>
              <a:t>			               62-53-3</a:t>
            </a:r>
          </a:p>
          <a:p>
            <a:pPr marL="0" indent="0">
              <a:buNone/>
            </a:pPr>
            <a:r>
              <a:rPr lang="zh-TW" altLang="en-US" sz="2400" dirty="0" smtClean="0">
                <a:latin typeface="微軟正黑體" panose="020B0604030504040204" pitchFamily="34" charset="-120"/>
                <a:ea typeface="微軟正黑體" panose="020B0604030504040204" pitchFamily="34" charset="-120"/>
              </a:rPr>
              <a:t>苯</a:t>
            </a:r>
            <a:r>
              <a:rPr lang="en-US" altLang="zh-TW" sz="2400" dirty="0" smtClean="0">
                <a:latin typeface="微軟正黑體" panose="020B0604030504040204" pitchFamily="34" charset="-120"/>
                <a:ea typeface="微軟正黑體" panose="020B0604030504040204" pitchFamily="34" charset="-120"/>
              </a:rPr>
              <a:t>		                           71-43-2</a:t>
            </a:r>
          </a:p>
          <a:p>
            <a:pPr marL="0" indent="0">
              <a:buNone/>
            </a:pPr>
            <a:r>
              <a:rPr lang="zh-TW" altLang="en-US" sz="2400" dirty="0" smtClean="0">
                <a:latin typeface="微軟正黑體" panose="020B0604030504040204" pitchFamily="34" charset="-120"/>
                <a:ea typeface="微軟正黑體" panose="020B0604030504040204" pitchFamily="34" charset="-120"/>
              </a:rPr>
              <a:t>二硫化碳</a:t>
            </a:r>
            <a:r>
              <a:rPr lang="en-US" altLang="zh-TW" sz="2400" dirty="0" smtClean="0">
                <a:latin typeface="微軟正黑體" panose="020B0604030504040204" pitchFamily="34" charset="-120"/>
                <a:ea typeface="微軟正黑體" panose="020B0604030504040204" pitchFamily="34" charset="-120"/>
              </a:rPr>
              <a:t>		                75-15-0</a:t>
            </a:r>
          </a:p>
          <a:p>
            <a:pPr marL="0" indent="0">
              <a:buNone/>
            </a:pPr>
            <a:r>
              <a:rPr lang="zh-TW" altLang="en-US" sz="2400" dirty="0" smtClean="0">
                <a:latin typeface="微軟正黑體" panose="020B0604030504040204" pitchFamily="34" charset="-120"/>
                <a:ea typeface="微軟正黑體" panose="020B0604030504040204" pitchFamily="34" charset="-120"/>
              </a:rPr>
              <a:t>硝酸鉛</a:t>
            </a:r>
            <a:r>
              <a:rPr lang="en-US" altLang="zh-TW" sz="2400" dirty="0" smtClean="0">
                <a:latin typeface="微軟正黑體" panose="020B0604030504040204" pitchFamily="34" charset="-120"/>
                <a:ea typeface="微軟正黑體" panose="020B0604030504040204" pitchFamily="34" charset="-120"/>
              </a:rPr>
              <a:t>			10099-74-8</a:t>
            </a:r>
          </a:p>
          <a:p>
            <a:pPr marL="0" indent="0">
              <a:buNone/>
            </a:pPr>
            <a:r>
              <a:rPr lang="zh-TW" altLang="en-US" sz="2400" dirty="0" smtClean="0">
                <a:latin typeface="微軟正黑體" panose="020B0604030504040204" pitchFamily="34" charset="-120"/>
                <a:ea typeface="微軟正黑體" panose="020B0604030504040204" pitchFamily="34" charset="-120"/>
              </a:rPr>
              <a:t>氯化汞</a:t>
            </a:r>
            <a:r>
              <a:rPr lang="en-US" altLang="zh-TW" sz="2400" dirty="0" smtClean="0">
                <a:latin typeface="微軟正黑體" panose="020B0604030504040204" pitchFamily="34" charset="-120"/>
                <a:ea typeface="微軟正黑體" panose="020B0604030504040204" pitchFamily="34" charset="-120"/>
              </a:rPr>
              <a:t>			7487-94-7</a:t>
            </a:r>
          </a:p>
          <a:p>
            <a:pPr marL="0" indent="0">
              <a:buNone/>
            </a:pPr>
            <a:r>
              <a:rPr lang="zh-TW" altLang="en-US" sz="2400" dirty="0" smtClean="0">
                <a:latin typeface="微軟正黑體" panose="020B0604030504040204" pitchFamily="34" charset="-120"/>
                <a:ea typeface="微軟正黑體" panose="020B0604030504040204" pitchFamily="34" charset="-120"/>
              </a:rPr>
              <a:t>鉻酸鉀</a:t>
            </a:r>
            <a:r>
              <a:rPr lang="en-US" altLang="zh-TW" sz="2400" dirty="0" smtClean="0">
                <a:latin typeface="微軟正黑體" panose="020B0604030504040204" pitchFamily="34" charset="-120"/>
                <a:ea typeface="微軟正黑體" panose="020B0604030504040204" pitchFamily="34" charset="-120"/>
              </a:rPr>
              <a:t>			7789-00-6	</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0130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87213"/>
            <a:ext cx="8712967" cy="1325563"/>
          </a:xfrm>
        </p:spPr>
        <p:txBody>
          <a:bodyP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a:t>
            </a:r>
            <a:r>
              <a:rPr lang="zh-TW" altLang="en-US" sz="2400" dirty="0" smtClean="0">
                <a:latin typeface="微軟正黑體" panose="020B0604030504040204" pitchFamily="34" charset="-120"/>
                <a:ea typeface="微軟正黑體" panose="020B0604030504040204" pitchFamily="34" charset="-120"/>
              </a:rPr>
              <a:t>化學品</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第一</a:t>
            </a:r>
            <a:r>
              <a:rPr lang="zh-TW" altLang="en-US" sz="2400" dirty="0">
                <a:latin typeface="微軟正黑體" panose="020B0604030504040204" pitchFamily="34" charset="-120"/>
                <a:ea typeface="微軟正黑體" panose="020B0604030504040204" pitchFamily="34" charset="-120"/>
              </a:rPr>
              <a:t>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endParaRPr lang="zh-TW" altLang="en-US" sz="24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47184517"/>
              </p:ext>
            </p:extLst>
          </p:nvPr>
        </p:nvGraphicFramePr>
        <p:xfrm>
          <a:off x="479792" y="1268760"/>
          <a:ext cx="8460432" cy="5396222"/>
        </p:xfrm>
        <a:graphic>
          <a:graphicData uri="http://schemas.openxmlformats.org/drawingml/2006/table">
            <a:tbl>
              <a:tblPr>
                <a:tableStyleId>{5C22544A-7EE6-4342-B048-85BDC9FD1C3A}</a:tableStyleId>
              </a:tblPr>
              <a:tblGrid>
                <a:gridCol w="576028">
                  <a:extLst>
                    <a:ext uri="{9D8B030D-6E8A-4147-A177-3AD203B41FA5}">
                      <a16:colId xmlns:a16="http://schemas.microsoft.com/office/drawing/2014/main" val="1379169133"/>
                    </a:ext>
                  </a:extLst>
                </a:gridCol>
                <a:gridCol w="1102074">
                  <a:extLst>
                    <a:ext uri="{9D8B030D-6E8A-4147-A177-3AD203B41FA5}">
                      <a16:colId xmlns:a16="http://schemas.microsoft.com/office/drawing/2014/main" val="2724593890"/>
                    </a:ext>
                  </a:extLst>
                </a:gridCol>
                <a:gridCol w="3917558">
                  <a:extLst>
                    <a:ext uri="{9D8B030D-6E8A-4147-A177-3AD203B41FA5}">
                      <a16:colId xmlns:a16="http://schemas.microsoft.com/office/drawing/2014/main" val="2720727468"/>
                    </a:ext>
                  </a:extLst>
                </a:gridCol>
                <a:gridCol w="2864772">
                  <a:extLst>
                    <a:ext uri="{9D8B030D-6E8A-4147-A177-3AD203B41FA5}">
                      <a16:colId xmlns:a16="http://schemas.microsoft.com/office/drawing/2014/main" val="2826316587"/>
                    </a:ext>
                  </a:extLst>
                </a:gridCol>
              </a:tblGrid>
              <a:tr h="211816">
                <a:tc>
                  <a:txBody>
                    <a:bodyPr/>
                    <a:lstStyle/>
                    <a:p>
                      <a:pPr algn="ctr" fontAlgn="ctr"/>
                      <a:r>
                        <a:rPr lang="en-US" altLang="zh-TW" sz="1400" b="1" u="none" strike="noStrike" dirty="0">
                          <a:effectLst/>
                          <a:latin typeface="微軟正黑體" panose="020B0604030504040204" pitchFamily="34" charset="-120"/>
                          <a:ea typeface="微軟正黑體" panose="020B0604030504040204" pitchFamily="34" charset="-120"/>
                        </a:rPr>
                        <a:t>42</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75-86-5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2-Hydroxy-isobutyronitrile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羥基異丁腈</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118032794"/>
                  </a:ext>
                </a:extLst>
              </a:tr>
              <a:tr h="211816">
                <a:tc>
                  <a:txBody>
                    <a:bodyPr/>
                    <a:lstStyle/>
                    <a:p>
                      <a:pPr algn="ctr" fontAlgn="ctr"/>
                      <a:r>
                        <a:rPr lang="en-US" altLang="zh-TW" sz="1400" b="1" u="none" strike="noStrike" dirty="0">
                          <a:effectLst/>
                          <a:latin typeface="微軟正黑體" panose="020B0604030504040204" pitchFamily="34" charset="-120"/>
                          <a:ea typeface="微軟正黑體" panose="020B0604030504040204" pitchFamily="34" charset="-120"/>
                        </a:rPr>
                        <a:t>43</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999-61-1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2-Hydroxypropyl acrylate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丙烯酸</a:t>
                      </a: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羥基丙酯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702375421"/>
                  </a:ext>
                </a:extLst>
              </a:tr>
              <a:tr h="387294">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30674-80-7</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2-Isocyanatoethyl methacrylate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甲基丙烯酸異氰酸基乙酯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390194724"/>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583-39-1</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2-Mercaptobenzimidazole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巰苯并咪唑</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914918697"/>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149-30-4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2-Mercaptobenzothiazole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氫硫基苯并噻唑</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152759873"/>
                  </a:ext>
                </a:extLst>
              </a:tr>
              <a:tr h="23853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2682-20-4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a:effectLst/>
                          <a:latin typeface="微軟正黑體" panose="020B0604030504040204" pitchFamily="34" charset="-120"/>
                          <a:ea typeface="微軟正黑體" panose="020B0604030504040204" pitchFamily="34" charset="-120"/>
                        </a:rPr>
                        <a:t>2-Methyl-4-isothiazolin-3-one</a:t>
                      </a: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CN" sz="1400" b="1" u="none" strike="noStrike">
                          <a:effectLst/>
                          <a:latin typeface="微軟正黑體" panose="020B0604030504040204" pitchFamily="34" charset="-120"/>
                          <a:ea typeface="微軟正黑體" panose="020B0604030504040204" pitchFamily="34" charset="-120"/>
                        </a:rPr>
                        <a:t>2-</a:t>
                      </a:r>
                      <a:r>
                        <a:rPr lang="zh-CN" altLang="en-US" sz="1400" b="1" u="none" strike="noStrike">
                          <a:effectLst/>
                          <a:latin typeface="微軟正黑體" panose="020B0604030504040204" pitchFamily="34" charset="-120"/>
                          <a:ea typeface="微軟正黑體" panose="020B0604030504040204" pitchFamily="34" charset="-120"/>
                        </a:rPr>
                        <a:t>甲基異噻唑啉</a:t>
                      </a:r>
                      <a:r>
                        <a:rPr lang="en-US" altLang="zh-CN" sz="1400" b="1" u="none" strike="noStrike">
                          <a:effectLst/>
                          <a:latin typeface="微軟正黑體" panose="020B0604030504040204" pitchFamily="34" charset="-120"/>
                          <a:ea typeface="微軟正黑體" panose="020B0604030504040204" pitchFamily="34" charset="-120"/>
                        </a:rPr>
                        <a:t>-3-</a:t>
                      </a:r>
                      <a:r>
                        <a:rPr lang="zh-CN" altLang="en-US" sz="1400" b="1" u="none" strike="noStrike">
                          <a:effectLst/>
                          <a:latin typeface="微軟正黑體" panose="020B0604030504040204" pitchFamily="34" charset="-120"/>
                          <a:ea typeface="微軟正黑體" panose="020B0604030504040204" pitchFamily="34" charset="-120"/>
                        </a:rPr>
                        <a:t>酮</a:t>
                      </a:r>
                      <a:endParaRPr lang="zh-CN"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483099437"/>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109-83-1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2-Methylaminoethanol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甲胺乙醇</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249587766"/>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97-65-4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a:effectLst/>
                          <a:latin typeface="微軟正黑體" panose="020B0604030504040204" pitchFamily="34" charset="-120"/>
                          <a:ea typeface="微軟正黑體" panose="020B0604030504040204" pitchFamily="34" charset="-120"/>
                        </a:rPr>
                        <a:t>2-Methylenesuccinic acid</a:t>
                      </a: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亞甲基丁二酸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620680869"/>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693-98-1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a:effectLst/>
                          <a:latin typeface="微軟正黑體" panose="020B0604030504040204" pitchFamily="34" charset="-120"/>
                          <a:ea typeface="微軟正黑體" panose="020B0604030504040204" pitchFamily="34" charset="-120"/>
                        </a:rPr>
                        <a:t>2-Methylimidazole</a:t>
                      </a: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甲基咪唑</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570650033"/>
                  </a:ext>
                </a:extLst>
              </a:tr>
              <a:tr h="387294">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37971-36-1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a:effectLst/>
                          <a:latin typeface="微軟正黑體" panose="020B0604030504040204" pitchFamily="34" charset="-120"/>
                          <a:ea typeface="微軟正黑體" panose="020B0604030504040204" pitchFamily="34" charset="-120"/>
                        </a:rPr>
                        <a:t>2-Phosphonobutane-1,2,4-tricarboxylic acid</a:t>
                      </a: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膦醯丁烷</a:t>
                      </a:r>
                      <a:r>
                        <a:rPr lang="en-US" altLang="zh-TW" sz="1400" b="1" u="none" strike="noStrike">
                          <a:effectLst/>
                          <a:latin typeface="微軟正黑體" panose="020B0604030504040204" pitchFamily="34" charset="-120"/>
                          <a:ea typeface="微軟正黑體" panose="020B0604030504040204" pitchFamily="34" charset="-120"/>
                        </a:rPr>
                        <a:t>-1,2,4-</a:t>
                      </a:r>
                      <a:r>
                        <a:rPr lang="zh-TW" altLang="en-US" sz="1400" b="1" u="none" strike="noStrike">
                          <a:effectLst/>
                          <a:latin typeface="微軟正黑體" panose="020B0604030504040204" pitchFamily="34" charset="-120"/>
                          <a:ea typeface="微軟正黑體" panose="020B0604030504040204" pitchFamily="34" charset="-120"/>
                        </a:rPr>
                        <a:t>三羧酸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569460465"/>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88-18-6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2-t-Butylphenol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2-</a:t>
                      </a:r>
                      <a:r>
                        <a:rPr lang="zh-TW" altLang="en-US" sz="1400" b="1" u="none" strike="noStrike" dirty="0">
                          <a:effectLst/>
                          <a:latin typeface="微軟正黑體" panose="020B0604030504040204" pitchFamily="34" charset="-120"/>
                          <a:ea typeface="微軟正黑體" panose="020B0604030504040204" pitchFamily="34" charset="-120"/>
                        </a:rPr>
                        <a:t>三級丁基苯酚</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154650017"/>
                  </a:ext>
                </a:extLst>
              </a:tr>
              <a:tr h="441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100-69-6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2-Vinylpyridine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2-</a:t>
                      </a:r>
                      <a:r>
                        <a:rPr lang="zh-TW" altLang="en-US" sz="1400" b="1" u="none" strike="noStrike" dirty="0">
                          <a:effectLst/>
                          <a:latin typeface="微軟正黑體" panose="020B0604030504040204" pitchFamily="34" charset="-120"/>
                          <a:ea typeface="微軟正黑體" panose="020B0604030504040204" pitchFamily="34" charset="-120"/>
                        </a:rPr>
                        <a:t>乙烯基吡啶</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761698051"/>
                  </a:ext>
                </a:extLst>
              </a:tr>
              <a:tr h="577207">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1760-24-3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3-(2-Aminoethylamino)propyltrimethoxysilane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3-(2-</a:t>
                      </a:r>
                      <a:r>
                        <a:rPr lang="zh-TW" altLang="en-US" sz="1400" b="1" u="none" strike="noStrike" dirty="0">
                          <a:effectLst/>
                          <a:latin typeface="微軟正黑體" panose="020B0604030504040204" pitchFamily="34" charset="-120"/>
                          <a:ea typeface="微軟正黑體" panose="020B0604030504040204" pitchFamily="34" charset="-120"/>
                        </a:rPr>
                        <a:t>胺乙基</a:t>
                      </a:r>
                      <a:r>
                        <a:rPr lang="en-US" altLang="zh-TW" sz="1400" b="1" u="none" strike="noStrike" dirty="0">
                          <a:effectLst/>
                          <a:latin typeface="微軟正黑體" panose="020B0604030504040204" pitchFamily="34" charset="-120"/>
                          <a:ea typeface="微軟正黑體" panose="020B0604030504040204" pitchFamily="34" charset="-120"/>
                        </a:rPr>
                        <a:t>)-</a:t>
                      </a:r>
                      <a:r>
                        <a:rPr lang="zh-TW" altLang="en-US" sz="1400" b="1" u="none" strike="noStrike" dirty="0">
                          <a:effectLst/>
                          <a:latin typeface="微軟正黑體" panose="020B0604030504040204" pitchFamily="34" charset="-120"/>
                          <a:ea typeface="微軟正黑體" panose="020B0604030504040204" pitchFamily="34" charset="-120"/>
                        </a:rPr>
                        <a:t>胺丙基三甲氧基矽烷</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546875723"/>
                  </a:ext>
                </a:extLst>
              </a:tr>
              <a:tr h="387294">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6864-37-5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3,3'-Dimethyl-4,4'-diaminodicyclohexylmethane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3,3'-</a:t>
                      </a:r>
                      <a:r>
                        <a:rPr lang="zh-TW" altLang="en-US" sz="1400" b="1" u="none" strike="noStrike" dirty="0">
                          <a:effectLst/>
                          <a:latin typeface="微軟正黑體" panose="020B0604030504040204" pitchFamily="34" charset="-120"/>
                          <a:ea typeface="微軟正黑體" panose="020B0604030504040204" pitchFamily="34" charset="-120"/>
                        </a:rPr>
                        <a:t>二甲基</a:t>
                      </a:r>
                      <a:r>
                        <a:rPr lang="en-US" altLang="zh-TW" sz="1400" b="1" u="none" strike="noStrike" dirty="0">
                          <a:effectLst/>
                          <a:latin typeface="微軟正黑體" panose="020B0604030504040204" pitchFamily="34" charset="-120"/>
                          <a:ea typeface="微軟正黑體" panose="020B0604030504040204" pitchFamily="34" charset="-120"/>
                        </a:rPr>
                        <a:t>-4,4'-</a:t>
                      </a:r>
                      <a:r>
                        <a:rPr lang="zh-TW" altLang="en-US" sz="1400" b="1" u="none" strike="noStrike" dirty="0">
                          <a:effectLst/>
                          <a:latin typeface="微軟正黑體" panose="020B0604030504040204" pitchFamily="34" charset="-120"/>
                          <a:ea typeface="微軟正黑體" panose="020B0604030504040204" pitchFamily="34" charset="-120"/>
                        </a:rPr>
                        <a:t>二胺基二環己基甲烷</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180773187"/>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108-68-9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3,5-Dimethylphenol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3,5-</a:t>
                      </a:r>
                      <a:r>
                        <a:rPr lang="zh-TW" altLang="en-US" sz="1400" b="1" u="none" strike="noStrike" dirty="0">
                          <a:effectLst/>
                          <a:latin typeface="微軟正黑體" panose="020B0604030504040204" pitchFamily="34" charset="-120"/>
                          <a:ea typeface="微軟正黑體" panose="020B0604030504040204" pitchFamily="34" charset="-120"/>
                        </a:rPr>
                        <a:t>二甲酚</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402025731"/>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108-99-6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3-Methylpyridine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3-</a:t>
                      </a:r>
                      <a:r>
                        <a:rPr lang="zh-TW" altLang="en-US" sz="1400" b="1" u="none" strike="noStrike" dirty="0">
                          <a:effectLst/>
                          <a:latin typeface="微軟正黑體" panose="020B0604030504040204" pitchFamily="34" charset="-120"/>
                          <a:ea typeface="微軟正黑體" panose="020B0604030504040204" pitchFamily="34" charset="-120"/>
                        </a:rPr>
                        <a:t>甲基吡啶</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140321880"/>
                  </a:ext>
                </a:extLst>
              </a:tr>
              <a:tr h="35489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90-93-7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4,4'-Bis(diethylamino)benzophenone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4,4'-</a:t>
                      </a:r>
                      <a:r>
                        <a:rPr lang="zh-TW" altLang="en-US" sz="1400" b="1" u="none" strike="noStrike" dirty="0">
                          <a:effectLst/>
                          <a:latin typeface="微軟正黑體" panose="020B0604030504040204" pitchFamily="34" charset="-120"/>
                          <a:ea typeface="微軟正黑體" panose="020B0604030504040204" pitchFamily="34" charset="-120"/>
                        </a:rPr>
                        <a:t>雙</a:t>
                      </a:r>
                      <a:r>
                        <a:rPr lang="en-US" altLang="zh-TW" sz="1400" b="1" u="none" strike="noStrike" dirty="0">
                          <a:effectLst/>
                          <a:latin typeface="微軟正黑體" panose="020B0604030504040204" pitchFamily="34" charset="-120"/>
                          <a:ea typeface="微軟正黑體" panose="020B0604030504040204" pitchFamily="34" charset="-120"/>
                        </a:rPr>
                        <a:t>(</a:t>
                      </a:r>
                      <a:r>
                        <a:rPr lang="en-US" sz="1400" b="1" u="none" strike="noStrike" dirty="0">
                          <a:effectLst/>
                          <a:latin typeface="微軟正黑體" panose="020B0604030504040204" pitchFamily="34" charset="-120"/>
                          <a:ea typeface="微軟正黑體" panose="020B0604030504040204" pitchFamily="34" charset="-120"/>
                        </a:rPr>
                        <a:t>N,N-</a:t>
                      </a:r>
                      <a:r>
                        <a:rPr lang="zh-TW" altLang="en-US" sz="1400" b="1" u="none" strike="noStrike" dirty="0">
                          <a:effectLst/>
                          <a:latin typeface="微軟正黑體" panose="020B0604030504040204" pitchFamily="34" charset="-120"/>
                          <a:ea typeface="微軟正黑體" panose="020B0604030504040204" pitchFamily="34" charset="-120"/>
                        </a:rPr>
                        <a:t>二乙胺基</a:t>
                      </a:r>
                      <a:r>
                        <a:rPr lang="en-US" altLang="zh-TW" sz="1400" b="1" u="none" strike="noStrike" dirty="0">
                          <a:effectLst/>
                          <a:latin typeface="微軟正黑體" panose="020B0604030504040204" pitchFamily="34" charset="-120"/>
                          <a:ea typeface="微軟正黑體" panose="020B0604030504040204" pitchFamily="34" charset="-120"/>
                        </a:rPr>
                        <a:t>)</a:t>
                      </a:r>
                      <a:r>
                        <a:rPr lang="zh-TW" altLang="en-US" sz="1400" b="1" u="none" strike="noStrike" dirty="0">
                          <a:effectLst/>
                          <a:latin typeface="微軟正黑體" panose="020B0604030504040204" pitchFamily="34" charset="-120"/>
                          <a:ea typeface="微軟正黑體" panose="020B0604030504040204" pitchFamily="34" charset="-120"/>
                        </a:rPr>
                        <a:t>二苯基酮</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760154797"/>
                  </a:ext>
                </a:extLst>
              </a:tr>
              <a:tr h="35489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59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1761-71-3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4,4'-Methylenebis(cyclohexylamine)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dirty="0">
                          <a:effectLst/>
                          <a:latin typeface="微軟正黑體" panose="020B0604030504040204" pitchFamily="34" charset="-120"/>
                          <a:ea typeface="微軟正黑體" panose="020B0604030504040204" pitchFamily="34" charset="-120"/>
                        </a:rPr>
                        <a:t>4,4'-</a:t>
                      </a:r>
                      <a:r>
                        <a:rPr lang="zh-TW" altLang="en-US" sz="1400" b="1" u="none" strike="noStrike" dirty="0">
                          <a:effectLst/>
                          <a:latin typeface="微軟正黑體" panose="020B0604030504040204" pitchFamily="34" charset="-120"/>
                          <a:ea typeface="微軟正黑體" panose="020B0604030504040204" pitchFamily="34" charset="-120"/>
                        </a:rPr>
                        <a:t>亞甲基雙環己胺</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01793137"/>
                  </a:ext>
                </a:extLst>
              </a:tr>
              <a:tr h="21181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1122-58-3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4-Dimethyaminopyridine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CN" sz="1400" b="1" u="none" strike="noStrike" dirty="0">
                          <a:effectLst/>
                          <a:latin typeface="微軟正黑體" panose="020B0604030504040204" pitchFamily="34" charset="-120"/>
                          <a:ea typeface="微軟正黑體" panose="020B0604030504040204" pitchFamily="34" charset="-120"/>
                        </a:rPr>
                        <a:t>4-</a:t>
                      </a:r>
                      <a:r>
                        <a:rPr lang="zh-CN" altLang="en-US" sz="1400" b="1" u="none" strike="noStrike" dirty="0">
                          <a:effectLst/>
                          <a:latin typeface="微軟正黑體" panose="020B0604030504040204" pitchFamily="34" charset="-120"/>
                          <a:ea typeface="微軟正黑體" panose="020B0604030504040204" pitchFamily="34" charset="-120"/>
                        </a:rPr>
                        <a:t>二甲基胺基吡碇</a:t>
                      </a:r>
                      <a:endParaRPr lang="zh-CN"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841268401"/>
                  </a:ext>
                </a:extLst>
              </a:tr>
            </a:tbl>
          </a:graphicData>
        </a:graphic>
      </p:graphicFrame>
    </p:spTree>
    <p:extLst>
      <p:ext uri="{BB962C8B-B14F-4D97-AF65-F5344CB8AC3E}">
        <p14:creationId xmlns:p14="http://schemas.microsoft.com/office/powerpoint/2010/main" val="958596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vert="horz" lIns="91440" tIns="45720" rIns="91440" bIns="45720" rtlCol="0" anchor="ct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附錄三、優先管理化學品之指定及運作管理辦法第二條第二款第二目指定之化學品</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第一階段公告名單（生效日：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83438754"/>
              </p:ext>
            </p:extLst>
          </p:nvPr>
        </p:nvGraphicFramePr>
        <p:xfrm>
          <a:off x="179511" y="1124740"/>
          <a:ext cx="8712969" cy="5733259"/>
        </p:xfrm>
        <a:graphic>
          <a:graphicData uri="http://schemas.openxmlformats.org/drawingml/2006/table">
            <a:tbl>
              <a:tblPr>
                <a:tableStyleId>{5C22544A-7EE6-4342-B048-85BDC9FD1C3A}</a:tableStyleId>
              </a:tblPr>
              <a:tblGrid>
                <a:gridCol w="593224">
                  <a:extLst>
                    <a:ext uri="{9D8B030D-6E8A-4147-A177-3AD203B41FA5}">
                      <a16:colId xmlns:a16="http://schemas.microsoft.com/office/drawing/2014/main" val="1873814160"/>
                    </a:ext>
                  </a:extLst>
                </a:gridCol>
                <a:gridCol w="1134969">
                  <a:extLst>
                    <a:ext uri="{9D8B030D-6E8A-4147-A177-3AD203B41FA5}">
                      <a16:colId xmlns:a16="http://schemas.microsoft.com/office/drawing/2014/main" val="1087449332"/>
                    </a:ext>
                  </a:extLst>
                </a:gridCol>
                <a:gridCol w="3672408">
                  <a:extLst>
                    <a:ext uri="{9D8B030D-6E8A-4147-A177-3AD203B41FA5}">
                      <a16:colId xmlns:a16="http://schemas.microsoft.com/office/drawing/2014/main" val="1728743258"/>
                    </a:ext>
                  </a:extLst>
                </a:gridCol>
                <a:gridCol w="3312368">
                  <a:extLst>
                    <a:ext uri="{9D8B030D-6E8A-4147-A177-3AD203B41FA5}">
                      <a16:colId xmlns:a16="http://schemas.microsoft.com/office/drawing/2014/main" val="4182039354"/>
                    </a:ext>
                  </a:extLst>
                </a:gridCol>
              </a:tblGrid>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371-41-5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4-Fluorophenol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氟苯酚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546546189"/>
                  </a:ext>
                </a:extLst>
              </a:tr>
              <a:tr h="43725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2226-96-2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4-Hydroxy-2,2,6,6-tetramethylpiperidinooxyl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羥基</a:t>
                      </a:r>
                      <a:r>
                        <a:rPr lang="en-US" altLang="zh-TW" sz="1400" b="1" u="none" strike="noStrike">
                          <a:effectLst/>
                          <a:latin typeface="微軟正黑體" panose="020B0604030504040204" pitchFamily="34" charset="-120"/>
                          <a:ea typeface="微軟正黑體" panose="020B0604030504040204" pitchFamily="34" charset="-120"/>
                        </a:rPr>
                        <a:t>-2,2,6,6-</a:t>
                      </a:r>
                      <a:r>
                        <a:rPr lang="zh-TW" altLang="en-US" sz="1400" b="1" u="none" strike="noStrike">
                          <a:effectLst/>
                          <a:latin typeface="微軟正黑體" panose="020B0604030504040204" pitchFamily="34" charset="-120"/>
                          <a:ea typeface="微軟正黑體" panose="020B0604030504040204" pitchFamily="34" charset="-120"/>
                        </a:rPr>
                        <a:t>四甲基哌啶氮氧自由基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54082715"/>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98-67-9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4-Hydroxybenzenesulfonic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羥基苯磺酸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79646785"/>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11070-44-3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4-Methyl tetrahydro phthalic anhydride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甲基四氫鄰苯二甲酸酐</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958684967"/>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104-40-5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4-Nonylphenol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壬基酚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63295347"/>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98-29-3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4-tert-Butylcatechol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三級丁基鄰苯二酚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572126979"/>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98-54-4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4-tert-Butylphenol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4-</a:t>
                      </a:r>
                      <a:r>
                        <a:rPr lang="zh-TW" altLang="en-US" sz="1400" b="1" u="none" strike="noStrike">
                          <a:effectLst/>
                          <a:latin typeface="微軟正黑體" panose="020B0604030504040204" pitchFamily="34" charset="-120"/>
                          <a:ea typeface="微軟正黑體" panose="020B0604030504040204" pitchFamily="34" charset="-120"/>
                        </a:rPr>
                        <a:t>三級丁酚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907356397"/>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26172-55-4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5-Chloro-2-methyl-4-isothiazolin-3-one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CN" sz="1400" b="1" u="none" strike="noStrike">
                          <a:effectLst/>
                          <a:latin typeface="微軟正黑體" panose="020B0604030504040204" pitchFamily="34" charset="-120"/>
                          <a:ea typeface="微軟正黑體" panose="020B0604030504040204" pitchFamily="34" charset="-120"/>
                        </a:rPr>
                        <a:t>5-</a:t>
                      </a:r>
                      <a:r>
                        <a:rPr lang="zh-CN" altLang="en-US" sz="1400" b="1" u="none" strike="noStrike">
                          <a:effectLst/>
                          <a:latin typeface="微軟正黑體" panose="020B0604030504040204" pitchFamily="34" charset="-120"/>
                          <a:ea typeface="微軟正黑體" panose="020B0604030504040204" pitchFamily="34" charset="-120"/>
                        </a:rPr>
                        <a:t>氯</a:t>
                      </a:r>
                      <a:r>
                        <a:rPr lang="en-US" altLang="zh-CN" sz="1400" b="1" u="none" strike="noStrike">
                          <a:effectLst/>
                          <a:latin typeface="微軟正黑體" panose="020B0604030504040204" pitchFamily="34" charset="-120"/>
                          <a:ea typeface="微軟正黑體" panose="020B0604030504040204" pitchFamily="34" charset="-120"/>
                        </a:rPr>
                        <a:t>-2-</a:t>
                      </a:r>
                      <a:r>
                        <a:rPr lang="zh-CN" altLang="en-US" sz="1400" b="1" u="none" strike="noStrike">
                          <a:effectLst/>
                          <a:latin typeface="微軟正黑體" panose="020B0604030504040204" pitchFamily="34" charset="-120"/>
                          <a:ea typeface="微軟正黑體" panose="020B0604030504040204" pitchFamily="34" charset="-120"/>
                        </a:rPr>
                        <a:t>甲基</a:t>
                      </a:r>
                      <a:r>
                        <a:rPr lang="en-US" altLang="zh-CN" sz="1400" b="1" u="none" strike="noStrike">
                          <a:effectLst/>
                          <a:latin typeface="微軟正黑體" panose="020B0604030504040204" pitchFamily="34" charset="-120"/>
                          <a:ea typeface="微軟正黑體" panose="020B0604030504040204" pitchFamily="34" charset="-120"/>
                        </a:rPr>
                        <a:t>-4-</a:t>
                      </a:r>
                      <a:r>
                        <a:rPr lang="zh-CN" altLang="en-US" sz="1400" b="1" u="none" strike="noStrike">
                          <a:effectLst/>
                          <a:latin typeface="微軟正黑體" panose="020B0604030504040204" pitchFamily="34" charset="-120"/>
                          <a:ea typeface="微軟正黑體" panose="020B0604030504040204" pitchFamily="34" charset="-120"/>
                        </a:rPr>
                        <a:t>異噻唑啉</a:t>
                      </a:r>
                      <a:r>
                        <a:rPr lang="en-US" altLang="zh-CN" sz="1400" b="1" u="none" strike="noStrike">
                          <a:effectLst/>
                          <a:latin typeface="微軟正黑體" panose="020B0604030504040204" pitchFamily="34" charset="-120"/>
                          <a:ea typeface="微軟正黑體" panose="020B0604030504040204" pitchFamily="34" charset="-120"/>
                        </a:rPr>
                        <a:t>-3-</a:t>
                      </a:r>
                      <a:r>
                        <a:rPr lang="zh-CN" altLang="en-US" sz="1400" b="1" u="none" strike="noStrike">
                          <a:effectLst/>
                          <a:latin typeface="微軟正黑體" panose="020B0604030504040204" pitchFamily="34" charset="-120"/>
                          <a:ea typeface="微軟正黑體" panose="020B0604030504040204" pitchFamily="34" charset="-120"/>
                        </a:rPr>
                        <a:t>酮</a:t>
                      </a:r>
                      <a:endParaRPr lang="zh-CN"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820223554"/>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69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16219-75-3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5-Ethylidene-2-nornene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a:t>
                      </a:r>
                      <a:r>
                        <a:rPr lang="zh-TW" altLang="en-US" sz="1400" b="1" u="none" strike="noStrike">
                          <a:effectLst/>
                          <a:latin typeface="微軟正黑體" panose="020B0604030504040204" pitchFamily="34" charset="-120"/>
                          <a:ea typeface="微軟正黑體" panose="020B0604030504040204" pitchFamily="34" charset="-120"/>
                        </a:rPr>
                        <a:t>亞乙基</a:t>
                      </a: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降冰片烯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226365027"/>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90-51-7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7-Amino-1-naphthol-3-sulfonic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CN" sz="1400" b="1" u="none" strike="noStrike">
                          <a:effectLst/>
                          <a:latin typeface="微軟正黑體" panose="020B0604030504040204" pitchFamily="34" charset="-120"/>
                          <a:ea typeface="微軟正黑體" panose="020B0604030504040204" pitchFamily="34" charset="-120"/>
                        </a:rPr>
                        <a:t>7-</a:t>
                      </a:r>
                      <a:r>
                        <a:rPr lang="zh-CN" altLang="en-US" sz="1400" b="1" u="none" strike="noStrike">
                          <a:effectLst/>
                          <a:latin typeface="微軟正黑體" panose="020B0604030504040204" pitchFamily="34" charset="-120"/>
                          <a:ea typeface="微軟正黑體" panose="020B0604030504040204" pitchFamily="34" charset="-120"/>
                        </a:rPr>
                        <a:t>胺基</a:t>
                      </a:r>
                      <a:r>
                        <a:rPr lang="en-US" altLang="zh-CN" sz="1400" b="1" u="none" strike="noStrike">
                          <a:effectLst/>
                          <a:latin typeface="微軟正黑體" panose="020B0604030504040204" pitchFamily="34" charset="-120"/>
                          <a:ea typeface="微軟正黑體" panose="020B0604030504040204" pitchFamily="34" charset="-120"/>
                        </a:rPr>
                        <a:t>-1-</a:t>
                      </a:r>
                      <a:r>
                        <a:rPr lang="zh-CN" altLang="en-US" sz="1400" b="1" u="none" strike="noStrike">
                          <a:effectLst/>
                          <a:latin typeface="微軟正黑體" panose="020B0604030504040204" pitchFamily="34" charset="-120"/>
                          <a:ea typeface="微軟正黑體" panose="020B0604030504040204" pitchFamily="34" charset="-120"/>
                        </a:rPr>
                        <a:t>萘酚</a:t>
                      </a:r>
                      <a:r>
                        <a:rPr lang="en-US" altLang="zh-CN" sz="1400" b="1" u="none" strike="noStrike">
                          <a:effectLst/>
                          <a:latin typeface="微軟正黑體" panose="020B0604030504040204" pitchFamily="34" charset="-120"/>
                          <a:ea typeface="微軟正黑體" panose="020B0604030504040204" pitchFamily="34" charset="-120"/>
                        </a:rPr>
                        <a:t>-3-</a:t>
                      </a:r>
                      <a:r>
                        <a:rPr lang="zh-CN" altLang="en-US" sz="1400" b="1" u="none" strike="noStrike">
                          <a:effectLst/>
                          <a:latin typeface="微軟正黑體" panose="020B0604030504040204" pitchFamily="34" charset="-120"/>
                          <a:ea typeface="微軟正黑體" panose="020B0604030504040204" pitchFamily="34" charset="-120"/>
                        </a:rPr>
                        <a:t>磺酸</a:t>
                      </a:r>
                      <a:endParaRPr lang="zh-CN"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868684455"/>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87-02-5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7-Amino-4-naphthol-2-sulfonic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CN" sz="1400" b="1" u="none" strike="noStrike">
                          <a:effectLst/>
                          <a:latin typeface="微軟正黑體" panose="020B0604030504040204" pitchFamily="34" charset="-120"/>
                          <a:ea typeface="微軟正黑體" panose="020B0604030504040204" pitchFamily="34" charset="-120"/>
                        </a:rPr>
                        <a:t>7-</a:t>
                      </a:r>
                      <a:r>
                        <a:rPr lang="zh-CN" altLang="en-US" sz="1400" b="1" u="none" strike="noStrike">
                          <a:effectLst/>
                          <a:latin typeface="微軟正黑體" panose="020B0604030504040204" pitchFamily="34" charset="-120"/>
                          <a:ea typeface="微軟正黑體" panose="020B0604030504040204" pitchFamily="34" charset="-120"/>
                        </a:rPr>
                        <a:t>胺基</a:t>
                      </a:r>
                      <a:r>
                        <a:rPr lang="en-US" altLang="zh-CN" sz="1400" b="1" u="none" strike="noStrike">
                          <a:effectLst/>
                          <a:latin typeface="微軟正黑體" panose="020B0604030504040204" pitchFamily="34" charset="-120"/>
                          <a:ea typeface="微軟正黑體" panose="020B0604030504040204" pitchFamily="34" charset="-120"/>
                        </a:rPr>
                        <a:t>-4-</a:t>
                      </a:r>
                      <a:r>
                        <a:rPr lang="zh-CN" altLang="en-US" sz="1400" b="1" u="none" strike="noStrike">
                          <a:effectLst/>
                          <a:latin typeface="微軟正黑體" panose="020B0604030504040204" pitchFamily="34" charset="-120"/>
                          <a:ea typeface="微軟正黑體" panose="020B0604030504040204" pitchFamily="34" charset="-120"/>
                        </a:rPr>
                        <a:t>萘酚</a:t>
                      </a:r>
                      <a:r>
                        <a:rPr lang="en-US" altLang="zh-CN" sz="1400" b="1" u="none" strike="noStrike">
                          <a:effectLst/>
                          <a:latin typeface="微軟正黑體" panose="020B0604030504040204" pitchFamily="34" charset="-120"/>
                          <a:ea typeface="微軟正黑體" panose="020B0604030504040204" pitchFamily="34" charset="-120"/>
                        </a:rPr>
                        <a:t>-2-</a:t>
                      </a:r>
                      <a:r>
                        <a:rPr lang="zh-CN" altLang="en-US" sz="1400" b="1" u="none" strike="noStrike">
                          <a:effectLst/>
                          <a:latin typeface="微軟正黑體" panose="020B0604030504040204" pitchFamily="34" charset="-120"/>
                          <a:ea typeface="微軟正黑體" panose="020B0604030504040204" pitchFamily="34" charset="-120"/>
                        </a:rPr>
                        <a:t>磺酸</a:t>
                      </a:r>
                      <a:endParaRPr lang="zh-CN"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218295878"/>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64-19-7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Acetic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醋酸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691928830"/>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108-24-7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Acetic anhydride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乙酐</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311186424"/>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67-64-1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Acetone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丙酮</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954934458"/>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74-86-2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Acetylene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乙炔</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181517521"/>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79-10-7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Acrylic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丙烯酸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875922867"/>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627-44-1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Alkyl mercury compounds</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烷基汞化物（烷基以甲基或乙基為限）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244098119"/>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107-11-9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Allyamine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烯丙胺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368848714"/>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79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107-05-1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Allyl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氯丙烯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181353233"/>
                  </a:ext>
                </a:extLst>
              </a:tr>
              <a:tr h="234845">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96-05-9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Allyl methacrylate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甲基丙烯酸烯丙酯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743829911"/>
                  </a:ext>
                </a:extLst>
              </a:tr>
              <a:tr h="334696">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7446-70-0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Aluminium chloride,anhydrous</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無水氯化鋁</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248353267"/>
                  </a:ext>
                </a:extLst>
              </a:tr>
            </a:tbl>
          </a:graphicData>
        </a:graphic>
      </p:graphicFrame>
    </p:spTree>
    <p:extLst>
      <p:ext uri="{BB962C8B-B14F-4D97-AF65-F5344CB8AC3E}">
        <p14:creationId xmlns:p14="http://schemas.microsoft.com/office/powerpoint/2010/main" val="365179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vert="horz" lIns="91440" tIns="45720" rIns="91440" bIns="45720" rtlCol="0" anchor="ct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附錄三、優先管理化學品之指定及運作管理辦法第二條第二款第二目指定之化學品</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第一階段公告名單（生效日：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935300572"/>
              </p:ext>
            </p:extLst>
          </p:nvPr>
        </p:nvGraphicFramePr>
        <p:xfrm>
          <a:off x="-2" y="1196752"/>
          <a:ext cx="9144001" cy="5625762"/>
        </p:xfrm>
        <a:graphic>
          <a:graphicData uri="http://schemas.openxmlformats.org/drawingml/2006/table">
            <a:tbl>
              <a:tblPr>
                <a:tableStyleId>{5C22544A-7EE6-4342-B048-85BDC9FD1C3A}</a:tableStyleId>
              </a:tblPr>
              <a:tblGrid>
                <a:gridCol w="622571">
                  <a:extLst>
                    <a:ext uri="{9D8B030D-6E8A-4147-A177-3AD203B41FA5}">
                      <a16:colId xmlns:a16="http://schemas.microsoft.com/office/drawing/2014/main" val="1533749756"/>
                    </a:ext>
                  </a:extLst>
                </a:gridCol>
                <a:gridCol w="1285135">
                  <a:extLst>
                    <a:ext uri="{9D8B030D-6E8A-4147-A177-3AD203B41FA5}">
                      <a16:colId xmlns:a16="http://schemas.microsoft.com/office/drawing/2014/main" val="1978756570"/>
                    </a:ext>
                  </a:extLst>
                </a:gridCol>
                <a:gridCol w="3514498">
                  <a:extLst>
                    <a:ext uri="{9D8B030D-6E8A-4147-A177-3AD203B41FA5}">
                      <a16:colId xmlns:a16="http://schemas.microsoft.com/office/drawing/2014/main" val="1669113922"/>
                    </a:ext>
                  </a:extLst>
                </a:gridCol>
                <a:gridCol w="3721797">
                  <a:extLst>
                    <a:ext uri="{9D8B030D-6E8A-4147-A177-3AD203B41FA5}">
                      <a16:colId xmlns:a16="http://schemas.microsoft.com/office/drawing/2014/main" val="200170573"/>
                    </a:ext>
                  </a:extLst>
                </a:gridCol>
              </a:tblGrid>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7784-30-7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Aluminum phosphate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磷酸鋁</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952976696"/>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61788-46-3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Amines, coco alkyl</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椰油烷基胺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842630562"/>
                  </a:ext>
                </a:extLst>
              </a:tr>
              <a:tr h="353128">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111-41-1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Aminoethyl ethanolamine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胺乙基乙醇胺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763351834"/>
                  </a:ext>
                </a:extLst>
              </a:tr>
              <a:tr h="353128">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6419-19-8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Aminotris(methylenephosphonic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胺基參亞甲基膦酸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698681205"/>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7664-41-7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Ammonia</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氨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967621369"/>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12125-01-8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Ammonium fluride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氟化銨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923455087"/>
                  </a:ext>
                </a:extLst>
              </a:tr>
              <a:tr h="353128">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1341-49-7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Ammonium hydrogendifluoride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二氟氫化銨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526023299"/>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89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6484-52-2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Ammonium nitrate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硝酸銨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236406729"/>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7727-54-0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Ammonium persulfate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過硫酸銨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765467780"/>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628-63-7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Amyl acetate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乙酸戊酯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068415906"/>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1332-21-4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Asbestos</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石綿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233668449"/>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2465-27-2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Auramine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奧黃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45073292"/>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78-67-1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Azodiisobutyronitrile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偶氮二異丁腈</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12412087"/>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10361-37-2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Barium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氯化鋇</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588484706"/>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17194-00-2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Barium hydroxide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氫氧化鋇</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437430007"/>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100-47-0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Benzonitrile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苯甲腈</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60499074"/>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98-88-4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Benzoyl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苄醯氯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739325387"/>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99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94-36-0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Benzoyl peroxide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過氧化二苯甲醯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60657614"/>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103-83-3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Benzylidimethylamine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苯甲基二甲胺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26369829"/>
                  </a:ext>
                </a:extLst>
              </a:tr>
              <a:tr h="353128">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5538-94-3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Bisoctyldimethylammonium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氯化雙辛基二甲基銨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738388626"/>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7726-95-6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Bromine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溴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020737458"/>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106-97-8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Butane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丁烷</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481523894"/>
                  </a:ext>
                </a:extLst>
              </a:tr>
              <a:tr h="217479">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123-86-4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Butyl acetate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乙酸丁酯　</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877757194"/>
                  </a:ext>
                </a:extLst>
              </a:tr>
            </a:tbl>
          </a:graphicData>
        </a:graphic>
      </p:graphicFrame>
    </p:spTree>
    <p:extLst>
      <p:ext uri="{BB962C8B-B14F-4D97-AF65-F5344CB8AC3E}">
        <p14:creationId xmlns:p14="http://schemas.microsoft.com/office/powerpoint/2010/main" val="2859750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vert="horz" lIns="91440" tIns="45720" rIns="91440" bIns="45720" rtlCol="0" anchor="ct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附錄三、優先管理化學品之指定及運作管理辦法第二條第二款第二目指定之化學品</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第一階段公告名單（生效日：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69710148"/>
              </p:ext>
            </p:extLst>
          </p:nvPr>
        </p:nvGraphicFramePr>
        <p:xfrm>
          <a:off x="107505" y="1124738"/>
          <a:ext cx="8928990" cy="5612288"/>
        </p:xfrm>
        <a:graphic>
          <a:graphicData uri="http://schemas.openxmlformats.org/drawingml/2006/table">
            <a:tbl>
              <a:tblPr>
                <a:tableStyleId>{5C22544A-7EE6-4342-B048-85BDC9FD1C3A}</a:tableStyleId>
              </a:tblPr>
              <a:tblGrid>
                <a:gridCol w="607931">
                  <a:extLst>
                    <a:ext uri="{9D8B030D-6E8A-4147-A177-3AD203B41FA5}">
                      <a16:colId xmlns:a16="http://schemas.microsoft.com/office/drawing/2014/main" val="3769405307"/>
                    </a:ext>
                  </a:extLst>
                </a:gridCol>
                <a:gridCol w="1336284">
                  <a:extLst>
                    <a:ext uri="{9D8B030D-6E8A-4147-A177-3AD203B41FA5}">
                      <a16:colId xmlns:a16="http://schemas.microsoft.com/office/drawing/2014/main" val="1223170854"/>
                    </a:ext>
                  </a:extLst>
                </a:gridCol>
                <a:gridCol w="3168352">
                  <a:extLst>
                    <a:ext uri="{9D8B030D-6E8A-4147-A177-3AD203B41FA5}">
                      <a16:colId xmlns:a16="http://schemas.microsoft.com/office/drawing/2014/main" val="1532182935"/>
                    </a:ext>
                  </a:extLst>
                </a:gridCol>
                <a:gridCol w="3816423">
                  <a:extLst>
                    <a:ext uri="{9D8B030D-6E8A-4147-A177-3AD203B41FA5}">
                      <a16:colId xmlns:a16="http://schemas.microsoft.com/office/drawing/2014/main" val="4065277198"/>
                    </a:ext>
                  </a:extLst>
                </a:gridCol>
              </a:tblGrid>
              <a:tr h="244972">
                <a:tc>
                  <a:txBody>
                    <a:bodyPr/>
                    <a:lstStyle/>
                    <a:p>
                      <a:pPr algn="ctr" fontAlgn="ctr"/>
                      <a:r>
                        <a:rPr lang="en-US" altLang="zh-TW" sz="1400" b="1" u="none" strike="noStrike" dirty="0">
                          <a:effectLst/>
                          <a:latin typeface="微軟正黑體" panose="020B0604030504040204" pitchFamily="34" charset="-120"/>
                          <a:ea typeface="微軟正黑體" panose="020B0604030504040204" pitchFamily="34" charset="-120"/>
                        </a:rPr>
                        <a:t>105</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25013-16-5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Butylated hydroxyanisole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丁基化羥苯基甲基醚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378004503"/>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109-72-8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Butyllithium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丁基鋰</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165006062"/>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1345-16-0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C.I. pigment blue 28</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C.I.</a:t>
                      </a:r>
                      <a:r>
                        <a:rPr lang="zh-TW" altLang="en-US" sz="1400" b="1" u="none" strike="noStrike">
                          <a:effectLst/>
                          <a:latin typeface="微軟正黑體" panose="020B0604030504040204" pitchFamily="34" charset="-120"/>
                          <a:ea typeface="微軟正黑體" panose="020B0604030504040204" pitchFamily="34" charset="-120"/>
                        </a:rPr>
                        <a:t>顏料藍</a:t>
                      </a:r>
                      <a:r>
                        <a:rPr lang="en-US" altLang="zh-TW" sz="1400" b="1" u="none" strike="noStrike">
                          <a:effectLst/>
                          <a:latin typeface="微軟正黑體" panose="020B0604030504040204" pitchFamily="34" charset="-120"/>
                          <a:ea typeface="微軟正黑體" panose="020B0604030504040204" pitchFamily="34" charset="-120"/>
                        </a:rPr>
                        <a:t>28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188758572"/>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17095-24-8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C.I. Reactive black 5</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活性黑 </a:t>
                      </a:r>
                      <a:r>
                        <a:rPr lang="en-US" altLang="zh-TW" sz="1400" b="1" u="none" strike="noStrike">
                          <a:effectLst/>
                          <a:latin typeface="微軟正黑體" panose="020B0604030504040204" pitchFamily="34" charset="-120"/>
                          <a:ea typeface="微軟正黑體" panose="020B0604030504040204" pitchFamily="34" charset="-120"/>
                        </a:rPr>
                        <a:t>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872494254"/>
                  </a:ext>
                </a:extLst>
              </a:tr>
              <a:tr h="356424">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109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68584-22-5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C10-16-Alkylbenzenesulfonic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a:effectLst/>
                          <a:latin typeface="微軟正黑體" panose="020B0604030504040204" pitchFamily="34" charset="-120"/>
                          <a:ea typeface="微軟正黑體" panose="020B0604030504040204" pitchFamily="34" charset="-120"/>
                        </a:rPr>
                        <a:t>C10-16-</a:t>
                      </a:r>
                      <a:r>
                        <a:rPr lang="zh-TW" altLang="en-US" sz="1400" b="1" u="none" strike="noStrike" dirty="0">
                          <a:effectLst/>
                          <a:latin typeface="微軟正黑體" panose="020B0604030504040204" pitchFamily="34" charset="-120"/>
                          <a:ea typeface="微軟正黑體" panose="020B0604030504040204" pitchFamily="34" charset="-120"/>
                        </a:rPr>
                        <a:t>烷基苯磺酸</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79221125"/>
                  </a:ext>
                </a:extLst>
              </a:tr>
              <a:tr h="356424">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7440-43-9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Cadmium and its compounds</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鎘及其化合物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21941054"/>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7440-70-2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Calcium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鈣</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723105696"/>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75-20-7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Calcium carbide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碳化鈣</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188799651"/>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1305-62-0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Calcium hydroxide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氫氧化鈣</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275426895"/>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7778-54-3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Calcium hypochlorite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次氯酸鈣</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684977814"/>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1305-78-8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Calcium 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氧化鈣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584412879"/>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142-62-1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Caproic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己酸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23422445"/>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105-60-2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Caprolactam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己內醯胺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172741425"/>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1563-66-2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Carbofuran</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加保扶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932744009"/>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119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1333-86-4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Carbon black</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碳黑</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015767104"/>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16774-21-3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Cerium ammonium nitrate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硝酸銨鈰</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618271199"/>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63449-39-8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Chlorinated paraffin</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氯化石蠟</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318159147"/>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10049-04-4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Chlorine dioxide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二氧化氯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376676409"/>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7790-91-2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Chlorine trifloride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三氟化氯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131139876"/>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79-04-9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Chloroacetyl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氯乙醯氯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061410032"/>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108-90-7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Chlorobenzene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783445592"/>
                  </a:ext>
                </a:extLst>
              </a:tr>
              <a:tr h="24497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126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7790-94-5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Chlorosulphonic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氯磺酸</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814193140"/>
                  </a:ext>
                </a:extLst>
              </a:tr>
            </a:tbl>
          </a:graphicData>
        </a:graphic>
      </p:graphicFrame>
    </p:spTree>
    <p:extLst>
      <p:ext uri="{BB962C8B-B14F-4D97-AF65-F5344CB8AC3E}">
        <p14:creationId xmlns:p14="http://schemas.microsoft.com/office/powerpoint/2010/main" val="236428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管制性化學品運作管理</a:t>
            </a:r>
            <a:endParaRPr lang="zh-TW" altLang="en-US"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9306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03869"/>
            <a:ext cx="7886700" cy="660835"/>
          </a:xfrm>
        </p:spPr>
        <p:txBody>
          <a:bodyPr/>
          <a:lstStyle/>
          <a:p>
            <a:r>
              <a:rPr lang="zh-TW" altLang="en-US" dirty="0" smtClean="0">
                <a:latin typeface="微軟正黑體" panose="020B0604030504040204" pitchFamily="34" charset="-120"/>
                <a:ea typeface="微軟正黑體" panose="020B0604030504040204" pitchFamily="34" charset="-120"/>
              </a:rPr>
              <a:t>管制性化學品運作許可管理</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93915" y="836712"/>
            <a:ext cx="8684468" cy="6021288"/>
          </a:xfrm>
        </p:spPr>
        <p:txBody>
          <a:bodyPr>
            <a:noAutofit/>
          </a:bodyPr>
          <a:lstStyle/>
          <a:p>
            <a:pPr algn="just">
              <a:spcBef>
                <a:spcPts val="0"/>
              </a:spcBef>
            </a:pPr>
            <a:r>
              <a:rPr lang="zh-TW" altLang="en-US" sz="2600" dirty="0" smtClean="0">
                <a:latin typeface="微軟正黑體" panose="020B0604030504040204" pitchFamily="34" charset="-120"/>
                <a:ea typeface="微軟正黑體" panose="020B0604030504040204" pitchFamily="34" charset="-120"/>
              </a:rPr>
              <a:t>法源依據</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職業安全衛生法第</a:t>
            </a:r>
            <a:r>
              <a:rPr lang="en-US" altLang="zh-TW" sz="2600" dirty="0" smtClean="0">
                <a:solidFill>
                  <a:srgbClr val="FF0000"/>
                </a:solidFill>
                <a:latin typeface="微軟正黑體" panose="020B0604030504040204" pitchFamily="34" charset="-120"/>
                <a:ea typeface="微軟正黑體" panose="020B0604030504040204" pitchFamily="34" charset="-120"/>
              </a:rPr>
              <a:t>14</a:t>
            </a:r>
            <a:r>
              <a:rPr lang="zh-TW" altLang="en-US" sz="2600" dirty="0" smtClean="0">
                <a:solidFill>
                  <a:srgbClr val="FF0000"/>
                </a:solidFill>
                <a:latin typeface="微軟正黑體" panose="020B0604030504040204" pitchFamily="34" charset="-120"/>
                <a:ea typeface="微軟正黑體" panose="020B0604030504040204" pitchFamily="34" charset="-120"/>
              </a:rPr>
              <a:t>條 </a:t>
            </a: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algn="just">
              <a:spcBef>
                <a:spcPts val="0"/>
              </a:spcBef>
            </a:pPr>
            <a:r>
              <a:rPr lang="zh-TW" altLang="en-US" sz="2600" dirty="0" smtClean="0">
                <a:latin typeface="微軟正黑體" panose="020B0604030504040204" pitchFamily="34" charset="-120"/>
                <a:ea typeface="微軟正黑體" panose="020B0604030504040204" pitchFamily="34" charset="-120"/>
              </a:rPr>
              <a:t>製造者、輸入者、供應者或雇主，對於經中央主管機關指定之</a:t>
            </a:r>
            <a:r>
              <a:rPr lang="zh-TW" altLang="en-US" sz="2600" dirty="0" smtClean="0">
                <a:solidFill>
                  <a:srgbClr val="FF0000"/>
                </a:solidFill>
                <a:latin typeface="微軟正黑體" panose="020B0604030504040204" pitchFamily="34" charset="-120"/>
                <a:ea typeface="微軟正黑體" panose="020B0604030504040204" pitchFamily="34" charset="-120"/>
              </a:rPr>
              <a:t>管制性化學品</a:t>
            </a:r>
            <a:r>
              <a:rPr lang="zh-TW" altLang="en-US" sz="2600" dirty="0" smtClean="0">
                <a:latin typeface="微軟正黑體" panose="020B0604030504040204" pitchFamily="34" charset="-120"/>
                <a:ea typeface="微軟正黑體" panose="020B0604030504040204" pitchFamily="34" charset="-120"/>
              </a:rPr>
              <a:t>，不得製造、輸入、供應或供工作者處置、使用。但經中央主管機關許可者，不在此限。</a:t>
            </a:r>
            <a:endParaRPr lang="en-US" altLang="zh-TW" sz="2600" dirty="0" smtClean="0">
              <a:latin typeface="微軟正黑體" panose="020B0604030504040204" pitchFamily="34" charset="-120"/>
              <a:ea typeface="微軟正黑體" panose="020B0604030504040204" pitchFamily="34" charset="-120"/>
            </a:endParaRPr>
          </a:p>
          <a:p>
            <a:pPr algn="just">
              <a:spcBef>
                <a:spcPts val="0"/>
              </a:spcBef>
            </a:pPr>
            <a:r>
              <a:rPr lang="zh-TW" altLang="en-US" sz="2600" dirty="0" smtClean="0">
                <a:latin typeface="微軟正黑體" panose="020B0604030504040204" pitchFamily="34" charset="-120"/>
                <a:ea typeface="微軟正黑體" panose="020B0604030504040204" pitchFamily="34" charset="-120"/>
              </a:rPr>
              <a:t> 製造者、輸入者、供應者或雇主，對於中央主管機關指定之</a:t>
            </a:r>
            <a:r>
              <a:rPr lang="zh-TW" altLang="en-US" sz="2600" dirty="0" smtClean="0">
                <a:solidFill>
                  <a:srgbClr val="FF0000"/>
                </a:solidFill>
                <a:latin typeface="微軟正黑體" panose="020B0604030504040204" pitchFamily="34" charset="-120"/>
                <a:ea typeface="微軟正黑體" panose="020B0604030504040204" pitchFamily="34" charset="-120"/>
              </a:rPr>
              <a:t>優先管理化學品</a:t>
            </a:r>
            <a:r>
              <a:rPr lang="zh-TW" altLang="en-US" sz="2600" dirty="0" smtClean="0">
                <a:latin typeface="微軟正黑體" panose="020B0604030504040204" pitchFamily="34" charset="-120"/>
                <a:ea typeface="微軟正黑體" panose="020B0604030504040204" pitchFamily="34" charset="-120"/>
              </a:rPr>
              <a:t>，應將相關運作資料報請中央主管機關備查。</a:t>
            </a:r>
            <a:endParaRPr lang="en-US" altLang="zh-TW" sz="2600" dirty="0" smtClean="0">
              <a:latin typeface="微軟正黑體" panose="020B0604030504040204" pitchFamily="34" charset="-120"/>
              <a:ea typeface="微軟正黑體" panose="020B0604030504040204" pitchFamily="34" charset="-120"/>
            </a:endParaRPr>
          </a:p>
          <a:p>
            <a:pPr algn="just">
              <a:spcBef>
                <a:spcPts val="0"/>
              </a:spcBef>
            </a:pPr>
            <a:r>
              <a:rPr lang="zh-TW" altLang="en-US" sz="2600" dirty="0" smtClean="0">
                <a:latin typeface="微軟正黑體" panose="020B0604030504040204" pitchFamily="34" charset="-120"/>
                <a:ea typeface="微軟正黑體" panose="020B0604030504040204" pitchFamily="34" charset="-120"/>
              </a:rPr>
              <a:t> 前二項化學品之</a:t>
            </a:r>
            <a:r>
              <a:rPr lang="zh-TW" altLang="en-US" sz="2600" dirty="0" smtClean="0">
                <a:solidFill>
                  <a:srgbClr val="7030A0"/>
                </a:solidFill>
                <a:latin typeface="微軟正黑體" panose="020B0604030504040204" pitchFamily="34" charset="-120"/>
                <a:ea typeface="微軟正黑體" panose="020B0604030504040204" pitchFamily="34" charset="-120"/>
              </a:rPr>
              <a:t>指定、許可條件、期間、廢止或撤銷許可、運作資料內容及其他應遵行事項</a:t>
            </a:r>
            <a:r>
              <a:rPr lang="zh-TW" altLang="en-US" sz="2600" dirty="0" smtClean="0">
                <a:latin typeface="微軟正黑體" panose="020B0604030504040204" pitchFamily="34" charset="-120"/>
                <a:ea typeface="微軟正黑體" panose="020B0604030504040204" pitchFamily="34" charset="-120"/>
              </a:rPr>
              <a:t>之辦法，由中央主管機關定之。</a:t>
            </a:r>
            <a:endParaRPr lang="en-US" altLang="zh-TW" sz="2600" dirty="0" smtClean="0">
              <a:latin typeface="微軟正黑體" panose="020B0604030504040204" pitchFamily="34" charset="-120"/>
              <a:ea typeface="微軟正黑體" panose="020B0604030504040204" pitchFamily="34" charset="-120"/>
            </a:endParaRPr>
          </a:p>
          <a:p>
            <a:pPr marL="0" indent="0" algn="just">
              <a:spcBef>
                <a:spcPts val="0"/>
              </a:spcBef>
              <a:buNone/>
            </a:pPr>
            <a:r>
              <a:rPr lang="zh-TW" altLang="en-US" sz="2600" dirty="0" smtClean="0">
                <a:latin typeface="微軟正黑體" panose="020B0604030504040204" pitchFamily="34" charset="-120"/>
                <a:ea typeface="微軟正黑體" panose="020B0604030504040204" pitchFamily="34" charset="-120"/>
              </a:rPr>
              <a:t>職安法</a:t>
            </a:r>
            <a:r>
              <a:rPr lang="zh-TW" altLang="en-US" sz="2600" dirty="0" smtClean="0">
                <a:solidFill>
                  <a:srgbClr val="7030A0"/>
                </a:solidFill>
                <a:latin typeface="微軟正黑體" panose="020B0604030504040204" pitchFamily="34" charset="-120"/>
                <a:ea typeface="微軟正黑體" panose="020B0604030504040204" pitchFamily="34" charset="-120"/>
              </a:rPr>
              <a:t>施行細則第</a:t>
            </a:r>
            <a:r>
              <a:rPr lang="en-US" altLang="zh-TW" sz="2600" dirty="0" smtClean="0">
                <a:solidFill>
                  <a:srgbClr val="7030A0"/>
                </a:solidFill>
                <a:latin typeface="微軟正黑體" panose="020B0604030504040204" pitchFamily="34" charset="-120"/>
                <a:ea typeface="微軟正黑體" panose="020B0604030504040204" pitchFamily="34" charset="-120"/>
              </a:rPr>
              <a:t>19</a:t>
            </a:r>
            <a:r>
              <a:rPr lang="zh-TW" altLang="en-US" sz="2600" dirty="0" smtClean="0">
                <a:solidFill>
                  <a:srgbClr val="7030A0"/>
                </a:solidFill>
                <a:latin typeface="微軟正黑體" panose="020B0604030504040204" pitchFamily="34" charset="-120"/>
                <a:ea typeface="微軟正黑體" panose="020B0604030504040204" pitchFamily="34" charset="-120"/>
              </a:rPr>
              <a:t>條本法第十四條第一項</a:t>
            </a:r>
            <a:r>
              <a:rPr lang="zh-TW" altLang="en-US" sz="2600" dirty="0" smtClean="0">
                <a:latin typeface="微軟正黑體" panose="020B0604030504040204" pitchFamily="34" charset="-120"/>
                <a:ea typeface="微軟正黑體" panose="020B0604030504040204" pitchFamily="34" charset="-120"/>
              </a:rPr>
              <a:t>所稱</a:t>
            </a:r>
            <a:r>
              <a:rPr lang="zh-TW" altLang="en-US" sz="2600" b="1" dirty="0" smtClean="0">
                <a:latin typeface="微軟正黑體" panose="020B0604030504040204" pitchFamily="34" charset="-120"/>
                <a:ea typeface="微軟正黑體" panose="020B0604030504040204" pitchFamily="34" charset="-120"/>
              </a:rPr>
              <a:t>管制性化學品如下</a:t>
            </a:r>
            <a:r>
              <a:rPr lang="zh-TW" altLang="en-US" sz="2600" dirty="0" smtClean="0">
                <a:latin typeface="微軟正黑體" panose="020B0604030504040204" pitchFamily="34" charset="-120"/>
                <a:ea typeface="微軟正黑體" panose="020B0604030504040204" pitchFamily="34" charset="-120"/>
              </a:rPr>
              <a:t>： </a:t>
            </a:r>
            <a:endParaRPr lang="en-US" altLang="zh-TW" sz="2600" dirty="0" smtClean="0">
              <a:latin typeface="微軟正黑體" panose="020B0604030504040204" pitchFamily="34" charset="-120"/>
              <a:ea typeface="微軟正黑體" panose="020B0604030504040204" pitchFamily="34" charset="-120"/>
            </a:endParaRPr>
          </a:p>
          <a:p>
            <a:pPr marL="0" indent="0" algn="just">
              <a:spcBef>
                <a:spcPts val="0"/>
              </a:spcBef>
              <a:buNone/>
            </a:pPr>
            <a:r>
              <a:rPr lang="zh-TW" altLang="en-US" sz="2600" dirty="0" smtClean="0">
                <a:latin typeface="微軟正黑體" panose="020B0604030504040204" pitchFamily="34" charset="-120"/>
                <a:ea typeface="微軟正黑體" panose="020B0604030504040204" pitchFamily="34" charset="-120"/>
              </a:rPr>
              <a:t>一、</a:t>
            </a:r>
            <a:r>
              <a:rPr lang="zh-TW" altLang="en-US" sz="2600" dirty="0" smtClean="0">
                <a:solidFill>
                  <a:srgbClr val="0000FF"/>
                </a:solidFill>
                <a:latin typeface="微軟正黑體" panose="020B0604030504040204" pitchFamily="34" charset="-120"/>
                <a:ea typeface="微軟正黑體" panose="020B0604030504040204" pitchFamily="34" charset="-120"/>
              </a:rPr>
              <a:t>第二十條之優先管理化學品中，經中央主管機關評估具高度暴露風險者</a:t>
            </a:r>
            <a:r>
              <a:rPr lang="zh-TW" altLang="en-US" sz="2600" dirty="0" smtClean="0">
                <a:latin typeface="微軟正黑體" panose="020B0604030504040204" pitchFamily="34" charset="-120"/>
                <a:ea typeface="微軟正黑體" panose="020B0604030504040204" pitchFamily="34" charset="-120"/>
              </a:rPr>
              <a:t>。 </a:t>
            </a:r>
            <a:endParaRPr lang="en-US" altLang="zh-TW" sz="2600" dirty="0" smtClean="0">
              <a:latin typeface="微軟正黑體" panose="020B0604030504040204" pitchFamily="34" charset="-120"/>
              <a:ea typeface="微軟正黑體" panose="020B0604030504040204" pitchFamily="34" charset="-120"/>
            </a:endParaRPr>
          </a:p>
          <a:p>
            <a:pPr marL="0" indent="0" algn="just">
              <a:spcBef>
                <a:spcPts val="0"/>
              </a:spcBef>
              <a:buNone/>
            </a:pPr>
            <a:r>
              <a:rPr lang="zh-TW" altLang="en-US" sz="2600" dirty="0" smtClean="0">
                <a:latin typeface="微軟正黑體" panose="020B0604030504040204" pitchFamily="34" charset="-120"/>
                <a:ea typeface="微軟正黑體" panose="020B0604030504040204" pitchFamily="34" charset="-120"/>
              </a:rPr>
              <a:t>二、其他經中央主管機關指定公告者。</a:t>
            </a:r>
            <a:endParaRPr lang="zh-TW" altLang="en-US"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76095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568952" cy="6264696"/>
          </a:xfrm>
        </p:spPr>
        <p:txBody>
          <a:bodyPr>
            <a:noAutofit/>
          </a:bodyPr>
          <a:lstStyle/>
          <a:p>
            <a:pPr algn="just"/>
            <a:r>
              <a:rPr lang="zh-TW" altLang="en-US" sz="2400" dirty="0" smtClean="0">
                <a:latin typeface="微軟正黑體" panose="020B0604030504040204" pitchFamily="34" charset="-120"/>
                <a:ea typeface="微軟正黑體" panose="020B0604030504040204" pitchFamily="34" charset="-120"/>
              </a:rPr>
              <a:t>        本次安全伙伴計畫期間自</a:t>
            </a:r>
            <a:r>
              <a:rPr lang="en-US" altLang="zh-TW" sz="2400" dirty="0" smtClean="0">
                <a:latin typeface="微軟正黑體" panose="020B0604030504040204" pitchFamily="34" charset="-120"/>
                <a:ea typeface="微軟正黑體" panose="020B0604030504040204" pitchFamily="34" charset="-120"/>
              </a:rPr>
              <a:t>109</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8</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日至</a:t>
            </a:r>
            <a:r>
              <a:rPr lang="en-US" altLang="zh-TW" sz="2400" dirty="0" smtClean="0">
                <a:latin typeface="微軟正黑體" panose="020B0604030504040204" pitchFamily="34" charset="-120"/>
                <a:ea typeface="微軟正黑體" panose="020B0604030504040204" pitchFamily="34" charset="-120"/>
              </a:rPr>
              <a:t>112</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31</a:t>
            </a:r>
            <a:r>
              <a:rPr lang="zh-TW" altLang="en-US" sz="2400" dirty="0" smtClean="0">
                <a:latin typeface="微軟正黑體" panose="020B0604030504040204" pitchFamily="34" charset="-120"/>
                <a:ea typeface="微軟正黑體" panose="020B0604030504040204" pitchFamily="34" charset="-120"/>
              </a:rPr>
              <a:t>日為期</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年，雙方承諾合作事項包括</a:t>
            </a:r>
            <a:r>
              <a:rPr lang="zh-TW" altLang="en-US" sz="2400" b="1" dirty="0" smtClean="0">
                <a:solidFill>
                  <a:srgbClr val="FF0000"/>
                </a:solidFill>
                <a:latin typeface="微軟正黑體" panose="020B0604030504040204" pitchFamily="34" charset="-120"/>
                <a:ea typeface="微軟正黑體" panose="020B0604030504040204" pitchFamily="34" charset="-120"/>
              </a:rPr>
              <a:t>「辦理高階主管座談會以強化安全衛生領導及經驗交流」、「職業安全衛生管理制度完整性之診斷與輔導」、「教職員生的身心健康保護措施之宣導與輔導」、「工作場所安全衛生設施缺失檢核與改善之輔導」、「安全衛生管理人員之教育訓練」</a:t>
            </a:r>
            <a:r>
              <a:rPr lang="zh-TW" altLang="en-US" sz="2400" dirty="0" smtClean="0">
                <a:latin typeface="微軟正黑體" panose="020B0604030504040204" pitchFamily="34" charset="-120"/>
                <a:ea typeface="微軟正黑體" panose="020B0604030504040204" pitchFamily="34" charset="-120"/>
              </a:rPr>
              <a:t>等重點工作，桃園市政府勞動檢查處更規劃增辦「校園青年互動式體驗參訪」活動，以提升校園青年就業前職業安全衛生之意識，激發青年職安衛認知與潛能，讓安全文化於校園扎根、鞏固及拓展。</a:t>
            </a:r>
            <a:br>
              <a:rPr lang="zh-TW" altLang="en-US"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        因應本計畫內容，桃園市政府勞動檢查處與轄內國立中央大學等</a:t>
            </a:r>
            <a:r>
              <a:rPr lang="en-US" altLang="zh-TW" sz="2400" dirty="0" smtClean="0">
                <a:latin typeface="微軟正黑體" panose="020B0604030504040204" pitchFamily="34" charset="-120"/>
                <a:ea typeface="微軟正黑體" panose="020B0604030504040204" pitchFamily="34" charset="-120"/>
              </a:rPr>
              <a:t>13</a:t>
            </a:r>
            <a:r>
              <a:rPr lang="zh-TW" altLang="en-US" sz="2400" dirty="0" smtClean="0">
                <a:latin typeface="微軟正黑體" panose="020B0604030504040204" pitchFamily="34" charset="-120"/>
                <a:ea typeface="微軟正黑體" panose="020B0604030504040204" pitchFamily="34" charset="-120"/>
              </a:rPr>
              <a:t>所大專校院，於</a:t>
            </a:r>
            <a:r>
              <a:rPr lang="en-US" altLang="zh-TW" sz="2400" dirty="0" smtClean="0">
                <a:latin typeface="微軟正黑體" panose="020B0604030504040204" pitchFamily="34" charset="-120"/>
                <a:ea typeface="微軟正黑體" panose="020B0604030504040204" pitchFamily="34" charset="-120"/>
              </a:rPr>
              <a:t>109</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9</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25</a:t>
            </a:r>
            <a:r>
              <a:rPr lang="zh-TW" altLang="en-US" sz="2400" dirty="0" smtClean="0">
                <a:latin typeface="微軟正黑體" panose="020B0604030504040204" pitchFamily="34" charset="-120"/>
                <a:ea typeface="微軟正黑體" panose="020B0604030504040204" pitchFamily="34" charset="-120"/>
              </a:rPr>
              <a:t>日假國立中央大學辦理大專校院互助聯盟交流會暨職業安全衛生管理教育訓練，本次訓練課程，桃園市政府與轄內</a:t>
            </a:r>
            <a:r>
              <a:rPr lang="en-US" altLang="zh-TW" sz="2400" dirty="0" smtClean="0">
                <a:latin typeface="微軟正黑體" panose="020B0604030504040204" pitchFamily="34" charset="-120"/>
                <a:ea typeface="微軟正黑體" panose="020B0604030504040204" pitchFamily="34" charset="-120"/>
              </a:rPr>
              <a:t>13</a:t>
            </a:r>
            <a:r>
              <a:rPr lang="zh-TW" altLang="en-US" sz="2400" dirty="0" smtClean="0">
                <a:latin typeface="微軟正黑體" panose="020B0604030504040204" pitchFamily="34" charset="-120"/>
                <a:ea typeface="微軟正黑體" panose="020B0604030504040204" pitchFamily="34" charset="-120"/>
              </a:rPr>
              <a:t>所大專校院組成之安衛互助聯盟均派員參與，期藉由本訓練課程，提升安衛互助聯盟安衛管理人員之專業知能及實務管理技巧，以保障校園師生安全與衛生，防止職業災害發生。</a:t>
            </a:r>
          </a:p>
        </p:txBody>
      </p:sp>
    </p:spTree>
    <p:extLst>
      <p:ext uri="{BB962C8B-B14F-4D97-AF65-F5344CB8AC3E}">
        <p14:creationId xmlns:p14="http://schemas.microsoft.com/office/powerpoint/2010/main" val="1171026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856983" cy="792088"/>
          </a:xfrm>
        </p:spPr>
        <p:txBody>
          <a:bodyPr vert="horz" lIns="91440" tIns="45720" rIns="91440" bIns="45720" rtlCol="0" anchor="ctr">
            <a:normAutofit/>
          </a:bodyPr>
          <a:lstStyle/>
          <a:p>
            <a:r>
              <a:rPr lang="zh-TW" altLang="en-US" dirty="0">
                <a:latin typeface="微軟正黑體" panose="020B0604030504040204" pitchFamily="34" charset="-120"/>
                <a:ea typeface="微軟正黑體" panose="020B0604030504040204" pitchFamily="34" charset="-120"/>
              </a:rPr>
              <a:t>管制性化學品運作許可管理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適用範圍</a:t>
            </a:r>
            <a:r>
              <a:rPr lang="en-US" altLang="zh-TW" dirty="0">
                <a:latin typeface="微軟正黑體" panose="020B0604030504040204" pitchFamily="34" charset="-120"/>
                <a:ea typeface="微軟正黑體" panose="020B0604030504040204" pitchFamily="34" charset="-120"/>
              </a:rPr>
              <a:t>1 </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51520" y="980728"/>
            <a:ext cx="8602241" cy="5877272"/>
          </a:xfrm>
        </p:spPr>
        <p:txBody>
          <a:bodyPr vert="horz" lIns="91440" tIns="45720" rIns="91440" bIns="45720" rtlCol="0">
            <a:noAutofit/>
          </a:bodyPr>
          <a:lstStyle/>
          <a:p>
            <a:pPr algn="just">
              <a:spcBef>
                <a:spcPts val="0"/>
              </a:spcBef>
            </a:pPr>
            <a:r>
              <a:rPr lang="zh-TW" altLang="en-US" sz="2600" dirty="0">
                <a:latin typeface="微軟正黑體" panose="020B0604030504040204" pitchFamily="34" charset="-120"/>
                <a:ea typeface="微軟正黑體" panose="020B0604030504040204" pitchFamily="34" charset="-120"/>
              </a:rPr>
              <a:t>第六條</a:t>
            </a:r>
            <a:r>
              <a:rPr lang="zh-TW" altLang="en-US" sz="2600" dirty="0">
                <a:solidFill>
                  <a:srgbClr val="FF0000"/>
                </a:solidFill>
                <a:latin typeface="微軟正黑體" panose="020B0604030504040204" pitchFamily="34" charset="-120"/>
                <a:ea typeface="微軟正黑體" panose="020B0604030504040204" pitchFamily="34" charset="-120"/>
              </a:rPr>
              <a:t>運作者於運作管制性化學品前，應向中央主管機關申請許可，非經許可者，不得運作</a:t>
            </a:r>
            <a:r>
              <a:rPr lang="zh-TW" altLang="en-US" sz="2600" dirty="0" smtClean="0">
                <a:latin typeface="微軟正黑體" panose="020B0604030504040204" pitchFamily="34" charset="-120"/>
                <a:ea typeface="微軟正黑體" panose="020B0604030504040204" pitchFamily="34" charset="-120"/>
              </a:rPr>
              <a:t>。本</a:t>
            </a:r>
            <a:r>
              <a:rPr lang="zh-TW" altLang="en-US" sz="2600" dirty="0">
                <a:latin typeface="微軟正黑體" panose="020B0604030504040204" pitchFamily="34" charset="-120"/>
                <a:ea typeface="微軟正黑體" panose="020B0604030504040204" pitchFamily="34" charset="-120"/>
              </a:rPr>
              <a:t>辦法施行前，已於國內運作第二條之管制性化學品者，運作者應於本辦法施行</a:t>
            </a:r>
            <a:r>
              <a:rPr lang="zh-TW" altLang="en-US" sz="2600" dirty="0" smtClean="0">
                <a:latin typeface="微軟正黑體" panose="020B0604030504040204" pitchFamily="34" charset="-120"/>
                <a:ea typeface="微軟正黑體" panose="020B0604030504040204" pitchFamily="34" charset="-120"/>
              </a:rPr>
              <a:t>後一年內</a:t>
            </a:r>
            <a:r>
              <a:rPr lang="zh-TW" altLang="en-US" sz="2600" dirty="0">
                <a:latin typeface="微軟正黑體" panose="020B0604030504040204" pitchFamily="34" charset="-120"/>
                <a:ea typeface="微軟正黑體" panose="020B0604030504040204" pitchFamily="34" charset="-120"/>
              </a:rPr>
              <a:t>取得許可文件，附表一有變更者，亦同。</a:t>
            </a:r>
            <a:endParaRPr lang="en-US" altLang="zh-TW" sz="2600" dirty="0">
              <a:latin typeface="微軟正黑體" panose="020B0604030504040204" pitchFamily="34" charset="-120"/>
              <a:ea typeface="微軟正黑體" panose="020B0604030504040204" pitchFamily="34" charset="-120"/>
            </a:endParaRPr>
          </a:p>
          <a:p>
            <a:pPr algn="just">
              <a:spcBef>
                <a:spcPts val="0"/>
              </a:spcBef>
            </a:pPr>
            <a:r>
              <a:rPr lang="zh-TW" altLang="en-US" sz="2600" dirty="0">
                <a:latin typeface="微軟正黑體" panose="020B0604030504040204" pitchFamily="34" charset="-120"/>
                <a:ea typeface="微軟正黑體" panose="020B0604030504040204" pitchFamily="34" charset="-120"/>
              </a:rPr>
              <a:t> </a:t>
            </a:r>
            <a:r>
              <a:rPr lang="zh-TW" altLang="en-US" sz="2600" b="1" dirty="0">
                <a:latin typeface="微軟正黑體" panose="020B0604030504040204" pitchFamily="34" charset="-120"/>
                <a:ea typeface="微軟正黑體" panose="020B0604030504040204" pitchFamily="34" charset="-120"/>
              </a:rPr>
              <a:t>說明</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algn="just">
              <a:spcBef>
                <a:spcPts val="0"/>
              </a:spcBef>
            </a:pPr>
            <a:r>
              <a:rPr lang="en-US" altLang="zh-TW" sz="2600" dirty="0">
                <a:latin typeface="微軟正黑體" panose="020B0604030504040204" pitchFamily="34" charset="-120"/>
                <a:ea typeface="微軟正黑體" panose="020B0604030504040204" pitchFamily="34" charset="-120"/>
              </a:rPr>
              <a:t>1.</a:t>
            </a:r>
            <a:r>
              <a:rPr lang="zh-TW" altLang="en-US" sz="2600" dirty="0">
                <a:latin typeface="微軟正黑體" panose="020B0604030504040204" pitchFamily="34" charset="-120"/>
                <a:ea typeface="微軟正黑體" panose="020B0604030504040204" pitchFamily="34" charset="-120"/>
              </a:rPr>
              <a:t>依職業安全衛生法第十四條第一項規定，製造者、輸入者、供應者或雇主，對於經 中央主管機關指定之管制性化學品，不得製造、輸入、供應或供工作者處置、使用。 但經中央主管機關許可者，不在此限。</a:t>
            </a:r>
            <a:endParaRPr lang="en-US" altLang="zh-TW" sz="2600" dirty="0">
              <a:latin typeface="微軟正黑體" panose="020B0604030504040204" pitchFamily="34" charset="-120"/>
              <a:ea typeface="微軟正黑體" panose="020B0604030504040204" pitchFamily="34" charset="-120"/>
            </a:endParaRPr>
          </a:p>
          <a:p>
            <a:pPr algn="just">
              <a:spcBef>
                <a:spcPts val="0"/>
              </a:spcBef>
            </a:pPr>
            <a:r>
              <a:rPr lang="en-US" altLang="zh-TW" sz="2600" dirty="0">
                <a:latin typeface="微軟正黑體" panose="020B0604030504040204" pitchFamily="34" charset="-120"/>
                <a:ea typeface="微軟正黑體" panose="020B0604030504040204" pitchFamily="34" charset="-120"/>
              </a:rPr>
              <a:t>2.</a:t>
            </a:r>
            <a:r>
              <a:rPr lang="zh-TW" altLang="en-US" sz="2600" dirty="0">
                <a:latin typeface="微軟正黑體" panose="020B0604030504040204" pitchFamily="34" charset="-120"/>
                <a:ea typeface="微軟正黑體" panose="020B0604030504040204" pitchFamily="34" charset="-120"/>
              </a:rPr>
              <a:t>運作者運作管制性化學品，應事前申請許可，經審核發給許可文件後，方得運作。 </a:t>
            </a:r>
            <a:endParaRPr lang="en-US" altLang="zh-TW" sz="2600" dirty="0">
              <a:latin typeface="微軟正黑體" panose="020B0604030504040204" pitchFamily="34" charset="-120"/>
              <a:ea typeface="微軟正黑體" panose="020B0604030504040204" pitchFamily="34" charset="-120"/>
            </a:endParaRPr>
          </a:p>
          <a:p>
            <a:pPr algn="just">
              <a:spcBef>
                <a:spcPts val="0"/>
              </a:spcBef>
            </a:pPr>
            <a:r>
              <a:rPr lang="en-US" altLang="zh-TW" sz="2600" dirty="0">
                <a:latin typeface="微軟正黑體" panose="020B0604030504040204" pitchFamily="34" charset="-120"/>
                <a:ea typeface="微軟正黑體" panose="020B0604030504040204" pitchFamily="34" charset="-120"/>
              </a:rPr>
              <a:t>3.</a:t>
            </a:r>
            <a:r>
              <a:rPr lang="zh-TW" altLang="en-US" sz="2600" dirty="0">
                <a:latin typeface="微軟正黑體" panose="020B0604030504040204" pitchFamily="34" charset="-120"/>
                <a:ea typeface="微軟正黑體" panose="020B0604030504040204" pitchFamily="34" charset="-120"/>
              </a:rPr>
              <a:t>若為實施前已運作者，應於規定限期內完成許可申請；未於限期內取得許可文件者， 不得運作管制性化學品。</a:t>
            </a:r>
          </a:p>
        </p:txBody>
      </p:sp>
    </p:spTree>
    <p:extLst>
      <p:ext uri="{BB962C8B-B14F-4D97-AF65-F5344CB8AC3E}">
        <p14:creationId xmlns:p14="http://schemas.microsoft.com/office/powerpoint/2010/main" val="2836090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712968" cy="1008112"/>
          </a:xfrm>
        </p:spPr>
        <p:txBody>
          <a:bodyPr>
            <a:normAutofit fontScale="90000"/>
          </a:bodyPr>
          <a:lstStyle/>
          <a:p>
            <a:pPr algn="ctr"/>
            <a:r>
              <a:rPr lang="zh-TW" altLang="en-US" dirty="0" smtClean="0">
                <a:latin typeface="微軟正黑體" panose="020B0604030504040204" pitchFamily="34" charset="-120"/>
                <a:ea typeface="微軟正黑體" panose="020B0604030504040204" pitchFamily="34" charset="-120"/>
              </a:rPr>
              <a:t>管制性化學品運作許可管理</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適用範圍</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83568" y="1124744"/>
            <a:ext cx="7680960" cy="3931920"/>
          </a:xfrm>
        </p:spPr>
        <p:txBody>
          <a:bodyPr>
            <a:normAutofit/>
          </a:bodyPr>
          <a:lstStyle/>
          <a:p>
            <a:pPr marL="0" indent="0">
              <a:buNone/>
            </a:pPr>
            <a:r>
              <a:rPr lang="zh-TW" altLang="en-US" sz="2800" dirty="0" smtClean="0">
                <a:latin typeface="微軟正黑體" panose="020B0604030504040204" pitchFamily="34" charset="-120"/>
                <a:ea typeface="微軟正黑體" panose="020B0604030504040204" pitchFamily="34" charset="-120"/>
              </a:rPr>
              <a:t>附表一：管制性化學品</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zh-TW" altLang="en-US" sz="28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2"/>
          <a:srcRect t="2601" b="2765"/>
          <a:stretch/>
        </p:blipFill>
        <p:spPr>
          <a:xfrm>
            <a:off x="0" y="1556792"/>
            <a:ext cx="9144000" cy="5301208"/>
          </a:xfrm>
          <a:prstGeom prst="rect">
            <a:avLst/>
          </a:prstGeom>
        </p:spPr>
      </p:pic>
    </p:spTree>
    <p:extLst>
      <p:ext uri="{BB962C8B-B14F-4D97-AF65-F5344CB8AC3E}">
        <p14:creationId xmlns:p14="http://schemas.microsoft.com/office/powerpoint/2010/main" val="2430450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6600" b="1" dirty="0">
                <a:latin typeface="微軟正黑體" panose="020B0604030504040204" pitchFamily="34" charset="-120"/>
                <a:ea typeface="微軟正黑體" panose="020B0604030504040204" pitchFamily="34" charset="-120"/>
              </a:rPr>
              <a:t>實驗室</a:t>
            </a:r>
            <a:r>
              <a:rPr lang="zh-TW" altLang="en-US" sz="6600" b="1" dirty="0" smtClean="0">
                <a:latin typeface="微軟正黑體" panose="020B0604030504040204" pitchFamily="34" charset="-120"/>
                <a:ea typeface="微軟正黑體" panose="020B0604030504040204" pitchFamily="34" charset="-120"/>
              </a:rPr>
              <a:t>管理</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83166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936104"/>
          </a:xfrm>
        </p:spPr>
        <p:txBody>
          <a:bodyPr/>
          <a:lstStyle/>
          <a:p>
            <a:pPr algn="just"/>
            <a:r>
              <a:rPr lang="zh-TW" altLang="en-US" dirty="0">
                <a:latin typeface="微軟正黑體" panose="020B0604030504040204" pitchFamily="34" charset="-120"/>
                <a:ea typeface="微軟正黑體" panose="020B0604030504040204" pitchFamily="34" charset="-120"/>
              </a:rPr>
              <a:t>落</a:t>
            </a:r>
            <a:r>
              <a:rPr lang="zh-TW" altLang="en-US" dirty="0" smtClean="0">
                <a:latin typeface="微軟正黑體" panose="020B0604030504040204" pitchFamily="34" charset="-120"/>
                <a:ea typeface="微軟正黑體" panose="020B0604030504040204" pitchFamily="34" charset="-120"/>
              </a:rPr>
              <a:t>實設置緊急沖身洗眼器</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1196752"/>
            <a:ext cx="8280920" cy="5256584"/>
          </a:xfrm>
        </p:spPr>
        <p:txBody>
          <a:bodyPr>
            <a:normAutofit/>
          </a:bodyPr>
          <a:lstStyle/>
          <a:p>
            <a:pPr algn="just"/>
            <a:r>
              <a:rPr lang="zh-TW" altLang="en-US" sz="2800" b="1" dirty="0" smtClean="0">
                <a:solidFill>
                  <a:srgbClr val="7030A0"/>
                </a:solidFill>
                <a:latin typeface="微軟正黑體" panose="020B0604030504040204" pitchFamily="34" charset="-120"/>
                <a:ea typeface="微軟正黑體" panose="020B0604030504040204" pitchFamily="34" charset="-120"/>
              </a:rPr>
              <a:t>職業安全衛生設施規則</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第</a:t>
            </a:r>
            <a:r>
              <a:rPr lang="en-US" altLang="zh-TW" sz="2800" b="1" dirty="0" smtClean="0">
                <a:solidFill>
                  <a:srgbClr val="7030A0"/>
                </a:solidFill>
                <a:latin typeface="微軟正黑體" panose="020B0604030504040204" pitchFamily="34" charset="-120"/>
                <a:ea typeface="微軟正黑體" panose="020B0604030504040204" pitchFamily="34" charset="-120"/>
              </a:rPr>
              <a:t>318</a:t>
            </a:r>
            <a:r>
              <a:rPr lang="zh-TW" altLang="en-US" sz="2800" b="1" dirty="0" smtClean="0">
                <a:solidFill>
                  <a:srgbClr val="7030A0"/>
                </a:solidFill>
                <a:latin typeface="微軟正黑體" panose="020B0604030504040204" pitchFamily="34" charset="-120"/>
                <a:ea typeface="微軟正黑體" panose="020B0604030504040204" pitchFamily="34" charset="-120"/>
              </a:rPr>
              <a:t>條</a:t>
            </a:r>
            <a:endParaRPr lang="en-US" altLang="zh-TW" sz="2800" b="1" dirty="0" smtClean="0">
              <a:solidFill>
                <a:srgbClr val="7030A0"/>
              </a:solidFill>
              <a:latin typeface="微軟正黑體" panose="020B0604030504040204" pitchFamily="34" charset="-120"/>
              <a:ea typeface="微軟正黑體" panose="020B0604030504040204" pitchFamily="34" charset="-120"/>
            </a:endParaRPr>
          </a:p>
          <a:p>
            <a:pPr marL="0" indent="0" algn="just">
              <a:buNone/>
            </a:pP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雇主對於勞工從事其身體或衣著有被汙染之虞之特殊作業時，應置備該勞工洗眼、洗澡、漱口、更衣、洗滌等設備。</a:t>
            </a:r>
            <a:endParaRPr lang="en-US" altLang="zh-TW" sz="2800" dirty="0" smtClean="0">
              <a:latin typeface="微軟正黑體" panose="020B0604030504040204" pitchFamily="34" charset="-120"/>
              <a:ea typeface="微軟正黑體" panose="020B0604030504040204" pitchFamily="34" charset="-120"/>
            </a:endParaRPr>
          </a:p>
          <a:p>
            <a:pPr marL="0" indent="0" algn="just">
              <a:buNone/>
            </a:pPr>
            <a:endParaRPr lang="en-US" altLang="zh-TW" sz="2800" dirty="0">
              <a:latin typeface="微軟正黑體" panose="020B0604030504040204" pitchFamily="34" charset="-120"/>
              <a:ea typeface="微軟正黑體" panose="020B0604030504040204" pitchFamily="34" charset="-120"/>
            </a:endParaRPr>
          </a:p>
          <a:p>
            <a:pPr marL="0" indent="0" algn="just">
              <a:buNone/>
            </a:pPr>
            <a:endParaRPr lang="en-US" altLang="zh-TW" sz="28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確實盤點各自所屬單位實驗室之危害防護是否需要「緊急沖身、洗眼器」之</a:t>
            </a:r>
            <a:r>
              <a:rPr lang="zh-TW" altLang="en-US" sz="2800" dirty="0" smtClean="0">
                <a:latin typeface="微軟正黑體" panose="020B0604030504040204" pitchFamily="34" charset="-120"/>
                <a:ea typeface="微軟正黑體" panose="020B0604030504040204" pitchFamily="34" charset="-120"/>
              </a:rPr>
              <a:t>設置？</a:t>
            </a:r>
            <a:endParaRPr lang="en-US" altLang="zh-TW" sz="28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如有</a:t>
            </a:r>
            <a:r>
              <a:rPr lang="zh-TW" altLang="en-US" sz="2800" dirty="0" smtClean="0">
                <a:latin typeface="微軟正黑體" panose="020B0604030504040204" pitchFamily="34" charset="-120"/>
                <a:ea typeface="微軟正黑體" panose="020B0604030504040204" pitchFamily="34" charset="-120"/>
              </a:rPr>
              <a:t>必要設置時，應依法規檢討設置地點是否符合要求？</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2179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7680960" cy="1371600"/>
          </a:xfrm>
        </p:spPr>
        <p:txBody>
          <a:bodyPr/>
          <a:lstStyle/>
          <a:p>
            <a:r>
              <a:rPr lang="zh-TW" altLang="en-US" dirty="0" smtClean="0">
                <a:latin typeface="微軟正黑體" panose="020B0604030504040204" pitchFamily="34" charset="-120"/>
                <a:ea typeface="微軟正黑體" panose="020B0604030504040204" pitchFamily="34" charset="-120"/>
              </a:rPr>
              <a:t>緊急洗眼沖淋設備</a:t>
            </a:r>
            <a:endParaRPr lang="zh-TW"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4644008" y="404664"/>
            <a:ext cx="4320480" cy="6250050"/>
          </a:xfrm>
          <a:prstGeom prst="rect">
            <a:avLst/>
          </a:prstGeom>
        </p:spPr>
      </p:pic>
      <p:sp>
        <p:nvSpPr>
          <p:cNvPr id="3" name="內容版面配置區 2"/>
          <p:cNvSpPr>
            <a:spLocks noGrp="1"/>
          </p:cNvSpPr>
          <p:nvPr>
            <p:ph idx="1"/>
          </p:nvPr>
        </p:nvSpPr>
        <p:spPr>
          <a:xfrm>
            <a:off x="251520" y="1690689"/>
            <a:ext cx="4339292" cy="3769665"/>
          </a:xfrm>
        </p:spPr>
        <p:txBody>
          <a:bodyPr>
            <a:normAutofit/>
          </a:bodyPr>
          <a:lstStyle/>
          <a:p>
            <a:pPr marL="0" indent="0" algn="just">
              <a:buNone/>
            </a:pPr>
            <a:r>
              <a:rPr lang="zh-TW" altLang="en-US" sz="2800" b="1" dirty="0" smtClean="0">
                <a:latin typeface="微軟正黑體" panose="020B0604030504040204" pitchFamily="34" charset="-120"/>
                <a:ea typeface="微軟正黑體" panose="020B0604030504040204" pitchFamily="34" charset="-120"/>
              </a:rPr>
              <a:t>功能</a:t>
            </a:r>
            <a:endParaRPr lang="en-US" altLang="zh-TW" sz="2800" b="1" dirty="0" smtClean="0">
              <a:latin typeface="微軟正黑體" panose="020B0604030504040204" pitchFamily="34" charset="-120"/>
              <a:ea typeface="微軟正黑體" panose="020B0604030504040204" pitchFamily="34" charset="-120"/>
            </a:endParaRPr>
          </a:p>
          <a:p>
            <a:pPr algn="just"/>
            <a:r>
              <a:rPr lang="zh-TW" altLang="en-US" sz="2800" dirty="0" smtClean="0">
                <a:latin typeface="微軟正黑體" panose="020B0604030504040204" pitchFamily="34" charset="-120"/>
                <a:ea typeface="微軟正黑體" panose="020B0604030504040204" pitchFamily="34" charset="-120"/>
              </a:rPr>
              <a:t>化學物質噴濺眼睛皮膚時，可以快速將化學物質移除，避免危害進一步</a:t>
            </a:r>
            <a:r>
              <a:rPr lang="zh-TW" altLang="en-US" sz="2800" dirty="0">
                <a:latin typeface="微軟正黑體" panose="020B0604030504040204" pitchFamily="34" charset="-120"/>
                <a:ea typeface="微軟正黑體" panose="020B0604030504040204" pitchFamily="34" charset="-120"/>
              </a:rPr>
              <a:t>擴大。</a:t>
            </a:r>
            <a:endParaRPr lang="en-US" altLang="zh-TW" sz="2800" dirty="0" smtClean="0">
              <a:latin typeface="微軟正黑體" panose="020B0604030504040204" pitchFamily="34" charset="-120"/>
              <a:ea typeface="微軟正黑體" panose="020B0604030504040204" pitchFamily="34" charset="-120"/>
            </a:endParaRPr>
          </a:p>
          <a:p>
            <a:pPr algn="just"/>
            <a:r>
              <a:rPr lang="zh-TW" altLang="en-US" sz="2800" dirty="0" smtClean="0">
                <a:latin typeface="微軟正黑體" panose="020B0604030504040204" pitchFamily="34" charset="-120"/>
                <a:ea typeface="微軟正黑體" panose="020B0604030504040204" pitchFamily="34" charset="-120"/>
              </a:rPr>
              <a:t>使用者</a:t>
            </a:r>
            <a:r>
              <a:rPr lang="zh-TW" altLang="en-US" sz="2800" dirty="0">
                <a:latin typeface="微軟正黑體" panose="020B0604030504040204" pitchFamily="34" charset="-120"/>
                <a:ea typeface="微軟正黑體" panose="020B0604030504040204" pitchFamily="34" charset="-120"/>
              </a:rPr>
              <a:t>在</a:t>
            </a:r>
            <a:r>
              <a:rPr lang="zh-TW" altLang="en-US" sz="2800" dirty="0" smtClean="0">
                <a:latin typeface="微軟正黑體" panose="020B0604030504040204" pitchFamily="34" charset="-120"/>
                <a:ea typeface="微軟正黑體" panose="020B0604030504040204" pitchFamily="34" charset="-120"/>
              </a:rPr>
              <a:t>意外發生時快速到達緊急洗眼沖淋設備處、並容易操作，須靠平時的設備維護。</a:t>
            </a:r>
            <a:endParaRPr lang="en-US" altLang="zh-TW" sz="2800" dirty="0" smtClean="0">
              <a:latin typeface="微軟正黑體" panose="020B0604030504040204" pitchFamily="34" charset="-120"/>
              <a:ea typeface="微軟正黑體" panose="020B0604030504040204" pitchFamily="34" charset="-120"/>
            </a:endParaRPr>
          </a:p>
          <a:p>
            <a:pPr marL="0" indent="0" algn="just">
              <a:buNone/>
            </a:pPr>
            <a:endParaRPr lang="en-US" altLang="zh-TW"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8401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07504" y="188640"/>
            <a:ext cx="8856984" cy="6578656"/>
          </a:xfrm>
          <a:prstGeom prst="rect">
            <a:avLst/>
          </a:prstGeom>
        </p:spPr>
      </p:pic>
    </p:spTree>
    <p:extLst>
      <p:ext uri="{BB962C8B-B14F-4D97-AF65-F5344CB8AC3E}">
        <p14:creationId xmlns:p14="http://schemas.microsoft.com/office/powerpoint/2010/main" val="3767101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2"/>
          <a:srcRect t="4369"/>
          <a:stretch/>
        </p:blipFill>
        <p:spPr>
          <a:xfrm>
            <a:off x="539553" y="188641"/>
            <a:ext cx="8208912" cy="6507560"/>
          </a:xfrm>
          <a:prstGeom prst="rect">
            <a:avLst/>
          </a:prstGeom>
        </p:spPr>
      </p:pic>
    </p:spTree>
    <p:extLst>
      <p:ext uri="{BB962C8B-B14F-4D97-AF65-F5344CB8AC3E}">
        <p14:creationId xmlns:p14="http://schemas.microsoft.com/office/powerpoint/2010/main" val="15397184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16632"/>
            <a:ext cx="7680960" cy="936104"/>
          </a:xfrm>
        </p:spPr>
        <p:txBody>
          <a:bodyPr/>
          <a:lstStyle/>
          <a:p>
            <a:pPr algn="ctr"/>
            <a:r>
              <a:rPr lang="zh-TW" altLang="en-US" dirty="0" smtClean="0">
                <a:latin typeface="微軟正黑體" panose="020B0604030504040204" pitchFamily="34" charset="-120"/>
                <a:ea typeface="微軟正黑體" panose="020B0604030504040204" pitchFamily="34" charset="-120"/>
              </a:rPr>
              <a:t>緊急沖淋裝置檢查重點</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23528" y="1052736"/>
            <a:ext cx="8496944" cy="5472608"/>
          </a:xfrm>
        </p:spPr>
        <p:txBody>
          <a:bodyPr>
            <a:noAutofit/>
          </a:bodyPr>
          <a:lstStyle/>
          <a:p>
            <a:pPr marL="514350" indent="-514350" algn="just">
              <a:buFont typeface="+mj-lt"/>
              <a:buAutoNum type="arabicPeriod"/>
            </a:pPr>
            <a:r>
              <a:rPr lang="zh-TW" altLang="en-US" sz="2800" b="1" dirty="0" smtClean="0">
                <a:solidFill>
                  <a:srgbClr val="0000FF"/>
                </a:solidFill>
                <a:latin typeface="微軟正黑體" panose="020B0604030504040204" pitchFamily="34" charset="-120"/>
                <a:ea typeface="微軟正黑體" panose="020B0604030504040204" pitchFamily="34" charset="-120"/>
              </a:rPr>
              <a:t>位置</a:t>
            </a:r>
            <a:endParaRPr lang="en-US" altLang="zh-TW" sz="2800" b="1" dirty="0" smtClean="0">
              <a:solidFill>
                <a:srgbClr val="0000FF"/>
              </a:solidFill>
              <a:latin typeface="微軟正黑體" panose="020B0604030504040204" pitchFamily="34" charset="-120"/>
              <a:ea typeface="微軟正黑體" panose="020B0604030504040204" pitchFamily="34" charset="-120"/>
            </a:endParaRPr>
          </a:p>
          <a:p>
            <a:pPr algn="just"/>
            <a:r>
              <a:rPr lang="zh-TW" altLang="en-US" sz="2800" dirty="0" smtClean="0">
                <a:latin typeface="微軟正黑體" panose="020B0604030504040204" pitchFamily="34" charset="-120"/>
                <a:ea typeface="微軟正黑體" panose="020B0604030504040204" pitchFamily="34" charset="-120"/>
              </a:rPr>
              <a:t>必須設置</a:t>
            </a:r>
            <a:r>
              <a:rPr lang="zh-TW" altLang="en-US" sz="2800" b="1" dirty="0" smtClean="0">
                <a:solidFill>
                  <a:srgbClr val="FF0000"/>
                </a:solidFill>
                <a:latin typeface="微軟正黑體" panose="020B0604030504040204" pitchFamily="34" charset="-120"/>
                <a:ea typeface="微軟正黑體" panose="020B0604030504040204" pitchFamily="34" charset="-120"/>
              </a:rPr>
              <a:t>距離危害源步行</a:t>
            </a:r>
            <a:r>
              <a:rPr lang="en-US" altLang="zh-TW" sz="2800" b="1" dirty="0" smtClean="0">
                <a:solidFill>
                  <a:srgbClr val="FF0000"/>
                </a:solidFill>
                <a:latin typeface="微軟正黑體" panose="020B0604030504040204" pitchFamily="34" charset="-120"/>
                <a:ea typeface="微軟正黑體" panose="020B0604030504040204" pitchFamily="34" charset="-120"/>
              </a:rPr>
              <a:t>10</a:t>
            </a:r>
            <a:r>
              <a:rPr lang="zh-TW" altLang="en-US" sz="2800" b="1" dirty="0" smtClean="0">
                <a:solidFill>
                  <a:srgbClr val="FF0000"/>
                </a:solidFill>
                <a:latin typeface="微軟正黑體" panose="020B0604030504040204" pitchFamily="34" charset="-120"/>
                <a:ea typeface="微軟正黑體" panose="020B0604030504040204" pitchFamily="34" charset="-120"/>
              </a:rPr>
              <a:t>秒內可以到達之處</a:t>
            </a:r>
            <a:r>
              <a:rPr lang="zh-TW" altLang="en-US" sz="2800" dirty="0" smtClean="0">
                <a:latin typeface="微軟正黑體" panose="020B0604030504040204" pitchFamily="34" charset="-120"/>
                <a:ea typeface="微軟正黑體" panose="020B0604030504040204" pitchFamily="34" charset="-120"/>
              </a:rPr>
              <a:t>，且通道暢通無阻。</a:t>
            </a:r>
            <a:endParaRPr lang="en-US" altLang="zh-TW" sz="2800" dirty="0" smtClean="0">
              <a:latin typeface="微軟正黑體" panose="020B0604030504040204" pitchFamily="34" charset="-120"/>
              <a:ea typeface="微軟正黑體" panose="020B0604030504040204" pitchFamily="34" charset="-120"/>
            </a:endParaRPr>
          </a:p>
          <a:p>
            <a:pPr marL="0" indent="0" algn="just">
              <a:buNone/>
            </a:pPr>
            <a:r>
              <a:rPr lang="zh-TW" altLang="en-US" sz="2800" dirty="0" smtClean="0">
                <a:latin typeface="微軟正黑體" panose="020B0604030504040204" pitchFamily="34" charset="-120"/>
                <a:ea typeface="微軟正黑體" panose="020B0604030504040204" pitchFamily="34" charset="-120"/>
              </a:rPr>
              <a:t>若緊急沖淋裝置為固定箱體</a:t>
            </a:r>
            <a:r>
              <a:rPr lang="zh-TW" altLang="en-US" sz="2800" dirty="0">
                <a:latin typeface="微軟正黑體" panose="020B0604030504040204" pitchFamily="34" charset="-120"/>
                <a:ea typeface="微軟正黑體" panose="020B0604030504040204" pitchFamily="34" charset="-120"/>
              </a:rPr>
              <a:t>式</a:t>
            </a:r>
            <a:r>
              <a:rPr lang="zh-TW" altLang="en-US" sz="2800" dirty="0" smtClean="0">
                <a:latin typeface="微軟正黑體" panose="020B0604030504040204" pitchFamily="34" charset="-120"/>
                <a:ea typeface="微軟正黑體" panose="020B0604030504040204" pitchFamily="34" charset="-120"/>
              </a:rPr>
              <a:t>且具有拉門，則拉門需常開，若有人員使用時，則將拉門關閉，以免沖洗時液體噴濺出去。</a:t>
            </a:r>
            <a:endParaRPr lang="en-US" altLang="zh-TW" sz="2800"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startAt="2"/>
            </a:pPr>
            <a:r>
              <a:rPr lang="zh-TW" altLang="en-US" sz="2800" b="1" dirty="0" smtClean="0">
                <a:solidFill>
                  <a:srgbClr val="0000FF"/>
                </a:solidFill>
                <a:latin typeface="微軟正黑體" panose="020B0604030504040204" pitchFamily="34" charset="-120"/>
                <a:ea typeface="微軟正黑體" panose="020B0604030504040204" pitchFamily="34" charset="-120"/>
              </a:rPr>
              <a:t>水質情形</a:t>
            </a:r>
            <a:r>
              <a:rPr lang="en-US" altLang="zh-TW" sz="2800" b="1" dirty="0" smtClean="0">
                <a:solidFill>
                  <a:srgbClr val="0000FF"/>
                </a:solidFill>
                <a:latin typeface="微軟正黑體" panose="020B0604030504040204" pitchFamily="34" charset="-120"/>
                <a:ea typeface="微軟正黑體" panose="020B0604030504040204" pitchFamily="34" charset="-120"/>
              </a:rPr>
              <a:t>:</a:t>
            </a:r>
          </a:p>
          <a:p>
            <a:pPr algn="just"/>
            <a:r>
              <a:rPr lang="zh-TW" altLang="en-US" sz="2800" dirty="0" smtClean="0">
                <a:solidFill>
                  <a:srgbClr val="FF0000"/>
                </a:solidFill>
                <a:latin typeface="微軟正黑體" panose="020B0604030504040204" pitchFamily="34" charset="-120"/>
                <a:ea typeface="微軟正黑體" panose="020B0604030504040204" pitchFamily="34" charset="-120"/>
              </a:rPr>
              <a:t>水需</a:t>
            </a:r>
            <a:r>
              <a:rPr lang="zh-TW" altLang="en-US" sz="2800" dirty="0">
                <a:solidFill>
                  <a:srgbClr val="FF0000"/>
                </a:solidFill>
                <a:latin typeface="微軟正黑體" panose="020B0604030504040204" pitchFamily="34" charset="-120"/>
                <a:ea typeface="微軟正黑體" panose="020B0604030504040204" pitchFamily="34" charset="-120"/>
              </a:rPr>
              <a:t>為</a:t>
            </a:r>
            <a:r>
              <a:rPr lang="zh-TW" altLang="en-US" sz="2800" dirty="0" smtClean="0">
                <a:solidFill>
                  <a:srgbClr val="FF0000"/>
                </a:solidFill>
                <a:latin typeface="微軟正黑體" panose="020B0604030504040204" pitchFamily="34" charset="-120"/>
                <a:ea typeface="微軟正黑體" panose="020B0604030504040204" pitchFamily="34" charset="-120"/>
              </a:rPr>
              <a:t>溫水，水質無明顯異味及雜質</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startAt="3"/>
            </a:pPr>
            <a:r>
              <a:rPr lang="zh-TW" altLang="en-US" sz="2800" b="1" dirty="0" smtClean="0">
                <a:solidFill>
                  <a:srgbClr val="0000FF"/>
                </a:solidFill>
                <a:latin typeface="微軟正黑體" panose="020B0604030504040204" pitchFamily="34" charset="-120"/>
                <a:ea typeface="微軟正黑體" panose="020B0604030504040204" pitchFamily="34" charset="-120"/>
              </a:rPr>
              <a:t>訓練</a:t>
            </a:r>
            <a:r>
              <a:rPr lang="en-US" altLang="zh-TW" sz="2800" b="1" dirty="0" smtClean="0">
                <a:solidFill>
                  <a:srgbClr val="0000FF"/>
                </a:solidFill>
                <a:latin typeface="微軟正黑體" panose="020B0604030504040204" pitchFamily="34" charset="-120"/>
                <a:ea typeface="微軟正黑體" panose="020B0604030504040204" pitchFamily="34" charset="-120"/>
              </a:rPr>
              <a:t>:</a:t>
            </a:r>
          </a:p>
          <a:p>
            <a:pPr algn="just"/>
            <a:r>
              <a:rPr lang="zh-TW" altLang="en-US" sz="2800" dirty="0" smtClean="0">
                <a:solidFill>
                  <a:srgbClr val="FF0000"/>
                </a:solidFill>
                <a:latin typeface="微軟正黑體" panose="020B0604030504040204" pitchFamily="34" charset="-120"/>
                <a:ea typeface="微軟正黑體" panose="020B0604030504040204" pitchFamily="34" charset="-120"/>
              </a:rPr>
              <a:t>作業現場人員都需要接受現場使用沖身</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洗眼設備之訓練</a:t>
            </a:r>
            <a:r>
              <a:rPr lang="zh-TW" altLang="en-US" sz="2800" dirty="0" smtClean="0">
                <a:latin typeface="微軟正黑體" panose="020B0604030504040204" pitchFamily="34" charset="-120"/>
                <a:ea typeface="微軟正黑體" panose="020B0604030504040204" pitchFamily="34" charset="-120"/>
              </a:rPr>
              <a:t>，熟悉緊急沖淋裝置放置地點及使用方法。</a:t>
            </a:r>
            <a:endParaRPr lang="en-US" altLang="zh-TW" sz="2800"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startAt="2"/>
            </a:pP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5536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188640"/>
            <a:ext cx="7680960" cy="864096"/>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緊急沖淋裝置檢查重點</a:t>
            </a:r>
          </a:p>
        </p:txBody>
      </p:sp>
      <p:sp>
        <p:nvSpPr>
          <p:cNvPr id="3" name="內容版面配置區 2"/>
          <p:cNvSpPr>
            <a:spLocks noGrp="1"/>
          </p:cNvSpPr>
          <p:nvPr>
            <p:ph idx="1"/>
          </p:nvPr>
        </p:nvSpPr>
        <p:spPr>
          <a:xfrm>
            <a:off x="323528" y="1124744"/>
            <a:ext cx="8496944" cy="5544616"/>
          </a:xfrm>
        </p:spPr>
        <p:txBody>
          <a:bodyPr>
            <a:noAutofit/>
          </a:bodyPr>
          <a:lstStyle/>
          <a:p>
            <a:pPr marL="514350" indent="-514350" algn="just">
              <a:buFont typeface="+mj-lt"/>
              <a:buAutoNum type="arabicPeriod" startAt="4"/>
            </a:pPr>
            <a:r>
              <a:rPr lang="zh-TW" altLang="en-US" sz="2800" b="1" dirty="0" smtClean="0">
                <a:solidFill>
                  <a:srgbClr val="0000FF"/>
                </a:solidFill>
                <a:latin typeface="微軟正黑體" panose="020B0604030504040204" pitchFamily="34" charset="-120"/>
                <a:ea typeface="微軟正黑體" panose="020B0604030504040204" pitchFamily="34" charset="-120"/>
              </a:rPr>
              <a:t>維修</a:t>
            </a:r>
            <a:r>
              <a:rPr lang="en-US" altLang="zh-TW" sz="2800" b="1" dirty="0" smtClean="0">
                <a:solidFill>
                  <a:srgbClr val="0000FF"/>
                </a:solidFill>
                <a:latin typeface="微軟正黑體" panose="020B0604030504040204" pitchFamily="34" charset="-120"/>
                <a:ea typeface="微軟正黑體" panose="020B0604030504040204" pitchFamily="34" charset="-120"/>
              </a:rPr>
              <a:t>/</a:t>
            </a:r>
            <a:r>
              <a:rPr lang="zh-TW" altLang="en-US" sz="2800" b="1" dirty="0" smtClean="0">
                <a:solidFill>
                  <a:srgbClr val="0000FF"/>
                </a:solidFill>
                <a:latin typeface="微軟正黑體" panose="020B0604030504040204" pitchFamily="34" charset="-120"/>
                <a:ea typeface="微軟正黑體" panose="020B0604030504040204" pitchFamily="34" charset="-120"/>
              </a:rPr>
              <a:t>檢查</a:t>
            </a:r>
            <a:r>
              <a:rPr lang="en-US" altLang="zh-TW" sz="2800" b="1" dirty="0" smtClean="0">
                <a:solidFill>
                  <a:srgbClr val="0000FF"/>
                </a:solidFill>
                <a:latin typeface="微軟正黑體" panose="020B0604030504040204" pitchFamily="34" charset="-120"/>
                <a:ea typeface="微軟正黑體" panose="020B0604030504040204" pitchFamily="34" charset="-120"/>
              </a:rPr>
              <a:t>:</a:t>
            </a:r>
          </a:p>
          <a:p>
            <a:pPr algn="just"/>
            <a:r>
              <a:rPr lang="zh-TW" altLang="en-US" sz="2800" dirty="0" smtClean="0">
                <a:solidFill>
                  <a:srgbClr val="FF00FF"/>
                </a:solidFill>
                <a:latin typeface="微軟正黑體" panose="020B0604030504040204" pitchFamily="34" charset="-120"/>
                <a:ea typeface="微軟正黑體" panose="020B0604030504040204" pitchFamily="34" charset="-120"/>
              </a:rPr>
              <a:t>定期需要測試沖身</a:t>
            </a:r>
            <a:r>
              <a:rPr lang="en-US" altLang="zh-TW" sz="2800" dirty="0" smtClean="0">
                <a:solidFill>
                  <a:srgbClr val="FF00FF"/>
                </a:solidFill>
                <a:latin typeface="微軟正黑體" panose="020B0604030504040204" pitchFamily="34" charset="-120"/>
                <a:ea typeface="微軟正黑體" panose="020B0604030504040204" pitchFamily="34" charset="-120"/>
              </a:rPr>
              <a:t>/</a:t>
            </a:r>
            <a:r>
              <a:rPr lang="zh-TW" altLang="en-US" sz="2800" dirty="0" smtClean="0">
                <a:solidFill>
                  <a:srgbClr val="FF00FF"/>
                </a:solidFill>
                <a:latin typeface="微軟正黑體" panose="020B0604030504040204" pitchFamily="34" charset="-120"/>
                <a:ea typeface="微軟正黑體" panose="020B0604030504040204" pitchFamily="34" charset="-120"/>
              </a:rPr>
              <a:t>洗眼設備功能是否正常，測試檢查其給水狀況、開關閥、排水狀況及管路有無漏水</a:t>
            </a:r>
            <a:r>
              <a:rPr lang="zh-TW" altLang="en-US" sz="2800" dirty="0" smtClean="0">
                <a:latin typeface="微軟正黑體" panose="020B0604030504040204" pitchFamily="34" charset="-120"/>
                <a:ea typeface="微軟正黑體" panose="020B0604030504040204" pitchFamily="34" charset="-120"/>
              </a:rPr>
              <a:t>等。</a:t>
            </a:r>
            <a:endParaRPr lang="en-US" altLang="zh-TW" sz="2800"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startAt="5"/>
            </a:pPr>
            <a:r>
              <a:rPr lang="zh-TW" altLang="en-US" sz="2800" b="1" dirty="0" smtClean="0">
                <a:solidFill>
                  <a:srgbClr val="0000FF"/>
                </a:solidFill>
                <a:latin typeface="微軟正黑體" panose="020B0604030504040204" pitchFamily="34" charset="-120"/>
                <a:ea typeface="微軟正黑體" panose="020B0604030504040204" pitchFamily="34" charset="-120"/>
              </a:rPr>
              <a:t>廢水排放</a:t>
            </a:r>
            <a:r>
              <a:rPr lang="en-US" altLang="zh-TW" sz="2800" b="1" dirty="0" smtClean="0">
                <a:solidFill>
                  <a:srgbClr val="0000FF"/>
                </a:solidFill>
                <a:latin typeface="微軟正黑體" panose="020B0604030504040204" pitchFamily="34" charset="-120"/>
                <a:ea typeface="微軟正黑體" panose="020B0604030504040204" pitchFamily="34" charset="-120"/>
              </a:rPr>
              <a:t>:</a:t>
            </a:r>
          </a:p>
          <a:p>
            <a:pPr algn="just"/>
            <a:r>
              <a:rPr lang="zh-TW" altLang="en-US" sz="2800" dirty="0" smtClean="0">
                <a:latin typeface="微軟正黑體" panose="020B0604030504040204" pitchFamily="34" charset="-120"/>
                <a:ea typeface="微軟正黑體" panose="020B0604030504040204" pitchFamily="34" charset="-120"/>
              </a:rPr>
              <a:t>規範中未包含廢水排放要求，但是</a:t>
            </a:r>
            <a:r>
              <a:rPr lang="zh-TW" altLang="en-US" sz="2800" dirty="0" smtClean="0">
                <a:solidFill>
                  <a:srgbClr val="FF00FF"/>
                </a:solidFill>
                <a:latin typeface="微軟正黑體" panose="020B0604030504040204" pitchFamily="34" charset="-120"/>
                <a:ea typeface="微軟正黑體" panose="020B0604030504040204" pitchFamily="34" charset="-120"/>
              </a:rPr>
              <a:t>設計者應考量，不可以產生另一種危害</a:t>
            </a:r>
            <a:r>
              <a:rPr lang="en-US" altLang="zh-TW" sz="2800" dirty="0" smtClean="0">
                <a:solidFill>
                  <a:srgbClr val="FF00FF"/>
                </a:solidFill>
                <a:latin typeface="微軟正黑體" panose="020B0604030504040204" pitchFamily="34" charset="-120"/>
                <a:ea typeface="微軟正黑體" panose="020B0604030504040204" pitchFamily="34" charset="-120"/>
              </a:rPr>
              <a:t>(</a:t>
            </a:r>
            <a:r>
              <a:rPr lang="zh-TW" altLang="en-US" sz="2800" dirty="0" smtClean="0">
                <a:solidFill>
                  <a:srgbClr val="FF00FF"/>
                </a:solidFill>
                <a:latin typeface="微軟正黑體" panose="020B0604030504040204" pitchFamily="34" charset="-120"/>
                <a:ea typeface="微軟正黑體" panose="020B0604030504040204" pitchFamily="34" charset="-120"/>
              </a:rPr>
              <a:t>如滑倒</a:t>
            </a:r>
            <a:r>
              <a:rPr lang="en-US" altLang="zh-TW" sz="2800" dirty="0" smtClean="0">
                <a:solidFill>
                  <a:srgbClr val="FF00FF"/>
                </a:solidFill>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。通常</a:t>
            </a:r>
            <a:r>
              <a:rPr lang="zh-TW" altLang="en-US" sz="2800" dirty="0" smtClean="0">
                <a:solidFill>
                  <a:srgbClr val="00B050"/>
                </a:solidFill>
                <a:latin typeface="微軟正黑體" panose="020B0604030504040204" pitchFamily="34" charset="-120"/>
                <a:ea typeface="微軟正黑體" panose="020B0604030504040204" pitchFamily="34" charset="-120"/>
              </a:rPr>
              <a:t>沖洗後之廢水涵有某些危害物質，不可直接排置衛生下水道</a:t>
            </a:r>
            <a:r>
              <a:rPr lang="zh-TW" altLang="en-US" sz="2800" dirty="0" smtClean="0">
                <a:latin typeface="微軟正黑體" panose="020B0604030504040204" pitchFamily="34" charset="-120"/>
                <a:ea typeface="微軟正黑體" panose="020B0604030504040204" pitchFamily="34" charset="-120"/>
              </a:rPr>
              <a:t>，若有需要可以排放至廢酸處理系統或中和槽。</a:t>
            </a:r>
            <a:endParaRPr lang="en-US" altLang="zh-TW" sz="2800" dirty="0">
              <a:latin typeface="微軟正黑體" panose="020B0604030504040204" pitchFamily="34" charset="-120"/>
              <a:ea typeface="微軟正黑體" panose="020B0604030504040204" pitchFamily="34" charset="-120"/>
            </a:endParaRPr>
          </a:p>
          <a:p>
            <a:pPr marL="514350" indent="-514350" algn="just">
              <a:buFont typeface="+mj-lt"/>
              <a:buAutoNum type="arabicPeriod" startAt="4"/>
            </a:pP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59130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251520" y="188640"/>
            <a:ext cx="8712968" cy="936104"/>
          </a:xfrm>
        </p:spPr>
        <p:txBody>
          <a:bodyPr>
            <a:normAutofit/>
          </a:bodyPr>
          <a:lstStyle/>
          <a:p>
            <a:r>
              <a:rPr lang="en-US" altLang="zh-TW" sz="2800" dirty="0" smtClean="0">
                <a:latin typeface="微軟正黑體" panose="020B0604030504040204" pitchFamily="34" charset="-120"/>
                <a:ea typeface="微軟正黑體" panose="020B0604030504040204" pitchFamily="34" charset="-120"/>
              </a:rPr>
              <a:t>GHS</a:t>
            </a:r>
            <a:r>
              <a:rPr lang="zh-TW" altLang="en-US" sz="2800" dirty="0" smtClean="0">
                <a:latin typeface="微軟正黑體" panose="020B0604030504040204" pitchFamily="34" charset="-120"/>
                <a:ea typeface="微軟正黑體" panose="020B0604030504040204" pitchFamily="34" charset="-120"/>
              </a:rPr>
              <a:t>圖示</a:t>
            </a:r>
            <a:r>
              <a:rPr lang="zh-TW" altLang="en-US" sz="2800" dirty="0" smtClean="0">
                <a:latin typeface="微軟正黑體"/>
                <a:ea typeface="微軟正黑體"/>
              </a:rPr>
              <a:t>、</a:t>
            </a:r>
            <a:r>
              <a:rPr lang="zh-TW" altLang="en-US" sz="2800" dirty="0" smtClean="0">
                <a:latin typeface="微軟正黑體" panose="020B0604030504040204" pitchFamily="34" charset="-120"/>
                <a:ea typeface="微軟正黑體" panose="020B0604030504040204" pitchFamily="34" charset="-120"/>
              </a:rPr>
              <a:t>警示語</a:t>
            </a:r>
            <a:r>
              <a:rPr lang="zh-TW" altLang="en-US" sz="2800" dirty="0">
                <a:latin typeface="微軟正黑體"/>
                <a:ea typeface="微軟正黑體"/>
              </a:rPr>
              <a:t>、</a:t>
            </a:r>
            <a:r>
              <a:rPr lang="zh-TW" altLang="en-US" sz="2800" dirty="0" smtClean="0">
                <a:latin typeface="微軟正黑體" panose="020B0604030504040204" pitchFamily="34" charset="-120"/>
                <a:ea typeface="微軟正黑體" panose="020B0604030504040204" pitchFamily="34" charset="-120"/>
              </a:rPr>
              <a:t>危害成分</a:t>
            </a:r>
            <a:r>
              <a:rPr lang="zh-TW" altLang="en-US" sz="2800" dirty="0" smtClean="0">
                <a:latin typeface="微軟正黑體"/>
                <a:ea typeface="微軟正黑體"/>
              </a:rPr>
              <a:t>、</a:t>
            </a:r>
            <a:r>
              <a:rPr lang="zh-TW" altLang="en-US" sz="2800" dirty="0" smtClean="0">
                <a:latin typeface="微軟正黑體" panose="020B0604030504040204" pitchFamily="34" charset="-120"/>
                <a:ea typeface="微軟正黑體" panose="020B0604030504040204" pitchFamily="34" charset="-120"/>
              </a:rPr>
              <a:t>危害警告訊息</a:t>
            </a:r>
            <a:r>
              <a:rPr lang="zh-TW" altLang="en-US" sz="2800" dirty="0">
                <a:latin typeface="微軟正黑體"/>
                <a:ea typeface="微軟正黑體"/>
              </a:rPr>
              <a:t>、</a:t>
            </a:r>
            <a:r>
              <a:rPr lang="zh-TW" altLang="en-US" sz="2800" dirty="0" smtClean="0">
                <a:latin typeface="微軟正黑體" panose="020B0604030504040204" pitchFamily="34" charset="-120"/>
                <a:ea typeface="微軟正黑體" panose="020B0604030504040204" pitchFamily="34" charset="-120"/>
              </a:rPr>
              <a:t>危害防範措施</a:t>
            </a:r>
            <a:r>
              <a:rPr lang="zh-TW" altLang="en-US" sz="2800" dirty="0" smtClean="0">
                <a:latin typeface="微軟正黑體"/>
                <a:ea typeface="微軟正黑體"/>
              </a:rPr>
              <a:t>、製造商</a:t>
            </a:r>
            <a:r>
              <a:rPr lang="en-US" altLang="zh-TW" sz="2800" dirty="0" smtClean="0">
                <a:latin typeface="微軟正黑體"/>
                <a:ea typeface="微軟正黑體"/>
              </a:rPr>
              <a:t>/</a:t>
            </a:r>
            <a:r>
              <a:rPr lang="zh-TW" altLang="en-US" sz="2800" dirty="0" smtClean="0">
                <a:latin typeface="微軟正黑體"/>
                <a:ea typeface="微軟正黑體"/>
              </a:rPr>
              <a:t>供應商</a:t>
            </a:r>
            <a:endParaRPr lang="zh-TW" altLang="en-US" sz="2800" dirty="0"/>
          </a:p>
        </p:txBody>
      </p:sp>
      <p:pic>
        <p:nvPicPr>
          <p:cNvPr id="13" name="內容版面配置區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498" y="980728"/>
            <a:ext cx="8899998" cy="5760640"/>
          </a:xfrm>
        </p:spPr>
      </p:pic>
    </p:spTree>
    <p:extLst>
      <p:ext uri="{BB962C8B-B14F-4D97-AF65-F5344CB8AC3E}">
        <p14:creationId xmlns:p14="http://schemas.microsoft.com/office/powerpoint/2010/main" val="214938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lstStyle/>
          <a:p>
            <a:endParaRPr lang="zh-TW" altLang="en-US"/>
          </a:p>
        </p:txBody>
      </p:sp>
      <p:sp>
        <p:nvSpPr>
          <p:cNvPr id="8" name="文字版面配置區 7"/>
          <p:cNvSpPr>
            <a:spLocks noGrp="1"/>
          </p:cNvSpPr>
          <p:nvPr>
            <p:ph type="body" idx="1"/>
          </p:nvPr>
        </p:nvSpPr>
        <p:spPr/>
        <p:txBody>
          <a:bodyPr anchor="ctr">
            <a:normAutofit/>
          </a:bodyPr>
          <a:lstStyle/>
          <a:p>
            <a:pPr algn="just">
              <a:lnSpc>
                <a:spcPct val="120000"/>
              </a:lnSpc>
              <a:spcBef>
                <a:spcPts val="0"/>
              </a:spcBef>
            </a:pPr>
            <a:r>
              <a:rPr lang="zh-TW" altLang="en-US" sz="2000" dirty="0" smtClean="0">
                <a:latin typeface="微軟正黑體" panose="020B0604030504040204" pitchFamily="34" charset="-120"/>
                <a:ea typeface="微軟正黑體" panose="020B0604030504040204" pitchFamily="34" charset="-120"/>
              </a:rPr>
              <a:t>照片說明：左</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安全伙伴大合照。</a:t>
            </a:r>
            <a:endParaRPr lang="zh-TW" altLang="en-US" sz="2000" dirty="0">
              <a:latin typeface="微軟正黑體" panose="020B0604030504040204" pitchFamily="34" charset="-120"/>
              <a:ea typeface="微軟正黑體" panose="020B0604030504040204" pitchFamily="34" charset="-120"/>
            </a:endParaRPr>
          </a:p>
        </p:txBody>
      </p:sp>
      <p:pic>
        <p:nvPicPr>
          <p:cNvPr id="14" name="Picture 2" descr="桃勞檢攜手桃園市13所大專校院，締結安全伙伴"/>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31838" y="2984030"/>
            <a:ext cx="3657600" cy="274413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版面配置區 15"/>
          <p:cNvSpPr>
            <a:spLocks noGrp="1"/>
          </p:cNvSpPr>
          <p:nvPr>
            <p:ph type="body" sz="quarter" idx="3"/>
          </p:nvPr>
        </p:nvSpPr>
        <p:spPr/>
        <p:txBody>
          <a:bodyPr vert="horz" lIns="91440" tIns="45720" rIns="91440" bIns="45720" rtlCol="0" anchor="ctr">
            <a:noAutofit/>
          </a:bodyPr>
          <a:lstStyle/>
          <a:p>
            <a:pPr algn="just">
              <a:lnSpc>
                <a:spcPct val="120000"/>
              </a:lnSpc>
              <a:spcBef>
                <a:spcPts val="0"/>
              </a:spcBef>
            </a:pPr>
            <a:r>
              <a:rPr lang="zh-TW" altLang="en-US" sz="2000" dirty="0">
                <a:latin typeface="微軟正黑體" panose="020B0604030504040204" pitchFamily="34" charset="-120"/>
                <a:ea typeface="微軟正黑體" panose="020B0604030504040204" pitchFamily="34" charset="-120"/>
              </a:rPr>
              <a:t>右</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桃園市政府勞動檢查處陳俊哲科長進行教育訓練。</a:t>
            </a:r>
          </a:p>
        </p:txBody>
      </p:sp>
      <p:pic>
        <p:nvPicPr>
          <p:cNvPr id="15" name="Picture 3" descr="陳俊哲科長"/>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754563" y="2985910"/>
            <a:ext cx="3657600" cy="27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800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88640"/>
            <a:ext cx="8208912" cy="6552728"/>
          </a:xfrm>
        </p:spPr>
        <p:txBody>
          <a:bodyPr>
            <a:normAutofit/>
          </a:bodyPr>
          <a:lstStyle/>
          <a:p>
            <a:pPr algn="just"/>
            <a:r>
              <a:rPr lang="en-US" altLang="zh-TW" sz="2800" b="1" dirty="0">
                <a:solidFill>
                  <a:srgbClr val="6600FF"/>
                </a:solidFill>
                <a:latin typeface="微軟正黑體" panose="020B0604030504040204" pitchFamily="34" charset="-120"/>
                <a:ea typeface="微軟正黑體" panose="020B0604030504040204" pitchFamily="34" charset="-120"/>
              </a:rPr>
              <a:t>1. </a:t>
            </a:r>
            <a:r>
              <a:rPr lang="zh-TW" altLang="en-US" sz="2800" b="1" dirty="0">
                <a:solidFill>
                  <a:srgbClr val="6600FF"/>
                </a:solidFill>
                <a:latin typeface="微軟正黑體" panose="020B0604030504040204" pitchFamily="34" charset="-120"/>
                <a:ea typeface="微軟正黑體" panose="020B0604030504040204" pitchFamily="34" charset="-120"/>
              </a:rPr>
              <a:t>危害圖式 </a:t>
            </a:r>
            <a:endParaRPr lang="en-US" altLang="zh-TW" sz="2800" b="1" dirty="0" smtClean="0">
              <a:solidFill>
                <a:srgbClr val="6600FF"/>
              </a:solidFill>
              <a:latin typeface="微軟正黑體" panose="020B0604030504040204" pitchFamily="34" charset="-120"/>
              <a:ea typeface="微軟正黑體" panose="020B0604030504040204" pitchFamily="34" charset="-120"/>
            </a:endParaRPr>
          </a:p>
          <a:p>
            <a:pPr algn="just"/>
            <a:r>
              <a:rPr lang="zh-TW" altLang="en-US" sz="2800" dirty="0" smtClean="0">
                <a:latin typeface="微軟正黑體" panose="020B0604030504040204" pitchFamily="34" charset="-120"/>
                <a:ea typeface="微軟正黑體" panose="020B0604030504040204" pitchFamily="34" charset="-120"/>
              </a:rPr>
              <a:t>未</a:t>
            </a:r>
            <a:r>
              <a:rPr lang="zh-TW" altLang="en-US" sz="2800" dirty="0">
                <a:latin typeface="微軟正黑體" panose="020B0604030504040204" pitchFamily="34" charset="-120"/>
                <a:ea typeface="微軟正黑體" panose="020B0604030504040204" pitchFamily="34" charset="-120"/>
              </a:rPr>
              <a:t>來危害通識規則所規定之危害圖式係依據中華民國國家標準 </a:t>
            </a:r>
            <a:r>
              <a:rPr lang="en-US" altLang="zh-TW" sz="2800" dirty="0">
                <a:latin typeface="微軟正黑體" panose="020B0604030504040204" pitchFamily="34" charset="-120"/>
                <a:ea typeface="微軟正黑體" panose="020B0604030504040204" pitchFamily="34" charset="-120"/>
              </a:rPr>
              <a:t>CNS 15030</a:t>
            </a:r>
            <a:r>
              <a:rPr lang="zh-TW" altLang="en-US" sz="2800" dirty="0">
                <a:latin typeface="微軟正黑體" panose="020B0604030504040204" pitchFamily="34" charset="-120"/>
                <a:ea typeface="微軟正黑體" panose="020B0604030504040204" pitchFamily="34" charset="-120"/>
              </a:rPr>
              <a:t>：化學品分 類及標示，以黑色象徵符號加上白色背景，紅框要足夠寬的一系列標誌，或稱標示之圖式， 清晰易懂。標示之圖式形狀為直立 </a:t>
            </a:r>
            <a:r>
              <a:rPr lang="en-US" altLang="zh-TW" sz="2800" dirty="0">
                <a:latin typeface="微軟正黑體" panose="020B0604030504040204" pitchFamily="34" charset="-120"/>
                <a:ea typeface="微軟正黑體" panose="020B0604030504040204" pitchFamily="34" charset="-120"/>
              </a:rPr>
              <a:t>45°</a:t>
            </a:r>
            <a:r>
              <a:rPr lang="zh-TW" altLang="en-US" sz="2800" dirty="0">
                <a:latin typeface="微軟正黑體" panose="020B0604030504040204" pitchFamily="34" charset="-120"/>
                <a:ea typeface="微軟正黑體" panose="020B0604030504040204" pitchFamily="34" charset="-120"/>
              </a:rPr>
              <a:t>角之正方形，但於小型容器上標示時，得依比例縮 小至能辨識清楚為原則</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lnSpc>
                <a:spcPct val="110000"/>
              </a:lnSpc>
            </a:pPr>
            <a:r>
              <a:rPr lang="en-US" altLang="zh-TW" sz="2800" b="1" dirty="0">
                <a:solidFill>
                  <a:srgbClr val="6600FF"/>
                </a:solidFill>
                <a:latin typeface="微軟正黑體" panose="020B0604030504040204" pitchFamily="34" charset="-120"/>
                <a:ea typeface="微軟正黑體" panose="020B0604030504040204" pitchFamily="34" charset="-120"/>
              </a:rPr>
              <a:t>2. </a:t>
            </a:r>
            <a:r>
              <a:rPr lang="zh-TW" altLang="en-US" sz="2800" b="1" dirty="0">
                <a:solidFill>
                  <a:srgbClr val="6600FF"/>
                </a:solidFill>
                <a:latin typeface="微軟正黑體" panose="020B0604030504040204" pitchFamily="34" charset="-120"/>
                <a:ea typeface="微軟正黑體" panose="020B0604030504040204" pitchFamily="34" charset="-120"/>
              </a:rPr>
              <a:t>警示語 </a:t>
            </a:r>
            <a:endParaRPr lang="en-US" altLang="zh-TW" sz="2800" b="1" dirty="0" smtClean="0">
              <a:solidFill>
                <a:srgbClr val="6600FF"/>
              </a:solidFill>
              <a:latin typeface="微軟正黑體" panose="020B0604030504040204" pitchFamily="34" charset="-120"/>
              <a:ea typeface="微軟正黑體" panose="020B0604030504040204" pitchFamily="34" charset="-120"/>
            </a:endParaRPr>
          </a:p>
          <a:p>
            <a:pPr algn="just">
              <a:lnSpc>
                <a:spcPct val="110000"/>
              </a:lnSpc>
            </a:pPr>
            <a:r>
              <a:rPr lang="zh-TW" altLang="en-US" sz="2800" dirty="0" smtClean="0">
                <a:latin typeface="微軟正黑體" panose="020B0604030504040204" pitchFamily="34" charset="-120"/>
                <a:ea typeface="微軟正黑體" panose="020B0604030504040204" pitchFamily="34" charset="-120"/>
              </a:rPr>
              <a:t>警</a:t>
            </a:r>
            <a:r>
              <a:rPr lang="zh-TW" altLang="en-US" sz="2800" dirty="0">
                <a:latin typeface="微軟正黑體" panose="020B0604030504040204" pitchFamily="34" charset="-120"/>
                <a:ea typeface="微軟正黑體" panose="020B0604030504040204" pitchFamily="34" charset="-120"/>
              </a:rPr>
              <a:t>示語係指標示上用來表明危害的相對嚴重程度的標示語。</a:t>
            </a:r>
            <a:r>
              <a:rPr lang="en-US" altLang="zh-TW" sz="2800" dirty="0">
                <a:latin typeface="微軟正黑體" panose="020B0604030504040204" pitchFamily="34" charset="-120"/>
                <a:ea typeface="微軟正黑體" panose="020B0604030504040204" pitchFamily="34" charset="-120"/>
              </a:rPr>
              <a:t>GHS </a:t>
            </a:r>
            <a:r>
              <a:rPr lang="zh-TW" altLang="en-US" sz="2800" dirty="0">
                <a:latin typeface="微軟正黑體" panose="020B0604030504040204" pitchFamily="34" charset="-120"/>
                <a:ea typeface="微軟正黑體" panose="020B0604030504040204" pitchFamily="34" charset="-120"/>
              </a:rPr>
              <a:t>制度使用的警示語是 “危險”和“警告”。“危險”用於較為嚴重的危害級別（即主要用於第 </a:t>
            </a: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和第 </a:t>
            </a: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級），而“警告” 用於較輕的級別。</a:t>
            </a:r>
          </a:p>
        </p:txBody>
      </p:sp>
      <p:graphicFrame>
        <p:nvGraphicFramePr>
          <p:cNvPr id="4" name="物件 3">
            <a:hlinkClick r:id="rId3" action="ppaction://hlinkfile"/>
          </p:cNvPr>
          <p:cNvGraphicFramePr>
            <a:graphicFrameLocks noChangeAspect="1"/>
          </p:cNvGraphicFramePr>
          <p:nvPr>
            <p:extLst>
              <p:ext uri="{D42A27DB-BD31-4B8C-83A1-F6EECF244321}">
                <p14:modId xmlns:p14="http://schemas.microsoft.com/office/powerpoint/2010/main" val="492736176"/>
              </p:ext>
            </p:extLst>
          </p:nvPr>
        </p:nvGraphicFramePr>
        <p:xfrm>
          <a:off x="7884368" y="3068960"/>
          <a:ext cx="914400" cy="768350"/>
        </p:xfrm>
        <a:graphic>
          <a:graphicData uri="http://schemas.openxmlformats.org/presentationml/2006/ole">
            <mc:AlternateContent xmlns:mc="http://schemas.openxmlformats.org/markup-compatibility/2006">
              <mc:Choice xmlns:v="urn:schemas-microsoft-com:vml" Requires="v">
                <p:oleObj spid="_x0000_s11284" name="Acrobat Document" showAsIcon="1" r:id="rId4" imgW="914400" imgH="768240" progId="Acrobat.Document.2017">
                  <p:link updateAutomatic="1"/>
                </p:oleObj>
              </mc:Choice>
              <mc:Fallback>
                <p:oleObj name="Acrobat Document" showAsIcon="1" r:id="rId4" imgW="914400" imgH="768240" progId="Acrobat.Document.2017">
                  <p:link updateAutomatic="1"/>
                  <p:pic>
                    <p:nvPicPr>
                      <p:cNvPr id="0" name=""/>
                      <p:cNvPicPr/>
                      <p:nvPr/>
                    </p:nvPicPr>
                    <p:blipFill>
                      <a:blip r:embed="rId5"/>
                      <a:stretch>
                        <a:fillRect/>
                      </a:stretch>
                    </p:blipFill>
                    <p:spPr>
                      <a:xfrm>
                        <a:off x="7884368" y="3068960"/>
                        <a:ext cx="914400" cy="768350"/>
                      </a:xfrm>
                      <a:prstGeom prst="rect">
                        <a:avLst/>
                      </a:prstGeom>
                    </p:spPr>
                  </p:pic>
                </p:oleObj>
              </mc:Fallback>
            </mc:AlternateContent>
          </a:graphicData>
        </a:graphic>
      </p:graphicFrame>
    </p:spTree>
    <p:extLst>
      <p:ext uri="{BB962C8B-B14F-4D97-AF65-F5344CB8AC3E}">
        <p14:creationId xmlns:p14="http://schemas.microsoft.com/office/powerpoint/2010/main" val="261856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88640"/>
            <a:ext cx="8352928" cy="6669360"/>
          </a:xfrm>
        </p:spPr>
        <p:txBody>
          <a:bodyPr>
            <a:normAutofit fontScale="92500"/>
          </a:bodyPr>
          <a:lstStyle/>
          <a:p>
            <a:pPr algn="just">
              <a:lnSpc>
                <a:spcPct val="110000"/>
              </a:lnSpc>
              <a:spcBef>
                <a:spcPts val="0"/>
              </a:spcBef>
            </a:pPr>
            <a:r>
              <a:rPr lang="en-US" altLang="zh-TW" sz="2800" b="1" dirty="0">
                <a:solidFill>
                  <a:srgbClr val="6600FF"/>
                </a:solidFill>
                <a:latin typeface="微軟正黑體" panose="020B0604030504040204" pitchFamily="34" charset="-120"/>
                <a:ea typeface="微軟正黑體" panose="020B0604030504040204" pitchFamily="34" charset="-120"/>
              </a:rPr>
              <a:t>3. </a:t>
            </a:r>
            <a:r>
              <a:rPr lang="zh-TW" altLang="en-US" sz="2800" b="1" dirty="0">
                <a:solidFill>
                  <a:srgbClr val="6600FF"/>
                </a:solidFill>
                <a:latin typeface="微軟正黑體" panose="020B0604030504040204" pitchFamily="34" charset="-120"/>
                <a:ea typeface="微軟正黑體" panose="020B0604030504040204" pitchFamily="34" charset="-120"/>
              </a:rPr>
              <a:t>危害警告訊息 </a:t>
            </a:r>
            <a:endParaRPr lang="en-US" altLang="zh-TW" sz="2800" b="1" dirty="0" smtClean="0">
              <a:solidFill>
                <a:srgbClr val="6600FF"/>
              </a:solidFill>
              <a:latin typeface="微軟正黑體" panose="020B0604030504040204" pitchFamily="34" charset="-120"/>
              <a:ea typeface="微軟正黑體" panose="020B0604030504040204" pitchFamily="34" charset="-120"/>
            </a:endParaRPr>
          </a:p>
          <a:p>
            <a:pPr algn="just">
              <a:lnSpc>
                <a:spcPct val="110000"/>
              </a:lnSpc>
              <a:spcBef>
                <a:spcPts val="0"/>
              </a:spcBef>
            </a:pPr>
            <a:r>
              <a:rPr lang="zh-TW" altLang="en-US" sz="2800" dirty="0" smtClean="0">
                <a:latin typeface="微軟正黑體" panose="020B0604030504040204" pitchFamily="34" charset="-120"/>
                <a:ea typeface="微軟正黑體" panose="020B0604030504040204" pitchFamily="34" charset="-120"/>
              </a:rPr>
              <a:t>危害</a:t>
            </a:r>
            <a:r>
              <a:rPr lang="zh-TW" altLang="en-US" sz="2800" dirty="0">
                <a:latin typeface="微軟正黑體" panose="020B0604030504040204" pitchFamily="34" charset="-120"/>
                <a:ea typeface="微軟正黑體" panose="020B0604030504040204" pitchFamily="34" charset="-120"/>
              </a:rPr>
              <a:t>警告訊息係指對應每一個危害分類和級別，用以描述一種危害產品的危害性質之 短語。如易燃液體第 </a:t>
            </a: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級，其對應之危害警告訊息為”液體和蒸氣高度易燃”</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lnSpc>
                <a:spcPct val="110000"/>
              </a:lnSpc>
              <a:spcBef>
                <a:spcPts val="0"/>
              </a:spcBef>
            </a:pPr>
            <a:r>
              <a:rPr lang="en-US" altLang="zh-TW" sz="2800" b="1" dirty="0" smtClean="0">
                <a:solidFill>
                  <a:srgbClr val="6600FF"/>
                </a:solidFill>
                <a:latin typeface="微軟正黑體" panose="020B0604030504040204" pitchFamily="34" charset="-120"/>
                <a:ea typeface="微軟正黑體" panose="020B0604030504040204" pitchFamily="34" charset="-120"/>
              </a:rPr>
              <a:t>4.</a:t>
            </a:r>
            <a:r>
              <a:rPr lang="zh-TW" altLang="en-US" sz="2800" b="1" dirty="0" smtClean="0">
                <a:solidFill>
                  <a:srgbClr val="6600FF"/>
                </a:solidFill>
                <a:latin typeface="微軟正黑體" panose="020B0604030504040204" pitchFamily="34" charset="-120"/>
                <a:ea typeface="微軟正黑體" panose="020B0604030504040204" pitchFamily="34" charset="-120"/>
              </a:rPr>
              <a:t> 危害</a:t>
            </a:r>
            <a:r>
              <a:rPr lang="zh-TW" altLang="en-US" sz="2800" b="1" dirty="0">
                <a:solidFill>
                  <a:srgbClr val="6600FF"/>
                </a:solidFill>
                <a:latin typeface="微軟正黑體" panose="020B0604030504040204" pitchFamily="34" charset="-120"/>
                <a:ea typeface="微軟正黑體" panose="020B0604030504040204" pitchFamily="34" charset="-120"/>
              </a:rPr>
              <a:t>防範措施 </a:t>
            </a:r>
            <a:endParaRPr lang="en-US" altLang="zh-TW" sz="2800" b="1" dirty="0" smtClean="0">
              <a:solidFill>
                <a:srgbClr val="6600FF"/>
              </a:solidFill>
              <a:latin typeface="微軟正黑體" panose="020B0604030504040204" pitchFamily="34" charset="-120"/>
              <a:ea typeface="微軟正黑體" panose="020B0604030504040204" pitchFamily="34" charset="-120"/>
            </a:endParaRPr>
          </a:p>
          <a:p>
            <a:pPr algn="just">
              <a:lnSpc>
                <a:spcPct val="110000"/>
              </a:lnSpc>
              <a:spcBef>
                <a:spcPts val="0"/>
              </a:spcBef>
            </a:pPr>
            <a:r>
              <a:rPr lang="zh-TW" altLang="en-US" sz="2800" dirty="0" smtClean="0">
                <a:latin typeface="微軟正黑體" panose="020B0604030504040204" pitchFamily="34" charset="-120"/>
                <a:ea typeface="微軟正黑體" panose="020B0604030504040204" pitchFamily="34" charset="-120"/>
              </a:rPr>
              <a:t>危害</a:t>
            </a:r>
            <a:r>
              <a:rPr lang="zh-TW" altLang="en-US" sz="2800" dirty="0">
                <a:latin typeface="微軟正黑體" panose="020B0604030504040204" pitchFamily="34" charset="-120"/>
                <a:ea typeface="微軟正黑體" panose="020B0604030504040204" pitchFamily="34" charset="-120"/>
              </a:rPr>
              <a:t>防範措施指一個片語（和</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或圖式），說明應採取以減少或防止因暴露某種具危害 性物品，或因對它不當的儲存或處置應建議採取的措施。此部分之資訊目前並未標準化， 亦即廠商可自行根據產品特性選擇防範資訊。在 </a:t>
            </a:r>
            <a:r>
              <a:rPr lang="en-US" altLang="zh-TW" sz="2800" dirty="0">
                <a:latin typeface="微軟正黑體" panose="020B0604030504040204" pitchFamily="34" charset="-120"/>
                <a:ea typeface="微軟正黑體" panose="020B0604030504040204" pitchFamily="34" charset="-120"/>
              </a:rPr>
              <a:t>GHS </a:t>
            </a:r>
            <a:r>
              <a:rPr lang="zh-TW" altLang="en-US" sz="2800" dirty="0">
                <a:latin typeface="微軟正黑體" panose="020B0604030504040204" pitchFamily="34" charset="-120"/>
                <a:ea typeface="微軟正黑體" panose="020B0604030504040204" pitchFamily="34" charset="-120"/>
              </a:rPr>
              <a:t>文件中之附錄 </a:t>
            </a:r>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為依據危害分類可 選擇之防範片語之建議，廠商也可使用一些防範圖式來替代說明。 </a:t>
            </a:r>
            <a:endParaRPr lang="en-US" altLang="zh-TW" sz="2800" dirty="0" smtClean="0">
              <a:latin typeface="微軟正黑體" panose="020B0604030504040204" pitchFamily="34" charset="-120"/>
              <a:ea typeface="微軟正黑體" panose="020B0604030504040204" pitchFamily="34" charset="-120"/>
            </a:endParaRPr>
          </a:p>
          <a:p>
            <a:pPr algn="just">
              <a:lnSpc>
                <a:spcPct val="110000"/>
              </a:lnSpc>
              <a:spcBef>
                <a:spcPts val="0"/>
              </a:spcBef>
            </a:pPr>
            <a:r>
              <a:rPr lang="en-US" altLang="zh-TW" sz="2800" b="1" dirty="0" smtClean="0">
                <a:solidFill>
                  <a:srgbClr val="6600FF"/>
                </a:solidFill>
                <a:latin typeface="微軟正黑體" panose="020B0604030504040204" pitchFamily="34" charset="-120"/>
                <a:ea typeface="微軟正黑體" panose="020B0604030504040204" pitchFamily="34" charset="-120"/>
              </a:rPr>
              <a:t>5. </a:t>
            </a:r>
            <a:r>
              <a:rPr lang="zh-TW" altLang="en-US" sz="2800" b="1" dirty="0">
                <a:solidFill>
                  <a:srgbClr val="6600FF"/>
                </a:solidFill>
                <a:latin typeface="微軟正黑體" panose="020B0604030504040204" pitchFamily="34" charset="-120"/>
                <a:ea typeface="微軟正黑體" panose="020B0604030504040204" pitchFamily="34" charset="-120"/>
              </a:rPr>
              <a:t>製造商或供應商資料 </a:t>
            </a:r>
            <a:endParaRPr lang="en-US" altLang="zh-TW" sz="2800" b="1" dirty="0" smtClean="0">
              <a:solidFill>
                <a:srgbClr val="6600FF"/>
              </a:solidFill>
              <a:latin typeface="微軟正黑體" panose="020B0604030504040204" pitchFamily="34" charset="-120"/>
              <a:ea typeface="微軟正黑體" panose="020B0604030504040204" pitchFamily="34" charset="-120"/>
            </a:endParaRPr>
          </a:p>
          <a:p>
            <a:pPr algn="just">
              <a:lnSpc>
                <a:spcPct val="110000"/>
              </a:lnSpc>
              <a:spcBef>
                <a:spcPts val="0"/>
              </a:spcBef>
            </a:pPr>
            <a:r>
              <a:rPr lang="zh-TW" altLang="en-US" sz="2800" dirty="0" smtClean="0">
                <a:latin typeface="微軟正黑體" panose="020B0604030504040204" pitchFamily="34" charset="-120"/>
                <a:ea typeface="微軟正黑體" panose="020B0604030504040204" pitchFamily="34" charset="-120"/>
              </a:rPr>
              <a:t>應當</a:t>
            </a:r>
            <a:r>
              <a:rPr lang="zh-TW" altLang="en-US" sz="2800" dirty="0">
                <a:latin typeface="微軟正黑體" panose="020B0604030504040204" pitchFamily="34" charset="-120"/>
                <a:ea typeface="微軟正黑體" panose="020B0604030504040204" pitchFamily="34" charset="-120"/>
              </a:rPr>
              <a:t>提供物質或混合物的製造商或供應商的名稱、地址和電話號碼。</a:t>
            </a:r>
          </a:p>
        </p:txBody>
      </p:sp>
    </p:spTree>
    <p:extLst>
      <p:ext uri="{BB962C8B-B14F-4D97-AF65-F5344CB8AC3E}">
        <p14:creationId xmlns:p14="http://schemas.microsoft.com/office/powerpoint/2010/main" val="3690442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4338" name="Picture 2" descr="C:\Users\user\Dropbox\螢幕截圖\螢幕截圖 2020-10-26 00.06.15.png"/>
          <p:cNvPicPr>
            <a:picLocks noChangeAspect="1" noChangeArrowheads="1"/>
          </p:cNvPicPr>
          <p:nvPr/>
        </p:nvPicPr>
        <p:blipFill rotWithShape="1">
          <a:blip r:embed="rId2">
            <a:extLst>
              <a:ext uri="{28A0092B-C50C-407E-A947-70E740481C1C}">
                <a14:useLocalDpi xmlns:a14="http://schemas.microsoft.com/office/drawing/2010/main" val="0"/>
              </a:ext>
            </a:extLst>
          </a:blip>
          <a:srcRect l="35077" t="21261" r="32154" b="6861"/>
          <a:stretch/>
        </p:blipFill>
        <p:spPr bwMode="auto">
          <a:xfrm>
            <a:off x="1115616" y="0"/>
            <a:ext cx="69847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83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864" y="188640"/>
            <a:ext cx="2448272" cy="3264363"/>
          </a:xfr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254" y="188640"/>
            <a:ext cx="2463234" cy="3264362"/>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2448272" cy="3264362"/>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3534184"/>
            <a:ext cx="2448272" cy="3264362"/>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7427" y="3534185"/>
            <a:ext cx="2448270" cy="3264360"/>
          </a:xfrm>
          <a:prstGeom prst="rect">
            <a:avLst/>
          </a:prstGeom>
        </p:spPr>
      </p:pic>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3510633"/>
            <a:ext cx="2448272" cy="3287913"/>
          </a:xfrm>
          <a:prstGeom prst="rect">
            <a:avLst/>
          </a:prstGeom>
        </p:spPr>
      </p:pic>
    </p:spTree>
    <p:extLst>
      <p:ext uri="{BB962C8B-B14F-4D97-AF65-F5344CB8AC3E}">
        <p14:creationId xmlns:p14="http://schemas.microsoft.com/office/powerpoint/2010/main" val="1909258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1"/>
            <a:ext cx="3312368" cy="241620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88640"/>
            <a:ext cx="3230040" cy="242253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789040"/>
            <a:ext cx="2139702" cy="2852936"/>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3789040"/>
            <a:ext cx="3069355" cy="2878080"/>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9107" y="2607500"/>
            <a:ext cx="3545061" cy="2584548"/>
          </a:xfrm>
          <a:prstGeom prst="rect">
            <a:avLst/>
          </a:prstGeom>
        </p:spPr>
      </p:pic>
    </p:spTree>
    <p:extLst>
      <p:ext uri="{BB962C8B-B14F-4D97-AF65-F5344CB8AC3E}">
        <p14:creationId xmlns:p14="http://schemas.microsoft.com/office/powerpoint/2010/main" val="4255203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44624"/>
            <a:ext cx="2592287" cy="345638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90" y="25946"/>
            <a:ext cx="2606297" cy="3475062"/>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99" y="44624"/>
            <a:ext cx="3586391" cy="2689793"/>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410" y="3140968"/>
            <a:ext cx="2629167" cy="3505556"/>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501009"/>
            <a:ext cx="2592287" cy="3356992"/>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8190" y="3519687"/>
            <a:ext cx="2606297" cy="3338313"/>
          </a:xfrm>
          <a:prstGeom prst="rect">
            <a:avLst/>
          </a:prstGeom>
        </p:spPr>
      </p:pic>
      <p:sp>
        <p:nvSpPr>
          <p:cNvPr id="10" name="橢圓 9"/>
          <p:cNvSpPr/>
          <p:nvPr/>
        </p:nvSpPr>
        <p:spPr>
          <a:xfrm>
            <a:off x="179512" y="1052736"/>
            <a:ext cx="1368152" cy="7920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10"/>
          <p:cNvSpPr/>
          <p:nvPr/>
        </p:nvSpPr>
        <p:spPr>
          <a:xfrm>
            <a:off x="499936" y="186856"/>
            <a:ext cx="936104" cy="13681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6894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1268413"/>
            <a:ext cx="7848600" cy="1927225"/>
          </a:xfrm>
        </p:spPr>
        <p:txBody>
          <a:bodyPr/>
          <a:lstStyle/>
          <a:p>
            <a:pPr algn="ctr">
              <a:defRPr/>
            </a:pPr>
            <a:r>
              <a:rPr lang="en-US" altLang="zh-TW" sz="4000" b="1" cap="none" dirty="0" smtClean="0">
                <a:latin typeface="微軟正黑體" panose="020B0604030504040204" pitchFamily="34" charset="-120"/>
              </a:rPr>
              <a:t>Thanks For Your Attention! </a:t>
            </a:r>
            <a:endParaRPr lang="zh-TW" altLang="en-US" sz="4000" b="1" cap="none" dirty="0">
              <a:latin typeface="微軟正黑體" panose="020B0604030504040204" pitchFamily="34" charset="-120"/>
            </a:endParaRPr>
          </a:p>
        </p:txBody>
      </p:sp>
      <p:sp>
        <p:nvSpPr>
          <p:cNvPr id="7" name="副標題 6"/>
          <p:cNvSpPr>
            <a:spLocks noGrp="1"/>
          </p:cNvSpPr>
          <p:nvPr>
            <p:ph type="subTitle" idx="1"/>
          </p:nvPr>
        </p:nvSpPr>
        <p:spPr/>
        <p:txBody>
          <a:bodyPr/>
          <a:lstStyle/>
          <a:p>
            <a:pPr>
              <a:defRPr/>
            </a:pPr>
            <a:endParaRPr lang="zh-TW" altLang="en-US"/>
          </a:p>
        </p:txBody>
      </p:sp>
      <p:sp>
        <p:nvSpPr>
          <p:cNvPr id="137220" name="日期版面配置區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85000"/>
              <a:buFont typeface="Arial" charset="0"/>
              <a:buChar char="•"/>
              <a:defRPr sz="24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ea typeface="微軟正黑體" pitchFamily="34" charset="-12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ea typeface="微軟正黑體" pitchFamily="34" charset="-120"/>
              </a:defRPr>
            </a:lvl3pPr>
            <a:lvl4pPr marL="1600200" indent="-228600" eaLnBrk="0" hangingPunct="0">
              <a:spcBef>
                <a:spcPct val="20000"/>
              </a:spcBef>
              <a:buClr>
                <a:schemeClr val="accent1"/>
              </a:buClr>
              <a:buFont typeface="Arial" charset="0"/>
              <a:buChar char="•"/>
              <a:defRPr sz="1600">
                <a:solidFill>
                  <a:schemeClr val="tx1"/>
                </a:solidFill>
                <a:latin typeface="Arial" charset="0"/>
                <a:ea typeface="微軟正黑體" pitchFamily="34" charset="-12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微軟正黑體" pitchFamily="34" charset="-120"/>
              </a:defRPr>
            </a:lvl9pPr>
          </a:lstStyle>
          <a:p>
            <a:pPr eaLnBrk="1" hangingPunct="1">
              <a:spcBef>
                <a:spcPct val="0"/>
              </a:spcBef>
              <a:buClrTx/>
              <a:buSzTx/>
              <a:buFontTx/>
              <a:buNone/>
            </a:pPr>
            <a:r>
              <a:rPr lang="zh-TW" altLang="en-US" sz="1200" smtClean="0">
                <a:solidFill>
                  <a:srgbClr val="FFFFFF"/>
                </a:solidFill>
                <a:ea typeface="新細明體" charset="-120"/>
              </a:rPr>
              <a:t>火災學   </a:t>
            </a:r>
            <a:r>
              <a:rPr lang="en-US" altLang="zh-TW" sz="1200" smtClean="0">
                <a:solidFill>
                  <a:srgbClr val="FFFFFF"/>
                </a:solidFill>
                <a:ea typeface="新細明體" charset="-120"/>
              </a:rPr>
              <a:t>Fire Science</a:t>
            </a:r>
          </a:p>
        </p:txBody>
      </p:sp>
      <p:pic>
        <p:nvPicPr>
          <p:cNvPr id="137221" name="Picture 5" descr="MC90029589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213" y="3141663"/>
            <a:ext cx="26209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0887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
            <a:ext cx="8856983" cy="980727"/>
          </a:xfrm>
        </p:spPr>
        <p:txBody>
          <a:bodyPr>
            <a:normAutofit/>
          </a:bodyPr>
          <a:lstStyle/>
          <a:p>
            <a:pPr algn="ctr"/>
            <a:r>
              <a:rPr lang="zh-TW" altLang="en-US" sz="2400" b="1" dirty="0" smtClean="0">
                <a:latin typeface="微軟正黑體" panose="020B0604030504040204" pitchFamily="34" charset="-120"/>
                <a:ea typeface="微軟正黑體" panose="020B0604030504040204" pitchFamily="34" charset="-120"/>
              </a:rPr>
              <a:t>附錄一、對於未滿</a:t>
            </a:r>
            <a:r>
              <a:rPr lang="en-US" altLang="zh-TW" sz="2400" b="1" dirty="0" smtClean="0">
                <a:latin typeface="微軟正黑體" panose="020B0604030504040204" pitchFamily="34" charset="-120"/>
                <a:ea typeface="微軟正黑體" panose="020B0604030504040204" pitchFamily="34" charset="-120"/>
              </a:rPr>
              <a:t>18</a:t>
            </a:r>
            <a:r>
              <a:rPr lang="zh-TW" altLang="en-US" sz="2400" b="1" dirty="0" smtClean="0">
                <a:latin typeface="微軟正黑體" panose="020B0604030504040204" pitchFamily="34" charset="-120"/>
                <a:ea typeface="微軟正黑體" panose="020B0604030504040204" pitchFamily="34" charset="-120"/>
              </a:rPr>
              <a:t>歲及妊娠或分娩後未滿</a:t>
            </a:r>
            <a:r>
              <a:rPr lang="en-US" altLang="zh-TW" sz="2400" b="1" dirty="0" smtClean="0">
                <a:latin typeface="微軟正黑體" panose="020B0604030504040204" pitchFamily="34" charset="-120"/>
                <a:ea typeface="微軟正黑體" panose="020B0604030504040204" pitchFamily="34" charset="-120"/>
              </a:rPr>
              <a:t>1</a:t>
            </a:r>
            <a:r>
              <a:rPr lang="zh-TW" altLang="en-US" sz="2400" b="1" dirty="0" smtClean="0">
                <a:latin typeface="微軟正黑體" panose="020B0604030504040204" pitchFamily="34" charset="-120"/>
                <a:ea typeface="微軟正黑體" panose="020B0604030504040204" pitchFamily="34" charset="-120"/>
              </a:rPr>
              <a:t>年女性勞工具危害性之化學品名單</a:t>
            </a:r>
            <a:endParaRPr lang="zh-TW" altLang="en-US" sz="2400" b="1" dirty="0">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807656070"/>
              </p:ext>
            </p:extLst>
          </p:nvPr>
        </p:nvGraphicFramePr>
        <p:xfrm>
          <a:off x="1259632" y="1052736"/>
          <a:ext cx="6264695" cy="5301290"/>
        </p:xfrm>
        <a:graphic>
          <a:graphicData uri="http://schemas.openxmlformats.org/drawingml/2006/table">
            <a:tbl>
              <a:tblPr>
                <a:tableStyleId>{5C22544A-7EE6-4342-B048-85BDC9FD1C3A}</a:tableStyleId>
              </a:tblPr>
              <a:tblGrid>
                <a:gridCol w="906593">
                  <a:extLst>
                    <a:ext uri="{9D8B030D-6E8A-4147-A177-3AD203B41FA5}">
                      <a16:colId xmlns:a16="http://schemas.microsoft.com/office/drawing/2014/main" val="2785815635"/>
                    </a:ext>
                  </a:extLst>
                </a:gridCol>
                <a:gridCol w="1019916">
                  <a:extLst>
                    <a:ext uri="{9D8B030D-6E8A-4147-A177-3AD203B41FA5}">
                      <a16:colId xmlns:a16="http://schemas.microsoft.com/office/drawing/2014/main" val="2270868104"/>
                    </a:ext>
                  </a:extLst>
                </a:gridCol>
                <a:gridCol w="1019916">
                  <a:extLst>
                    <a:ext uri="{9D8B030D-6E8A-4147-A177-3AD203B41FA5}">
                      <a16:colId xmlns:a16="http://schemas.microsoft.com/office/drawing/2014/main" val="1885563063"/>
                    </a:ext>
                  </a:extLst>
                </a:gridCol>
                <a:gridCol w="1671530">
                  <a:extLst>
                    <a:ext uri="{9D8B030D-6E8A-4147-A177-3AD203B41FA5}">
                      <a16:colId xmlns:a16="http://schemas.microsoft.com/office/drawing/2014/main" val="1828085816"/>
                    </a:ext>
                  </a:extLst>
                </a:gridCol>
                <a:gridCol w="1646740">
                  <a:extLst>
                    <a:ext uri="{9D8B030D-6E8A-4147-A177-3AD203B41FA5}">
                      <a16:colId xmlns:a16="http://schemas.microsoft.com/office/drawing/2014/main" val="3734867813"/>
                    </a:ext>
                  </a:extLst>
                </a:gridCol>
              </a:tblGrid>
              <a:tr h="169985">
                <a:tc>
                  <a:txBody>
                    <a:bodyPr/>
                    <a:lstStyle/>
                    <a:p>
                      <a:pPr algn="ctr" fontAlgn="ctr"/>
                      <a:r>
                        <a:rPr lang="zh-TW" altLang="en-US" sz="1200" u="none" strike="noStrike" dirty="0">
                          <a:effectLst/>
                        </a:rPr>
                        <a:t>黃磷</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7723-14-0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Phosphorus (yellow)</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黃磷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1075702191"/>
                  </a:ext>
                </a:extLst>
              </a:tr>
              <a:tr h="169985">
                <a:tc>
                  <a:txBody>
                    <a:bodyPr/>
                    <a:lstStyle/>
                    <a:p>
                      <a:pPr algn="ctr" fontAlgn="ctr"/>
                      <a:r>
                        <a:rPr lang="zh-TW" altLang="en-US" sz="1200" u="none" strike="noStrike" dirty="0">
                          <a:effectLst/>
                        </a:rPr>
                        <a:t>氯氣</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7782-50-5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Chlorine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氯氣</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2443415997"/>
                  </a:ext>
                </a:extLst>
              </a:tr>
              <a:tr h="169985">
                <a:tc>
                  <a:txBody>
                    <a:bodyPr/>
                    <a:lstStyle/>
                    <a:p>
                      <a:pPr algn="ctr" fontAlgn="ctr"/>
                      <a:r>
                        <a:rPr lang="zh-TW" altLang="en-US" sz="1200" u="none" strike="noStrike" dirty="0">
                          <a:effectLst/>
                        </a:rPr>
                        <a:t>氰化氫</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74-90-8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Hydrogen cyanide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dirty="0">
                          <a:effectLst/>
                        </a:rPr>
                        <a:t>氰化氫</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4202035373"/>
                  </a:ext>
                </a:extLst>
              </a:tr>
              <a:tr h="169985">
                <a:tc>
                  <a:txBody>
                    <a:bodyPr/>
                    <a:lstStyle/>
                    <a:p>
                      <a:pPr algn="ctr" fontAlgn="ctr"/>
                      <a:r>
                        <a:rPr lang="zh-TW" altLang="en-US" sz="1200" u="none" strike="noStrike" dirty="0">
                          <a:effectLst/>
                        </a:rPr>
                        <a:t>苯胺</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a:effectLst/>
                        </a:rPr>
                        <a:t>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62-53-3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Aniline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苯胺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955744457"/>
                  </a:ext>
                </a:extLst>
              </a:tr>
              <a:tr h="169985">
                <a:tc>
                  <a:txBody>
                    <a:bodyPr/>
                    <a:lstStyle/>
                    <a:p>
                      <a:pPr algn="ctr" fontAlgn="ctr"/>
                      <a:r>
                        <a:rPr lang="zh-TW" altLang="en-US" sz="1200" u="none" strike="noStrike">
                          <a:effectLst/>
                        </a:rPr>
                        <a:t>二硫化碳</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dirty="0">
                          <a:effectLst/>
                        </a:rPr>
                        <a:t>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75-15-0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Carbon disulfide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二硫化碳</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414223942"/>
                  </a:ext>
                </a:extLst>
              </a:tr>
              <a:tr h="169985">
                <a:tc>
                  <a:txBody>
                    <a:bodyPr/>
                    <a:lstStyle/>
                    <a:p>
                      <a:pPr algn="ctr" fontAlgn="ctr"/>
                      <a:r>
                        <a:rPr lang="zh-TW" altLang="en-US" sz="1200" u="none" strike="noStrike">
                          <a:effectLst/>
                        </a:rPr>
                        <a:t>三氯乙烯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dirty="0">
                          <a:effectLst/>
                        </a:rPr>
                        <a:t>6</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79-01-6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Trichloroethylene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三氯乙烯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121454662"/>
                  </a:ext>
                </a:extLst>
              </a:tr>
              <a:tr h="169985">
                <a:tc>
                  <a:txBody>
                    <a:bodyPr/>
                    <a:lstStyle/>
                    <a:p>
                      <a:pPr algn="ctr" fontAlgn="ctr"/>
                      <a:r>
                        <a:rPr lang="zh-TW" altLang="en-US" sz="1200" u="none" strike="noStrike">
                          <a:effectLst/>
                        </a:rPr>
                        <a:t>環氧乙烷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dirty="0">
                          <a:effectLst/>
                        </a:rPr>
                        <a:t>7</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75-21-8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Ethylene oxide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環氧乙烷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164177228"/>
                  </a:ext>
                </a:extLst>
              </a:tr>
              <a:tr h="169985">
                <a:tc>
                  <a:txBody>
                    <a:bodyPr/>
                    <a:lstStyle/>
                    <a:p>
                      <a:pPr algn="ctr" fontAlgn="ctr"/>
                      <a:r>
                        <a:rPr lang="zh-TW" altLang="en-US" sz="1200" u="none" strike="noStrike">
                          <a:effectLst/>
                        </a:rPr>
                        <a:t>丙烯醯胺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79-06-1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Acrylamide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丙烯醯胺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177170213"/>
                  </a:ext>
                </a:extLst>
              </a:tr>
              <a:tr h="169985">
                <a:tc>
                  <a:txBody>
                    <a:bodyPr/>
                    <a:lstStyle/>
                    <a:p>
                      <a:pPr algn="ctr" fontAlgn="ctr"/>
                      <a:r>
                        <a:rPr lang="zh-TW" altLang="en-US" sz="1200" u="none" strike="noStrike">
                          <a:effectLst/>
                        </a:rPr>
                        <a:t>次乙亞胺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dirty="0">
                          <a:effectLst/>
                        </a:rPr>
                        <a:t>9</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151-56-4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err="1">
                          <a:effectLst/>
                        </a:rPr>
                        <a:t>Ethylenimine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次乙亞胺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798497375"/>
                  </a:ext>
                </a:extLst>
              </a:tr>
              <a:tr h="169985">
                <a:tc rowSpan="16">
                  <a:txBody>
                    <a:bodyPr/>
                    <a:lstStyle/>
                    <a:p>
                      <a:pPr algn="ctr" fontAlgn="ctr"/>
                      <a:r>
                        <a:rPr lang="zh-TW" altLang="en-US" sz="1200" u="none" strike="noStrike">
                          <a:effectLst/>
                        </a:rPr>
                        <a:t>鉛及其無機化合物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ctr" fontAlgn="ctr"/>
                      <a:r>
                        <a:rPr lang="en-US" altLang="zh-TW" sz="1200" u="none" strike="noStrike">
                          <a:effectLst/>
                        </a:rPr>
                        <a:t>10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7439-92-1</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4206052019"/>
                  </a:ext>
                </a:extLst>
              </a:tr>
              <a:tr h="169985">
                <a:tc vMerge="1">
                  <a:txBody>
                    <a:bodyPr/>
                    <a:lstStyle/>
                    <a:p>
                      <a:endParaRPr lang="zh-TW" altLang="en-US"/>
                    </a:p>
                  </a:txBody>
                  <a:tcPr/>
                </a:tc>
                <a:tc>
                  <a:txBody>
                    <a:bodyPr/>
                    <a:lstStyle/>
                    <a:p>
                      <a:pPr algn="ctr" fontAlgn="ctr"/>
                      <a:r>
                        <a:rPr lang="en-US" altLang="zh-TW" sz="1200" u="none" strike="noStrike">
                          <a:effectLst/>
                        </a:rPr>
                        <a:t>11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6080-56-4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 acetate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乙酸鉛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4000100526"/>
                  </a:ext>
                </a:extLst>
              </a:tr>
              <a:tr h="304429">
                <a:tc vMerge="1">
                  <a:txBody>
                    <a:bodyPr/>
                    <a:lstStyle/>
                    <a:p>
                      <a:endParaRPr lang="zh-TW" altLang="en-US"/>
                    </a:p>
                  </a:txBody>
                  <a:tcPr/>
                </a:tc>
                <a:tc>
                  <a:txBody>
                    <a:bodyPr/>
                    <a:lstStyle/>
                    <a:p>
                      <a:pPr algn="ctr" fontAlgn="ctr"/>
                      <a:r>
                        <a:rPr lang="en-US" altLang="zh-TW" sz="1200" u="none" strike="noStrike">
                          <a:effectLst/>
                        </a:rPr>
                        <a:t>12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301-08-6</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 bis(2-ethylhexanoate)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2-</a:t>
                      </a:r>
                      <a:r>
                        <a:rPr lang="zh-TW" altLang="en-US" sz="1200" u="none" strike="noStrike" dirty="0">
                          <a:effectLst/>
                        </a:rPr>
                        <a:t>乙基己酸鉛</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785972469"/>
                  </a:ext>
                </a:extLst>
              </a:tr>
              <a:tr h="169985">
                <a:tc vMerge="1">
                  <a:txBody>
                    <a:bodyPr/>
                    <a:lstStyle/>
                    <a:p>
                      <a:endParaRPr lang="zh-TW" altLang="en-US"/>
                    </a:p>
                  </a:txBody>
                  <a:tcPr/>
                </a:tc>
                <a:tc>
                  <a:txBody>
                    <a:bodyPr/>
                    <a:lstStyle/>
                    <a:p>
                      <a:pPr algn="ctr" fontAlgn="ctr"/>
                      <a:r>
                        <a:rPr lang="en-US" altLang="zh-TW" sz="1200" u="none" strike="noStrike">
                          <a:effectLst/>
                        </a:rPr>
                        <a:t>13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dirty="0">
                          <a:effectLst/>
                        </a:rPr>
                        <a:t>598-63-0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 carbonate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碳酸鉛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1784494701"/>
                  </a:ext>
                </a:extLst>
              </a:tr>
              <a:tr h="169985">
                <a:tc vMerge="1">
                  <a:txBody>
                    <a:bodyPr/>
                    <a:lstStyle/>
                    <a:p>
                      <a:endParaRPr lang="zh-TW" altLang="en-US"/>
                    </a:p>
                  </a:txBody>
                  <a:tcPr/>
                </a:tc>
                <a:tc>
                  <a:txBody>
                    <a:bodyPr/>
                    <a:lstStyle/>
                    <a:p>
                      <a:pPr algn="ctr" fontAlgn="ctr"/>
                      <a:r>
                        <a:rPr lang="en-US" altLang="zh-TW" sz="1200" u="none" strike="noStrike">
                          <a:effectLst/>
                        </a:rPr>
                        <a:t>14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7758-95-4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chloride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氯化鉛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1129268813"/>
                  </a:ext>
                </a:extLst>
              </a:tr>
              <a:tr h="169985">
                <a:tc vMerge="1">
                  <a:txBody>
                    <a:bodyPr/>
                    <a:lstStyle/>
                    <a:p>
                      <a:endParaRPr lang="zh-TW" altLang="en-US"/>
                    </a:p>
                  </a:txBody>
                  <a:tcPr/>
                </a:tc>
                <a:tc>
                  <a:txBody>
                    <a:bodyPr/>
                    <a:lstStyle/>
                    <a:p>
                      <a:pPr algn="ctr" fontAlgn="ctr"/>
                      <a:r>
                        <a:rPr lang="en-US" altLang="zh-TW" sz="1200" u="none" strike="noStrike">
                          <a:effectLst/>
                        </a:rPr>
                        <a:t>15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7758-97-6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chromate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鉻酸鉛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2731780238"/>
                  </a:ext>
                </a:extLst>
              </a:tr>
              <a:tr h="169985">
                <a:tc vMerge="1">
                  <a:txBody>
                    <a:bodyPr/>
                    <a:lstStyle/>
                    <a:p>
                      <a:endParaRPr lang="zh-TW" altLang="en-US"/>
                    </a:p>
                  </a:txBody>
                  <a:tcPr/>
                </a:tc>
                <a:tc>
                  <a:txBody>
                    <a:bodyPr/>
                    <a:lstStyle/>
                    <a:p>
                      <a:pPr algn="ctr" fontAlgn="ctr"/>
                      <a:r>
                        <a:rPr lang="en-US" altLang="zh-TW" sz="1200" u="none" strike="noStrike">
                          <a:effectLst/>
                        </a:rPr>
                        <a:t>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7783-46-2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fluoride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氟化鉛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2375866226"/>
                  </a:ext>
                </a:extLst>
              </a:tr>
              <a:tr h="169985">
                <a:tc vMerge="1">
                  <a:txBody>
                    <a:bodyPr/>
                    <a:lstStyle/>
                    <a:p>
                      <a:endParaRPr lang="zh-TW" altLang="en-US"/>
                    </a:p>
                  </a:txBody>
                  <a:tcPr/>
                </a:tc>
                <a:tc>
                  <a:txBody>
                    <a:bodyPr/>
                    <a:lstStyle/>
                    <a:p>
                      <a:pPr algn="ctr" fontAlgn="ctr"/>
                      <a:r>
                        <a:rPr lang="en-US" altLang="zh-TW" sz="1200" u="none" strike="noStrike">
                          <a:effectLst/>
                        </a:rPr>
                        <a:t>17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10101-63-0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iodide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碘化鉛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109534901"/>
                  </a:ext>
                </a:extLst>
              </a:tr>
              <a:tr h="169985">
                <a:tc vMerge="1">
                  <a:txBody>
                    <a:bodyPr/>
                    <a:lstStyle/>
                    <a:p>
                      <a:endParaRPr lang="zh-TW" altLang="en-US"/>
                    </a:p>
                  </a:txBody>
                  <a:tcPr/>
                </a:tc>
                <a:tc>
                  <a:txBody>
                    <a:bodyPr/>
                    <a:lstStyle/>
                    <a:p>
                      <a:pPr algn="ctr" fontAlgn="ctr"/>
                      <a:r>
                        <a:rPr lang="en-US" altLang="zh-TW" sz="1200" u="none" strike="noStrike">
                          <a:effectLst/>
                        </a:rPr>
                        <a:t>18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1317-36-8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monoxide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一氧化鉛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2610935853"/>
                  </a:ext>
                </a:extLst>
              </a:tr>
              <a:tr h="169985">
                <a:tc vMerge="1">
                  <a:txBody>
                    <a:bodyPr/>
                    <a:lstStyle/>
                    <a:p>
                      <a:endParaRPr lang="zh-TW" altLang="en-US"/>
                    </a:p>
                  </a:txBody>
                  <a:tcPr/>
                </a:tc>
                <a:tc>
                  <a:txBody>
                    <a:bodyPr/>
                    <a:lstStyle/>
                    <a:p>
                      <a:pPr algn="ctr" fontAlgn="ctr"/>
                      <a:r>
                        <a:rPr lang="en-US" altLang="zh-TW" sz="1200" u="none" strike="noStrike">
                          <a:effectLst/>
                        </a:rPr>
                        <a:t>19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61790-14-5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a:t>
                      </a:r>
                      <a:r>
                        <a:rPr lang="en-US" sz="1200" u="none" strike="noStrike" dirty="0" err="1">
                          <a:effectLst/>
                        </a:rPr>
                        <a:t>naphthenate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環烷酸鉛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628528128"/>
                  </a:ext>
                </a:extLst>
              </a:tr>
              <a:tr h="169985">
                <a:tc vMerge="1">
                  <a:txBody>
                    <a:bodyPr/>
                    <a:lstStyle/>
                    <a:p>
                      <a:endParaRPr lang="zh-TW" altLang="en-US"/>
                    </a:p>
                  </a:txBody>
                  <a:tcPr/>
                </a:tc>
                <a:tc>
                  <a:txBody>
                    <a:bodyPr/>
                    <a:lstStyle/>
                    <a:p>
                      <a:pPr algn="ctr" fontAlgn="ctr"/>
                      <a:r>
                        <a:rPr lang="en-US" altLang="zh-TW" sz="1200" u="none" strike="noStrike">
                          <a:effectLst/>
                        </a:rPr>
                        <a:t>20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1314-41-6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oxide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四氧化三鉛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2715192103"/>
                  </a:ext>
                </a:extLst>
              </a:tr>
              <a:tr h="304429">
                <a:tc vMerge="1">
                  <a:txBody>
                    <a:bodyPr/>
                    <a:lstStyle/>
                    <a:p>
                      <a:endParaRPr lang="zh-TW" altLang="en-US"/>
                    </a:p>
                  </a:txBody>
                  <a:tcPr/>
                </a:tc>
                <a:tc>
                  <a:txBody>
                    <a:bodyPr/>
                    <a:lstStyle/>
                    <a:p>
                      <a:pPr algn="ctr" fontAlgn="ctr"/>
                      <a:r>
                        <a:rPr lang="en-US" altLang="zh-TW" sz="1200" u="none" strike="noStrike">
                          <a:effectLst/>
                        </a:rPr>
                        <a:t>21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1344-40-7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a:t>
                      </a:r>
                      <a:r>
                        <a:rPr lang="en-US" sz="1200" u="none" strike="noStrike" dirty="0" err="1">
                          <a:effectLst/>
                        </a:rPr>
                        <a:t>phosphite</a:t>
                      </a:r>
                      <a:r>
                        <a:rPr lang="en-US" sz="1200" u="none" strike="noStrike" dirty="0">
                          <a:effectLst/>
                        </a:rPr>
                        <a:t>, dibasic</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二鹼式亞磷酸鉛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1036518770"/>
                  </a:ext>
                </a:extLst>
              </a:tr>
              <a:tr h="169985">
                <a:tc vMerge="1">
                  <a:txBody>
                    <a:bodyPr/>
                    <a:lstStyle/>
                    <a:p>
                      <a:endParaRPr lang="zh-TW" altLang="en-US"/>
                    </a:p>
                  </a:txBody>
                  <a:tcPr/>
                </a:tc>
                <a:tc>
                  <a:txBody>
                    <a:bodyPr/>
                    <a:lstStyle/>
                    <a:p>
                      <a:pPr algn="ctr" fontAlgn="ctr"/>
                      <a:r>
                        <a:rPr lang="en-US" altLang="zh-TW" sz="1200" u="none" strike="noStrike">
                          <a:effectLst/>
                        </a:rPr>
                        <a:t>22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7446-14-2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sulfate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a:effectLst/>
                        </a:rPr>
                        <a:t>硫酸鉛</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877020574"/>
                  </a:ext>
                </a:extLst>
              </a:tr>
              <a:tr h="169985">
                <a:tc vMerge="1">
                  <a:txBody>
                    <a:bodyPr/>
                    <a:lstStyle/>
                    <a:p>
                      <a:endParaRPr lang="zh-TW" altLang="en-US"/>
                    </a:p>
                  </a:txBody>
                  <a:tcPr/>
                </a:tc>
                <a:tc>
                  <a:txBody>
                    <a:bodyPr/>
                    <a:lstStyle/>
                    <a:p>
                      <a:pPr algn="ctr" fontAlgn="ctr"/>
                      <a:r>
                        <a:rPr lang="en-US" altLang="zh-TW" sz="1200" u="none" strike="noStrike">
                          <a:effectLst/>
                        </a:rPr>
                        <a:t>23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1314-87-0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dirty="0">
                          <a:effectLst/>
                        </a:rPr>
                        <a:t>Lead sulfide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dirty="0">
                          <a:effectLst/>
                        </a:rPr>
                        <a:t>硫化鉛</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656611723"/>
                  </a:ext>
                </a:extLst>
              </a:tr>
              <a:tr h="169985">
                <a:tc vMerge="1">
                  <a:txBody>
                    <a:bodyPr/>
                    <a:lstStyle/>
                    <a:p>
                      <a:endParaRPr lang="zh-TW" altLang="en-US"/>
                    </a:p>
                  </a:txBody>
                  <a:tcPr/>
                </a:tc>
                <a:tc>
                  <a:txBody>
                    <a:bodyPr/>
                    <a:lstStyle/>
                    <a:p>
                      <a:pPr algn="ctr" fontAlgn="ctr"/>
                      <a:r>
                        <a:rPr lang="en-US" altLang="zh-TW" sz="1200" u="none" strike="noStrike">
                          <a:effectLst/>
                        </a:rPr>
                        <a:t>24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1344-37-2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 sulfochromate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dirty="0">
                          <a:effectLst/>
                        </a:rPr>
                        <a:t>硫酸鉻酸鉛</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847929173"/>
                  </a:ext>
                </a:extLst>
              </a:tr>
              <a:tr h="304429">
                <a:tc vMerge="1">
                  <a:txBody>
                    <a:bodyPr/>
                    <a:lstStyle/>
                    <a:p>
                      <a:endParaRPr lang="zh-TW" altLang="en-US"/>
                    </a:p>
                  </a:txBody>
                  <a:tcPr/>
                </a:tc>
                <a:tc>
                  <a:txBody>
                    <a:bodyPr/>
                    <a:lstStyle/>
                    <a:p>
                      <a:pPr algn="ctr" fontAlgn="ctr"/>
                      <a:r>
                        <a:rPr lang="en-US" altLang="zh-TW" sz="1200" u="none" strike="noStrike">
                          <a:effectLst/>
                        </a:rPr>
                        <a:t>25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altLang="zh-TW" sz="1200" u="none" strike="noStrike">
                          <a:effectLst/>
                        </a:rPr>
                        <a:t>1319-46-6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en-US" sz="1200" u="none" strike="noStrike">
                          <a:effectLst/>
                        </a:rPr>
                        <a:t>Lead(II) carbonate basic</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tc>
                  <a:txBody>
                    <a:bodyPr/>
                    <a:lstStyle/>
                    <a:p>
                      <a:pPr algn="l" fontAlgn="ctr"/>
                      <a:r>
                        <a:rPr lang="zh-TW" altLang="en-US" sz="1200" u="none" strike="noStrike" dirty="0">
                          <a:effectLst/>
                        </a:rPr>
                        <a:t>鹼式碳酸鉛</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420" marR="5420" marT="7226" marB="0" anchor="ctr"/>
                </a:tc>
                <a:extLst>
                  <a:ext uri="{0D108BD9-81ED-4DB2-BD59-A6C34878D82A}">
                    <a16:rowId xmlns:a16="http://schemas.microsoft.com/office/drawing/2014/main" val="3098631298"/>
                  </a:ext>
                </a:extLst>
              </a:tr>
            </a:tbl>
          </a:graphicData>
        </a:graphic>
      </p:graphicFrame>
    </p:spTree>
    <p:extLst>
      <p:ext uri="{BB962C8B-B14F-4D97-AF65-F5344CB8AC3E}">
        <p14:creationId xmlns:p14="http://schemas.microsoft.com/office/powerpoint/2010/main" val="93229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92773" y="1"/>
            <a:ext cx="8312409" cy="1325563"/>
          </a:xfrm>
        </p:spPr>
        <p:txBody>
          <a:bodyPr>
            <a:normAutofit/>
          </a:bodyPr>
          <a:lstStyle/>
          <a:p>
            <a:r>
              <a:rPr lang="zh-TW" altLang="en-US" sz="2400" dirty="0" smtClean="0"/>
              <a:t>附錄一、對於未滿</a:t>
            </a:r>
            <a:r>
              <a:rPr lang="en-US" altLang="zh-TW" sz="2400" dirty="0" smtClean="0"/>
              <a:t>18</a:t>
            </a:r>
            <a:r>
              <a:rPr lang="zh-TW" altLang="en-US" sz="2400" dirty="0" smtClean="0"/>
              <a:t>歲及妊娠或分娩後未滿</a:t>
            </a:r>
            <a:r>
              <a:rPr lang="en-US" altLang="zh-TW" sz="2400" dirty="0" smtClean="0"/>
              <a:t>1</a:t>
            </a:r>
            <a:r>
              <a:rPr lang="zh-TW" altLang="en-US" sz="2400" dirty="0" smtClean="0"/>
              <a:t>年女性勞工具危害性之化學品名單</a:t>
            </a:r>
            <a:endParaRPr lang="zh-TW" altLang="en-US" sz="2400" dirty="0"/>
          </a:p>
        </p:txBody>
      </p:sp>
      <p:graphicFrame>
        <p:nvGraphicFramePr>
          <p:cNvPr id="4" name="內容版面配置區 3"/>
          <p:cNvGraphicFramePr>
            <a:graphicFrameLocks noGrp="1"/>
          </p:cNvGraphicFramePr>
          <p:nvPr>
            <p:ph idx="1"/>
          </p:nvPr>
        </p:nvGraphicFramePr>
        <p:xfrm>
          <a:off x="426876" y="858426"/>
          <a:ext cx="8264590" cy="5865139"/>
        </p:xfrm>
        <a:graphic>
          <a:graphicData uri="http://schemas.openxmlformats.org/drawingml/2006/table">
            <a:tbl>
              <a:tblPr>
                <a:tableStyleId>{5C22544A-7EE6-4342-B048-85BDC9FD1C3A}</a:tableStyleId>
              </a:tblPr>
              <a:tblGrid>
                <a:gridCol w="1164410">
                  <a:extLst>
                    <a:ext uri="{9D8B030D-6E8A-4147-A177-3AD203B41FA5}">
                      <a16:colId xmlns:a16="http://schemas.microsoft.com/office/drawing/2014/main" val="755161496"/>
                    </a:ext>
                  </a:extLst>
                </a:gridCol>
                <a:gridCol w="691370">
                  <a:extLst>
                    <a:ext uri="{9D8B030D-6E8A-4147-A177-3AD203B41FA5}">
                      <a16:colId xmlns:a16="http://schemas.microsoft.com/office/drawing/2014/main" val="3597144812"/>
                    </a:ext>
                  </a:extLst>
                </a:gridCol>
                <a:gridCol w="2146883">
                  <a:extLst>
                    <a:ext uri="{9D8B030D-6E8A-4147-A177-3AD203B41FA5}">
                      <a16:colId xmlns:a16="http://schemas.microsoft.com/office/drawing/2014/main" val="1877609843"/>
                    </a:ext>
                  </a:extLst>
                </a:gridCol>
                <a:gridCol w="2146883">
                  <a:extLst>
                    <a:ext uri="{9D8B030D-6E8A-4147-A177-3AD203B41FA5}">
                      <a16:colId xmlns:a16="http://schemas.microsoft.com/office/drawing/2014/main" val="329845357"/>
                    </a:ext>
                  </a:extLst>
                </a:gridCol>
                <a:gridCol w="2115044">
                  <a:extLst>
                    <a:ext uri="{9D8B030D-6E8A-4147-A177-3AD203B41FA5}">
                      <a16:colId xmlns:a16="http://schemas.microsoft.com/office/drawing/2014/main" val="3105498474"/>
                    </a:ext>
                  </a:extLst>
                </a:gridCol>
              </a:tblGrid>
              <a:tr h="311401">
                <a:tc rowSpan="28">
                  <a:txBody>
                    <a:bodyPr/>
                    <a:lstStyle/>
                    <a:p>
                      <a:pPr algn="ctr" fontAlgn="ctr"/>
                      <a:r>
                        <a:rPr lang="zh-TW" altLang="en-US" sz="1100" u="none" strike="noStrike" dirty="0">
                          <a:effectLst/>
                        </a:rPr>
                        <a:t>鉛及其無機化合物</a:t>
                      </a:r>
                      <a:endParaRPr lang="zh-TW" altLang="en-US" sz="1100" b="0" i="0" u="none" strike="noStrike" dirty="0">
                        <a:solidFill>
                          <a:srgbClr val="000000"/>
                        </a:solidFill>
                        <a:effectLst/>
                        <a:latin typeface="細明體" panose="02020509000000000000" pitchFamily="49" charset="-120"/>
                        <a:ea typeface="細明體" panose="02020509000000000000" pitchFamily="49" charset="-120"/>
                      </a:endParaRPr>
                    </a:p>
                  </a:txBody>
                  <a:tcPr marL="4424" marR="4424" marT="5898" marB="0" anchor="ctr"/>
                </a:tc>
                <a:tc>
                  <a:txBody>
                    <a:bodyPr/>
                    <a:lstStyle/>
                    <a:p>
                      <a:pPr algn="ctr" fontAlgn="ctr"/>
                      <a:r>
                        <a:rPr lang="en-US" altLang="zh-TW" sz="1100" u="none" strike="noStrike">
                          <a:effectLst/>
                        </a:rPr>
                        <a:t>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dirty="0">
                          <a:effectLst/>
                        </a:rPr>
                        <a:t>17570-76-2</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Lead(II) methanesulfonate </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甲基磺酸鉛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544744254"/>
                  </a:ext>
                </a:extLst>
              </a:tr>
              <a:tr h="175492">
                <a:tc vMerge="1">
                  <a:txBody>
                    <a:bodyPr/>
                    <a:lstStyle/>
                    <a:p>
                      <a:endParaRPr lang="zh-TW" altLang="en-US"/>
                    </a:p>
                  </a:txBody>
                  <a:tcPr/>
                </a:tc>
                <a:tc>
                  <a:txBody>
                    <a:bodyPr/>
                    <a:lstStyle/>
                    <a:p>
                      <a:pPr algn="ctr" fontAlgn="ctr"/>
                      <a:r>
                        <a:rPr lang="en-US" altLang="zh-TW" sz="1100" u="none" strike="noStrike">
                          <a:effectLst/>
                        </a:rPr>
                        <a:t>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dirty="0">
                          <a:effectLst/>
                        </a:rPr>
                        <a:t>13424-46-9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azide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疊氮化鉛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39557793"/>
                  </a:ext>
                </a:extLst>
              </a:tr>
              <a:tr h="175492">
                <a:tc vMerge="1">
                  <a:txBody>
                    <a:bodyPr/>
                    <a:lstStyle/>
                    <a:p>
                      <a:endParaRPr lang="zh-TW" altLang="en-US"/>
                    </a:p>
                  </a:txBody>
                  <a:tcPr/>
                </a:tc>
                <a:tc>
                  <a:txBody>
                    <a:bodyPr/>
                    <a:lstStyle/>
                    <a:p>
                      <a:pPr algn="ctr" fontAlgn="ctr"/>
                      <a:r>
                        <a:rPr lang="en-US" altLang="zh-TW" sz="1100" u="none" strike="noStrike">
                          <a:effectLst/>
                        </a:rPr>
                        <a:t>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dirty="0">
                          <a:effectLst/>
                        </a:rPr>
                        <a:t>1309-60-0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dioxide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二氧化鉛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705693688"/>
                  </a:ext>
                </a:extLst>
              </a:tr>
              <a:tr h="175492">
                <a:tc vMerge="1">
                  <a:txBody>
                    <a:bodyPr/>
                    <a:lstStyle/>
                    <a:p>
                      <a:endParaRPr lang="zh-TW" altLang="en-US"/>
                    </a:p>
                  </a:txBody>
                  <a:tcPr/>
                </a:tc>
                <a:tc>
                  <a:txBody>
                    <a:bodyPr/>
                    <a:lstStyle/>
                    <a:p>
                      <a:pPr algn="ctr" fontAlgn="ctr"/>
                      <a:r>
                        <a:rPr lang="en-US" altLang="zh-TW" sz="1100" u="none" strike="noStrike">
                          <a:effectLst/>
                        </a:rPr>
                        <a:t>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dirty="0">
                          <a:effectLst/>
                        </a:rPr>
                        <a:t>10099-74-8</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nitrate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硝酸鉛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28885853"/>
                  </a:ext>
                </a:extLst>
              </a:tr>
              <a:tr h="175492">
                <a:tc vMerge="1">
                  <a:txBody>
                    <a:bodyPr/>
                    <a:lstStyle/>
                    <a:p>
                      <a:endParaRPr lang="zh-TW" altLang="en-US"/>
                    </a:p>
                  </a:txBody>
                  <a:tcPr/>
                </a:tc>
                <a:tc>
                  <a:txBody>
                    <a:bodyPr/>
                    <a:lstStyle/>
                    <a:p>
                      <a:pPr algn="ctr" fontAlgn="ctr"/>
                      <a:r>
                        <a:rPr lang="en-US" altLang="zh-TW" sz="1100" u="none" strike="noStrike">
                          <a:effectLst/>
                        </a:rPr>
                        <a:t>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dirty="0">
                          <a:effectLst/>
                        </a:rPr>
                        <a:t>13637-76-8</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dirty="0">
                          <a:effectLst/>
                        </a:rPr>
                        <a:t>Lead perchlorate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過氯酸鉛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39883558"/>
                  </a:ext>
                </a:extLst>
              </a:tr>
              <a:tr h="175492">
                <a:tc vMerge="1">
                  <a:txBody>
                    <a:bodyPr/>
                    <a:lstStyle/>
                    <a:p>
                      <a:endParaRPr lang="zh-TW" altLang="en-US"/>
                    </a:p>
                  </a:txBody>
                  <a:tcPr/>
                </a:tc>
                <a:tc>
                  <a:txBody>
                    <a:bodyPr/>
                    <a:lstStyle/>
                    <a:p>
                      <a:pPr algn="ctr" fontAlgn="ctr"/>
                      <a:r>
                        <a:rPr lang="en-US" altLang="zh-TW" sz="1100" u="none" strike="noStrike">
                          <a:effectLst/>
                        </a:rPr>
                        <a:t>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63918-97-8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dirty="0">
                          <a:effectLst/>
                        </a:rPr>
                        <a:t>Lead </a:t>
                      </a:r>
                      <a:r>
                        <a:rPr lang="en-US" sz="1100" u="none" strike="noStrike" dirty="0" err="1">
                          <a:effectLst/>
                        </a:rPr>
                        <a:t>styphnate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史蒂芬酸鉛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770220377"/>
                  </a:ext>
                </a:extLst>
              </a:tr>
              <a:tr h="311401">
                <a:tc vMerge="1">
                  <a:txBody>
                    <a:bodyPr/>
                    <a:lstStyle/>
                    <a:p>
                      <a:endParaRPr lang="zh-TW" altLang="en-US"/>
                    </a:p>
                  </a:txBody>
                  <a:tcPr/>
                </a:tc>
                <a:tc>
                  <a:txBody>
                    <a:bodyPr/>
                    <a:lstStyle/>
                    <a:p>
                      <a:pPr algn="ctr" fontAlgn="ctr"/>
                      <a:r>
                        <a:rPr lang="en-US" altLang="zh-TW" sz="1100" u="none" strike="noStrike">
                          <a:effectLst/>
                        </a:rPr>
                        <a:t>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69011-06-9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dirty="0">
                          <a:effectLst/>
                        </a:rPr>
                        <a:t>Dibasic lead phthalate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二鹼式鄰苯二甲酸鉛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481409786"/>
                  </a:ext>
                </a:extLst>
              </a:tr>
              <a:tr h="311401">
                <a:tc vMerge="1">
                  <a:txBody>
                    <a:bodyPr/>
                    <a:lstStyle/>
                    <a:p>
                      <a:endParaRPr lang="zh-TW" altLang="en-US"/>
                    </a:p>
                  </a:txBody>
                  <a:tcPr/>
                </a:tc>
                <a:tc>
                  <a:txBody>
                    <a:bodyPr/>
                    <a:lstStyle/>
                    <a:p>
                      <a:pPr algn="ctr" fontAlgn="ctr"/>
                      <a:r>
                        <a:rPr lang="en-US" altLang="zh-TW" sz="1100" u="none" strike="noStrike">
                          <a:effectLst/>
                        </a:rPr>
                        <a:t>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56189-09-4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dirty="0" err="1">
                          <a:effectLst/>
                        </a:rPr>
                        <a:t>Dioxobis</a:t>
                      </a:r>
                      <a:r>
                        <a:rPr lang="en-US" sz="1100" u="none" strike="noStrike" dirty="0">
                          <a:effectLst/>
                        </a:rPr>
                        <a:t>(</a:t>
                      </a:r>
                      <a:r>
                        <a:rPr lang="en-US" sz="1100" u="none" strike="noStrike" dirty="0" err="1">
                          <a:effectLst/>
                        </a:rPr>
                        <a:t>stearato</a:t>
                      </a:r>
                      <a:r>
                        <a:rPr lang="en-US" sz="1100" u="none" strike="noStrike" dirty="0">
                          <a:effectLst/>
                        </a:rPr>
                        <a:t>)</a:t>
                      </a:r>
                      <a:r>
                        <a:rPr lang="en-US" sz="1100" u="none" strike="noStrike" dirty="0" err="1">
                          <a:effectLst/>
                        </a:rPr>
                        <a:t>dilead</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二鹽基性硬脂酸鉛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341652026"/>
                  </a:ext>
                </a:extLst>
              </a:tr>
              <a:tr h="175492">
                <a:tc vMerge="1">
                  <a:txBody>
                    <a:bodyPr/>
                    <a:lstStyle/>
                    <a:p>
                      <a:endParaRPr lang="zh-TW" altLang="en-US"/>
                    </a:p>
                  </a:txBody>
                  <a:tcPr/>
                </a:tc>
                <a:tc>
                  <a:txBody>
                    <a:bodyPr/>
                    <a:lstStyle/>
                    <a:p>
                      <a:pPr algn="ctr" fontAlgn="ctr"/>
                      <a:r>
                        <a:rPr lang="en-US" altLang="zh-TW" sz="1100" u="none" strike="noStrike">
                          <a:effectLst/>
                        </a:rPr>
                        <a:t>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51404-69-4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dirty="0">
                          <a:effectLst/>
                        </a:rPr>
                        <a:t>Lead acetate, basic</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鹼式醋酸鉛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890991142"/>
                  </a:ext>
                </a:extLst>
              </a:tr>
              <a:tr h="311401">
                <a:tc vMerge="1">
                  <a:txBody>
                    <a:bodyPr/>
                    <a:lstStyle/>
                    <a:p>
                      <a:endParaRPr lang="zh-TW" altLang="en-US"/>
                    </a:p>
                  </a:txBody>
                  <a:tcPr/>
                </a:tc>
                <a:tc>
                  <a:txBody>
                    <a:bodyPr/>
                    <a:lstStyle/>
                    <a:p>
                      <a:pPr algn="ctr" fontAlgn="ctr"/>
                      <a:r>
                        <a:rPr lang="en-US" altLang="zh-TW" sz="1100" u="none" strike="noStrike">
                          <a:effectLst/>
                        </a:rPr>
                        <a:t>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301-04-2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acetate,anhydrous</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醋酸鉛</a:t>
                      </a:r>
                      <a:r>
                        <a:rPr lang="en-US" altLang="zh-TW" sz="1100" u="none" strike="noStrike" dirty="0">
                          <a:effectLst/>
                        </a:rPr>
                        <a:t>,</a:t>
                      </a:r>
                      <a:r>
                        <a:rPr lang="zh-TW" altLang="en-US" sz="1100" u="none" strike="noStrike" dirty="0">
                          <a:effectLst/>
                        </a:rPr>
                        <a:t>無水</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12975210"/>
                  </a:ext>
                </a:extLst>
              </a:tr>
              <a:tr h="175492">
                <a:tc vMerge="1">
                  <a:txBody>
                    <a:bodyPr/>
                    <a:lstStyle/>
                    <a:p>
                      <a:endParaRPr lang="zh-TW" altLang="en-US"/>
                    </a:p>
                  </a:txBody>
                  <a:tcPr/>
                </a:tc>
                <a:tc>
                  <a:txBody>
                    <a:bodyPr/>
                    <a:lstStyle/>
                    <a:p>
                      <a:pPr algn="ctr" fontAlgn="ctr"/>
                      <a:r>
                        <a:rPr lang="en-US" altLang="zh-TW" sz="1100" u="none" strike="noStrike">
                          <a:effectLst/>
                        </a:rPr>
                        <a:t>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13510-89-9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antimonate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銻酸鉛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022351156"/>
                  </a:ext>
                </a:extLst>
              </a:tr>
              <a:tr h="175492">
                <a:tc vMerge="1">
                  <a:txBody>
                    <a:bodyPr/>
                    <a:lstStyle/>
                    <a:p>
                      <a:endParaRPr lang="zh-TW" altLang="en-US"/>
                    </a:p>
                  </a:txBody>
                  <a:tcPr/>
                </a:tc>
                <a:tc>
                  <a:txBody>
                    <a:bodyPr/>
                    <a:lstStyle/>
                    <a:p>
                      <a:pPr algn="ctr" fontAlgn="ctr"/>
                      <a:r>
                        <a:rPr lang="en-US" altLang="zh-TW" sz="1100" u="none" strike="noStrike">
                          <a:effectLst/>
                        </a:rPr>
                        <a:t>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18454-12-1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chromate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a:effectLst/>
                        </a:rPr>
                        <a:t>鉻酸氧鉛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99013057"/>
                  </a:ext>
                </a:extLst>
              </a:tr>
              <a:tr h="175492">
                <a:tc vMerge="1">
                  <a:txBody>
                    <a:bodyPr/>
                    <a:lstStyle/>
                    <a:p>
                      <a:endParaRPr lang="zh-TW" altLang="en-US"/>
                    </a:p>
                  </a:txBody>
                  <a:tcPr/>
                </a:tc>
                <a:tc>
                  <a:txBody>
                    <a:bodyPr/>
                    <a:lstStyle/>
                    <a:p>
                      <a:pPr algn="ctr" fontAlgn="ctr"/>
                      <a:r>
                        <a:rPr lang="en-US" altLang="zh-TW" sz="1100" u="none" strike="noStrike">
                          <a:effectLst/>
                        </a:rPr>
                        <a:t>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20837-86-9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cyanamidate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氰胺化鉛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687146971"/>
                  </a:ext>
                </a:extLst>
              </a:tr>
              <a:tr h="175492">
                <a:tc vMerge="1">
                  <a:txBody>
                    <a:bodyPr/>
                    <a:lstStyle/>
                    <a:p>
                      <a:endParaRPr lang="zh-TW" altLang="en-US"/>
                    </a:p>
                  </a:txBody>
                  <a:tcPr/>
                </a:tc>
                <a:tc>
                  <a:txBody>
                    <a:bodyPr/>
                    <a:lstStyle/>
                    <a:p>
                      <a:pPr algn="ctr" fontAlgn="ctr"/>
                      <a:r>
                        <a:rPr lang="en-US" altLang="zh-TW" sz="1100" u="none" strike="noStrike">
                          <a:effectLst/>
                        </a:rPr>
                        <a:t>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13814-96-5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fluoborate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氟硼酸鉛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796789082"/>
                  </a:ext>
                </a:extLst>
              </a:tr>
              <a:tr h="175492">
                <a:tc vMerge="1">
                  <a:txBody>
                    <a:bodyPr/>
                    <a:lstStyle/>
                    <a:p>
                      <a:endParaRPr lang="zh-TW" altLang="en-US"/>
                    </a:p>
                  </a:txBody>
                  <a:tcPr/>
                </a:tc>
                <a:tc>
                  <a:txBody>
                    <a:bodyPr/>
                    <a:lstStyle/>
                    <a:p>
                      <a:pPr algn="ctr" fontAlgn="ctr"/>
                      <a:r>
                        <a:rPr lang="en-US" altLang="zh-TW" sz="1100" u="none" strike="noStrike">
                          <a:effectLst/>
                        </a:rPr>
                        <a:t>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19783-14-3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氫氧化鉛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684605496"/>
                  </a:ext>
                </a:extLst>
              </a:tr>
              <a:tr h="175492">
                <a:tc vMerge="1">
                  <a:txBody>
                    <a:bodyPr/>
                    <a:lstStyle/>
                    <a:p>
                      <a:endParaRPr lang="zh-TW" altLang="en-US"/>
                    </a:p>
                  </a:txBody>
                  <a:tcPr/>
                </a:tc>
                <a:tc>
                  <a:txBody>
                    <a:bodyPr/>
                    <a:lstStyle/>
                    <a:p>
                      <a:pPr algn="ctr" fontAlgn="ctr"/>
                      <a:r>
                        <a:rPr lang="en-US" altLang="zh-TW" sz="1100" u="none" strike="noStrike">
                          <a:effectLst/>
                        </a:rPr>
                        <a:t>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12069-00-0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selenide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硒化鉛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4206033912"/>
                  </a:ext>
                </a:extLst>
              </a:tr>
              <a:tr h="175492">
                <a:tc vMerge="1">
                  <a:txBody>
                    <a:bodyPr/>
                    <a:lstStyle/>
                    <a:p>
                      <a:endParaRPr lang="zh-TW" altLang="en-US"/>
                    </a:p>
                  </a:txBody>
                  <a:tcPr/>
                </a:tc>
                <a:tc>
                  <a:txBody>
                    <a:bodyPr/>
                    <a:lstStyle/>
                    <a:p>
                      <a:pPr algn="ctr" fontAlgn="ctr"/>
                      <a:r>
                        <a:rPr lang="en-US" altLang="zh-TW" sz="1100" u="none" strike="noStrike">
                          <a:effectLst/>
                        </a:rPr>
                        <a:t>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10099-76-0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silicate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偏矽酸鉛</a:t>
                      </a:r>
                      <a:r>
                        <a:rPr lang="en-US" altLang="zh-TW" sz="1100" u="none" strike="noStrike" dirty="0">
                          <a:effectLst/>
                        </a:rPr>
                        <a:t>(</a:t>
                      </a:r>
                      <a:r>
                        <a:rPr lang="en-US" sz="1100" u="none" strike="noStrike" dirty="0">
                          <a:effectLst/>
                        </a:rPr>
                        <a:t>II) </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4026415093"/>
                  </a:ext>
                </a:extLst>
              </a:tr>
              <a:tr h="175492">
                <a:tc vMerge="1">
                  <a:txBody>
                    <a:bodyPr/>
                    <a:lstStyle/>
                    <a:p>
                      <a:endParaRPr lang="zh-TW" altLang="en-US"/>
                    </a:p>
                  </a:txBody>
                  <a:tcPr/>
                </a:tc>
                <a:tc>
                  <a:txBody>
                    <a:bodyPr/>
                    <a:lstStyle/>
                    <a:p>
                      <a:pPr algn="ctr" fontAlgn="ctr"/>
                      <a:r>
                        <a:rPr lang="en-US" altLang="zh-TW" sz="1100" u="none" strike="noStrike">
                          <a:effectLst/>
                        </a:rPr>
                        <a:t>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12578-12-0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stearate tribasic</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三鹼式十八酸鉛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808543265"/>
                  </a:ext>
                </a:extLst>
              </a:tr>
              <a:tr h="175492">
                <a:tc vMerge="1">
                  <a:txBody>
                    <a:bodyPr/>
                    <a:lstStyle/>
                    <a:p>
                      <a:endParaRPr lang="zh-TW" altLang="en-US"/>
                    </a:p>
                  </a:txBody>
                  <a:tcPr/>
                </a:tc>
                <a:tc>
                  <a:txBody>
                    <a:bodyPr/>
                    <a:lstStyle/>
                    <a:p>
                      <a:pPr algn="ctr" fontAlgn="ctr"/>
                      <a:r>
                        <a:rPr lang="en-US" altLang="zh-TW" sz="1100" u="none" strike="noStrike">
                          <a:effectLst/>
                        </a:rPr>
                        <a:t>44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1335-32-6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subacetate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次醋酸鉛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013370054"/>
                  </a:ext>
                </a:extLst>
              </a:tr>
              <a:tr h="175492">
                <a:tc vMerge="1">
                  <a:txBody>
                    <a:bodyPr/>
                    <a:lstStyle/>
                    <a:p>
                      <a:endParaRPr lang="zh-TW" altLang="en-US"/>
                    </a:p>
                  </a:txBody>
                  <a:tcPr/>
                </a:tc>
                <a:tc>
                  <a:txBody>
                    <a:bodyPr/>
                    <a:lstStyle/>
                    <a:p>
                      <a:pPr algn="ctr" fontAlgn="ctr"/>
                      <a:r>
                        <a:rPr lang="en-US" altLang="zh-TW" sz="1100" u="none" strike="noStrike">
                          <a:effectLst/>
                        </a:rPr>
                        <a:t>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546-67-8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tetraacetate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四乙酸鉛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605221382"/>
                  </a:ext>
                </a:extLst>
              </a:tr>
              <a:tr h="311401">
                <a:tc vMerge="1">
                  <a:txBody>
                    <a:bodyPr/>
                    <a:lstStyle/>
                    <a:p>
                      <a:endParaRPr lang="zh-TW" altLang="en-US"/>
                    </a:p>
                  </a:txBody>
                  <a:tcPr/>
                </a:tc>
                <a:tc>
                  <a:txBody>
                    <a:bodyPr/>
                    <a:lstStyle/>
                    <a:p>
                      <a:pPr algn="ctr" fontAlgn="ctr"/>
                      <a:r>
                        <a:rPr lang="en-US" altLang="zh-TW" sz="1100" u="none" strike="noStrike">
                          <a:effectLst/>
                        </a:rPr>
                        <a:t>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12626-81-2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titanium zirconium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鉛鈦鋯氧化物</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836469754"/>
                  </a:ext>
                </a:extLst>
              </a:tr>
              <a:tr h="311401">
                <a:tc vMerge="1">
                  <a:txBody>
                    <a:bodyPr/>
                    <a:lstStyle/>
                    <a:p>
                      <a:endParaRPr lang="zh-TW" altLang="en-US"/>
                    </a:p>
                  </a:txBody>
                  <a:tcPr/>
                </a:tc>
                <a:tc>
                  <a:txBody>
                    <a:bodyPr/>
                    <a:lstStyle/>
                    <a:p>
                      <a:pPr algn="ctr" fontAlgn="ctr"/>
                      <a:r>
                        <a:rPr lang="en-US" altLang="zh-TW" sz="1100" u="none" strike="noStrike">
                          <a:effectLst/>
                        </a:rPr>
                        <a:t>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12060-01-4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zirconium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鉛鋯氧化物</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714462489"/>
                  </a:ext>
                </a:extLst>
              </a:tr>
              <a:tr h="311401">
                <a:tc vMerge="1">
                  <a:txBody>
                    <a:bodyPr/>
                    <a:lstStyle/>
                    <a:p>
                      <a:endParaRPr lang="zh-TW" altLang="en-US"/>
                    </a:p>
                  </a:txBody>
                  <a:tcPr/>
                </a:tc>
                <a:tc>
                  <a:txBody>
                    <a:bodyPr/>
                    <a:lstStyle/>
                    <a:p>
                      <a:pPr algn="ctr" fontAlgn="ctr"/>
                      <a:r>
                        <a:rPr lang="en-US" altLang="zh-TW" sz="1100" u="none" strike="noStrike">
                          <a:effectLst/>
                        </a:rPr>
                        <a:t>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11113-70-5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  silicochromate, basic</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鹼式矽鉻酸鉛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4043594038"/>
                  </a:ext>
                </a:extLst>
              </a:tr>
              <a:tr h="175492">
                <a:tc vMerge="1">
                  <a:txBody>
                    <a:bodyPr/>
                    <a:lstStyle/>
                    <a:p>
                      <a:endParaRPr lang="zh-TW" altLang="en-US"/>
                    </a:p>
                  </a:txBody>
                  <a:tcPr/>
                </a:tc>
                <a:tc>
                  <a:txBody>
                    <a:bodyPr/>
                    <a:lstStyle/>
                    <a:p>
                      <a:pPr algn="ctr" fontAlgn="ctr"/>
                      <a:r>
                        <a:rPr lang="en-US" altLang="zh-TW" sz="1100" u="none" strike="noStrike">
                          <a:effectLst/>
                        </a:rPr>
                        <a:t>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10031-22-8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Lead(II) bromide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溴化鉛</a:t>
                      </a:r>
                      <a:r>
                        <a:rPr lang="en-US" altLang="zh-TW" sz="1100" u="none" strike="noStrike" dirty="0">
                          <a:effectLst/>
                        </a:rPr>
                        <a:t>(</a:t>
                      </a:r>
                      <a:r>
                        <a:rPr lang="en-US" sz="1100" u="none" strike="noStrike" dirty="0">
                          <a:effectLst/>
                        </a:rPr>
                        <a:t>II)</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178440083"/>
                  </a:ext>
                </a:extLst>
              </a:tr>
              <a:tr h="175492">
                <a:tc vMerge="1">
                  <a:txBody>
                    <a:bodyPr/>
                    <a:lstStyle/>
                    <a:p>
                      <a:endParaRPr lang="zh-TW" altLang="en-US"/>
                    </a:p>
                  </a:txBody>
                  <a:tcPr/>
                </a:tc>
                <a:tc>
                  <a:txBody>
                    <a:bodyPr/>
                    <a:lstStyle/>
                    <a:p>
                      <a:pPr algn="ctr" fontAlgn="ctr"/>
                      <a:r>
                        <a:rPr lang="en-US" altLang="zh-TW" sz="1100" u="none" strike="noStrike">
                          <a:effectLst/>
                        </a:rPr>
                        <a:t>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10190-55-3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Lead(II) molybdate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鉬酸鉛</a:t>
                      </a:r>
                      <a:r>
                        <a:rPr lang="en-US" altLang="zh-TW" sz="1100" u="none" strike="noStrike" dirty="0">
                          <a:effectLst/>
                        </a:rPr>
                        <a:t>(</a:t>
                      </a:r>
                      <a:r>
                        <a:rPr lang="en-US" sz="1100" u="none" strike="noStrike" dirty="0">
                          <a:effectLst/>
                        </a:rPr>
                        <a:t>II)</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920223890"/>
                  </a:ext>
                </a:extLst>
              </a:tr>
              <a:tr h="175492">
                <a:tc vMerge="1">
                  <a:txBody>
                    <a:bodyPr/>
                    <a:lstStyle/>
                    <a:p>
                      <a:endParaRPr lang="zh-TW" altLang="en-US"/>
                    </a:p>
                  </a:txBody>
                  <a:tcPr/>
                </a:tc>
                <a:tc>
                  <a:txBody>
                    <a:bodyPr/>
                    <a:lstStyle/>
                    <a:p>
                      <a:pPr algn="ctr" fontAlgn="ctr"/>
                      <a:r>
                        <a:rPr lang="en-US" altLang="zh-TW" sz="1100" u="none" strike="noStrike">
                          <a:effectLst/>
                        </a:rPr>
                        <a:t>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1072-35-1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Lead(II) stearate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十八酸鉛</a:t>
                      </a:r>
                      <a:r>
                        <a:rPr lang="en-US" altLang="zh-TW" sz="1100" u="none" strike="noStrike" dirty="0">
                          <a:effectLst/>
                        </a:rPr>
                        <a:t>(</a:t>
                      </a:r>
                      <a:r>
                        <a:rPr lang="en-US" sz="1100" u="none" strike="noStrike" dirty="0">
                          <a:effectLst/>
                        </a:rPr>
                        <a:t>II)</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1826315799"/>
                  </a:ext>
                </a:extLst>
              </a:tr>
              <a:tr h="175492">
                <a:tc vMerge="1">
                  <a:txBody>
                    <a:bodyPr/>
                    <a:lstStyle/>
                    <a:p>
                      <a:endParaRPr lang="zh-TW" altLang="en-US"/>
                    </a:p>
                  </a:txBody>
                  <a:tcPr/>
                </a:tc>
                <a:tc>
                  <a:txBody>
                    <a:bodyPr/>
                    <a:lstStyle/>
                    <a:p>
                      <a:pPr algn="ctr" fontAlgn="ctr"/>
                      <a:r>
                        <a:rPr lang="en-US" altLang="zh-TW" sz="1100" u="none" strike="noStrike">
                          <a:effectLst/>
                        </a:rPr>
                        <a:t>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12060-00-3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Lead(II) titanate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鈦酸鉛</a:t>
                      </a:r>
                      <a:r>
                        <a:rPr lang="en-US" altLang="zh-TW" sz="1100" u="none" strike="noStrike" dirty="0">
                          <a:effectLst/>
                        </a:rPr>
                        <a:t>(</a:t>
                      </a:r>
                      <a:r>
                        <a:rPr lang="en-US" sz="1100" u="none" strike="noStrike" dirty="0">
                          <a:effectLst/>
                        </a:rPr>
                        <a:t>II)</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2601524641"/>
                  </a:ext>
                </a:extLst>
              </a:tr>
              <a:tr h="175492">
                <a:tc vMerge="1">
                  <a:txBody>
                    <a:bodyPr/>
                    <a:lstStyle/>
                    <a:p>
                      <a:endParaRPr lang="zh-TW" altLang="en-US"/>
                    </a:p>
                  </a:txBody>
                  <a:tcPr/>
                </a:tc>
                <a:tc>
                  <a:txBody>
                    <a:bodyPr/>
                    <a:lstStyle/>
                    <a:p>
                      <a:pPr algn="ctr" fontAlgn="ctr"/>
                      <a:r>
                        <a:rPr lang="en-US" altLang="zh-TW" sz="1100" u="none" strike="noStrike">
                          <a:effectLst/>
                        </a:rPr>
                        <a:t>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altLang="zh-TW" sz="1100" u="none" strike="noStrike">
                          <a:effectLst/>
                        </a:rPr>
                        <a:t>12202-17-4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en-US" sz="1100" u="none" strike="noStrike">
                          <a:effectLst/>
                        </a:rPr>
                        <a:t>Tribasic lead 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tc>
                  <a:txBody>
                    <a:bodyPr/>
                    <a:lstStyle/>
                    <a:p>
                      <a:pPr algn="l" fontAlgn="ctr"/>
                      <a:r>
                        <a:rPr lang="zh-TW" altLang="en-US" sz="1100" u="none" strike="noStrike" dirty="0">
                          <a:effectLst/>
                        </a:rPr>
                        <a:t>三鹼式硫酸鉛</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424" marR="4424" marT="5898" marB="0" anchor="ctr"/>
                </a:tc>
                <a:extLst>
                  <a:ext uri="{0D108BD9-81ED-4DB2-BD59-A6C34878D82A}">
                    <a16:rowId xmlns:a16="http://schemas.microsoft.com/office/drawing/2014/main" val="3393243866"/>
                  </a:ext>
                </a:extLst>
              </a:tr>
            </a:tbl>
          </a:graphicData>
        </a:graphic>
      </p:graphicFrame>
    </p:spTree>
    <p:extLst>
      <p:ext uri="{BB962C8B-B14F-4D97-AF65-F5344CB8AC3E}">
        <p14:creationId xmlns:p14="http://schemas.microsoft.com/office/powerpoint/2010/main" val="178304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92773" y="1"/>
            <a:ext cx="8312409" cy="1325563"/>
          </a:xfrm>
        </p:spPr>
        <p:txBody>
          <a:bodyPr>
            <a:normAutofit/>
          </a:bodyPr>
          <a:lstStyle/>
          <a:p>
            <a:r>
              <a:rPr lang="zh-TW" altLang="en-US" sz="2400" dirty="0" smtClean="0"/>
              <a:t>附錄一、對於未滿</a:t>
            </a:r>
            <a:r>
              <a:rPr lang="en-US" altLang="zh-TW" sz="2400" dirty="0" smtClean="0"/>
              <a:t>18</a:t>
            </a:r>
            <a:r>
              <a:rPr lang="zh-TW" altLang="en-US" sz="2400" dirty="0" smtClean="0"/>
              <a:t>歲及妊娠或分娩後未滿</a:t>
            </a:r>
            <a:r>
              <a:rPr lang="en-US" altLang="zh-TW" sz="2400" dirty="0" smtClean="0"/>
              <a:t>1</a:t>
            </a:r>
            <a:r>
              <a:rPr lang="zh-TW" altLang="en-US" sz="2400" dirty="0" smtClean="0"/>
              <a:t>年女性勞工具危害性之化學品名單</a:t>
            </a:r>
            <a:endParaRPr lang="zh-TW" altLang="en-US" sz="2400" dirty="0"/>
          </a:p>
        </p:txBody>
      </p:sp>
      <p:graphicFrame>
        <p:nvGraphicFramePr>
          <p:cNvPr id="5" name="內容版面配置區 4"/>
          <p:cNvGraphicFramePr>
            <a:graphicFrameLocks noGrp="1"/>
          </p:cNvGraphicFramePr>
          <p:nvPr>
            <p:ph idx="1"/>
          </p:nvPr>
        </p:nvGraphicFramePr>
        <p:xfrm>
          <a:off x="783772" y="979719"/>
          <a:ext cx="7158912" cy="5775649"/>
        </p:xfrm>
        <a:graphic>
          <a:graphicData uri="http://schemas.openxmlformats.org/drawingml/2006/table">
            <a:tbl>
              <a:tblPr>
                <a:tableStyleId>{5C22544A-7EE6-4342-B048-85BDC9FD1C3A}</a:tableStyleId>
              </a:tblPr>
              <a:tblGrid>
                <a:gridCol w="1035999">
                  <a:extLst>
                    <a:ext uri="{9D8B030D-6E8A-4147-A177-3AD203B41FA5}">
                      <a16:colId xmlns:a16="http://schemas.microsoft.com/office/drawing/2014/main" val="1637674716"/>
                    </a:ext>
                  </a:extLst>
                </a:gridCol>
                <a:gridCol w="1165498">
                  <a:extLst>
                    <a:ext uri="{9D8B030D-6E8A-4147-A177-3AD203B41FA5}">
                      <a16:colId xmlns:a16="http://schemas.microsoft.com/office/drawing/2014/main" val="3326384726"/>
                    </a:ext>
                  </a:extLst>
                </a:gridCol>
                <a:gridCol w="1165498">
                  <a:extLst>
                    <a:ext uri="{9D8B030D-6E8A-4147-A177-3AD203B41FA5}">
                      <a16:colId xmlns:a16="http://schemas.microsoft.com/office/drawing/2014/main" val="1739586411"/>
                    </a:ext>
                  </a:extLst>
                </a:gridCol>
                <a:gridCol w="1910123">
                  <a:extLst>
                    <a:ext uri="{9D8B030D-6E8A-4147-A177-3AD203B41FA5}">
                      <a16:colId xmlns:a16="http://schemas.microsoft.com/office/drawing/2014/main" val="3852578048"/>
                    </a:ext>
                  </a:extLst>
                </a:gridCol>
                <a:gridCol w="1881794">
                  <a:extLst>
                    <a:ext uri="{9D8B030D-6E8A-4147-A177-3AD203B41FA5}">
                      <a16:colId xmlns:a16="http://schemas.microsoft.com/office/drawing/2014/main" val="452167138"/>
                    </a:ext>
                  </a:extLst>
                </a:gridCol>
              </a:tblGrid>
              <a:tr h="298133">
                <a:tc rowSpan="17">
                  <a:txBody>
                    <a:bodyPr/>
                    <a:lstStyle/>
                    <a:p>
                      <a:pPr algn="ctr" fontAlgn="ctr"/>
                      <a:r>
                        <a:rPr lang="zh-TW" altLang="en-US" sz="1200" u="none" strike="noStrike">
                          <a:effectLst/>
                        </a:rPr>
                        <a:t>六價鉻化合物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ctr" fontAlgn="ctr"/>
                      <a:r>
                        <a:rPr lang="en-US" altLang="zh-TW" sz="1200" u="none" strike="noStrike">
                          <a:effectLst/>
                        </a:rPr>
                        <a:t>54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13007-92-6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Chromium carbonyl</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a:t>
                      </a:r>
                      <a:r>
                        <a:rPr lang="zh-TW" altLang="en-US" sz="1200" u="none" strike="noStrike">
                          <a:effectLst/>
                        </a:rPr>
                        <a:t>六</a:t>
                      </a:r>
                      <a:r>
                        <a:rPr lang="en-US" altLang="zh-TW" sz="1200" u="none" strike="noStrike">
                          <a:effectLst/>
                        </a:rPr>
                        <a:t>]</a:t>
                      </a:r>
                      <a:r>
                        <a:rPr lang="zh-TW" altLang="en-US" sz="1200" u="none" strike="noStrike">
                          <a:effectLst/>
                        </a:rPr>
                        <a:t>羰鉻</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364575155"/>
                  </a:ext>
                </a:extLst>
              </a:tr>
              <a:tr h="298133">
                <a:tc vMerge="1">
                  <a:txBody>
                    <a:bodyPr/>
                    <a:lstStyle/>
                    <a:p>
                      <a:endParaRPr lang="zh-TW" altLang="en-US"/>
                    </a:p>
                  </a:txBody>
                  <a:tcPr/>
                </a:tc>
                <a:tc>
                  <a:txBody>
                    <a:bodyPr/>
                    <a:lstStyle/>
                    <a:p>
                      <a:pPr algn="ctr" fontAlgn="ctr"/>
                      <a:r>
                        <a:rPr lang="en-US" altLang="zh-TW" sz="1200" u="none" strike="noStrike">
                          <a:effectLst/>
                        </a:rPr>
                        <a:t>55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10294-40-3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Barium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鉻酸鋇</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61181733"/>
                  </a:ext>
                </a:extLst>
              </a:tr>
              <a:tr h="298133">
                <a:tc vMerge="1">
                  <a:txBody>
                    <a:bodyPr/>
                    <a:lstStyle/>
                    <a:p>
                      <a:endParaRPr lang="zh-TW" altLang="en-US"/>
                    </a:p>
                  </a:txBody>
                  <a:tcPr/>
                </a:tc>
                <a:tc>
                  <a:txBody>
                    <a:bodyPr/>
                    <a:lstStyle/>
                    <a:p>
                      <a:pPr algn="ctr" fontAlgn="ctr"/>
                      <a:r>
                        <a:rPr lang="en-US" altLang="zh-TW" sz="1200" u="none" strike="noStrike">
                          <a:effectLst/>
                        </a:rPr>
                        <a:t>56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13765-19-0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Calcium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鉻酸鈣</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885606467"/>
                  </a:ext>
                </a:extLst>
              </a:tr>
              <a:tr h="298133">
                <a:tc vMerge="1">
                  <a:txBody>
                    <a:bodyPr/>
                    <a:lstStyle/>
                    <a:p>
                      <a:endParaRPr lang="zh-TW" altLang="en-US"/>
                    </a:p>
                  </a:txBody>
                  <a:tcPr/>
                </a:tc>
                <a:tc>
                  <a:txBody>
                    <a:bodyPr/>
                    <a:lstStyle/>
                    <a:p>
                      <a:pPr algn="ctr" fontAlgn="ctr"/>
                      <a:r>
                        <a:rPr lang="en-US" altLang="zh-TW" sz="1200" u="none" strike="noStrike">
                          <a:effectLst/>
                        </a:rPr>
                        <a:t>57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24613-89-6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Chromium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鉻酸鉻</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845706062"/>
                  </a:ext>
                </a:extLst>
              </a:tr>
              <a:tr h="533929">
                <a:tc vMerge="1">
                  <a:txBody>
                    <a:bodyPr/>
                    <a:lstStyle/>
                    <a:p>
                      <a:endParaRPr lang="zh-TW" altLang="en-US"/>
                    </a:p>
                  </a:txBody>
                  <a:tcPr/>
                </a:tc>
                <a:tc>
                  <a:txBody>
                    <a:bodyPr/>
                    <a:lstStyle/>
                    <a:p>
                      <a:pPr algn="ctr" fontAlgn="ctr"/>
                      <a:r>
                        <a:rPr lang="en-US" altLang="zh-TW" sz="1200" u="none" strike="noStrike">
                          <a:effectLst/>
                        </a:rPr>
                        <a:t>58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14977-61-8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Chromium oxychloride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氧氯化鉻</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366508105"/>
                  </a:ext>
                </a:extLst>
              </a:tr>
              <a:tr h="298133">
                <a:tc vMerge="1">
                  <a:txBody>
                    <a:bodyPr/>
                    <a:lstStyle/>
                    <a:p>
                      <a:endParaRPr lang="zh-TW" altLang="en-US"/>
                    </a:p>
                  </a:txBody>
                  <a:tcPr/>
                </a:tc>
                <a:tc>
                  <a:txBody>
                    <a:bodyPr/>
                    <a:lstStyle/>
                    <a:p>
                      <a:pPr algn="ctr" fontAlgn="ctr"/>
                      <a:r>
                        <a:rPr lang="en-US" altLang="zh-TW" sz="1200" u="none" strike="noStrike">
                          <a:effectLst/>
                        </a:rPr>
                        <a:t>59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14307-35-8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Lithium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鉻酸鋰</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315586615"/>
                  </a:ext>
                </a:extLst>
              </a:tr>
              <a:tr h="298133">
                <a:tc vMerge="1">
                  <a:txBody>
                    <a:bodyPr/>
                    <a:lstStyle/>
                    <a:p>
                      <a:endParaRPr lang="zh-TW" altLang="en-US"/>
                    </a:p>
                  </a:txBody>
                  <a:tcPr/>
                </a:tc>
                <a:tc>
                  <a:txBody>
                    <a:bodyPr/>
                    <a:lstStyle/>
                    <a:p>
                      <a:pPr algn="ctr" fontAlgn="ctr"/>
                      <a:r>
                        <a:rPr lang="en-US" altLang="zh-TW" sz="1200" u="none" strike="noStrike">
                          <a:effectLst/>
                        </a:rPr>
                        <a:t>60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7789-00-6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Potassium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06948985"/>
                  </a:ext>
                </a:extLst>
              </a:tr>
              <a:tr h="298133">
                <a:tc vMerge="1">
                  <a:txBody>
                    <a:bodyPr/>
                    <a:lstStyle/>
                    <a:p>
                      <a:endParaRPr lang="zh-TW" altLang="en-US"/>
                    </a:p>
                  </a:txBody>
                  <a:tcPr/>
                </a:tc>
                <a:tc>
                  <a:txBody>
                    <a:bodyPr/>
                    <a:lstStyle/>
                    <a:p>
                      <a:pPr algn="ctr" fontAlgn="ctr"/>
                      <a:r>
                        <a:rPr lang="en-US" altLang="zh-TW" sz="1200" u="none" strike="noStrike">
                          <a:effectLst/>
                        </a:rPr>
                        <a:t>61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7775-11-3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Sodium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246635672"/>
                  </a:ext>
                </a:extLst>
              </a:tr>
              <a:tr h="298133">
                <a:tc vMerge="1">
                  <a:txBody>
                    <a:bodyPr/>
                    <a:lstStyle/>
                    <a:p>
                      <a:endParaRPr lang="zh-TW" altLang="en-US"/>
                    </a:p>
                  </a:txBody>
                  <a:tcPr/>
                </a:tc>
                <a:tc>
                  <a:txBody>
                    <a:bodyPr/>
                    <a:lstStyle/>
                    <a:p>
                      <a:pPr algn="ctr" fontAlgn="ctr"/>
                      <a:r>
                        <a:rPr lang="en-US" altLang="zh-TW" sz="1200" u="none" strike="noStrike">
                          <a:effectLst/>
                        </a:rPr>
                        <a:t>62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7789-06-2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Strontium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鉻酸鍶</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78678426"/>
                  </a:ext>
                </a:extLst>
              </a:tr>
              <a:tr h="298133">
                <a:tc vMerge="1">
                  <a:txBody>
                    <a:bodyPr/>
                    <a:lstStyle/>
                    <a:p>
                      <a:endParaRPr lang="zh-TW" altLang="en-US"/>
                    </a:p>
                  </a:txBody>
                  <a:tcPr/>
                </a:tc>
                <a:tc>
                  <a:txBody>
                    <a:bodyPr/>
                    <a:lstStyle/>
                    <a:p>
                      <a:pPr algn="ctr" fontAlgn="ctr"/>
                      <a:r>
                        <a:rPr lang="en-US" altLang="zh-TW" sz="1200" u="none" strike="noStrike">
                          <a:effectLst/>
                        </a:rPr>
                        <a:t>63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13530-65-9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Zine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鉻酸鋅</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549945204"/>
                  </a:ext>
                </a:extLst>
              </a:tr>
              <a:tr h="298133">
                <a:tc vMerge="1">
                  <a:txBody>
                    <a:bodyPr/>
                    <a:lstStyle/>
                    <a:p>
                      <a:endParaRPr lang="zh-TW" altLang="en-US"/>
                    </a:p>
                  </a:txBody>
                  <a:tcPr/>
                </a:tc>
                <a:tc>
                  <a:txBody>
                    <a:bodyPr/>
                    <a:lstStyle/>
                    <a:p>
                      <a:pPr algn="ctr" fontAlgn="ctr"/>
                      <a:r>
                        <a:rPr lang="en-US" altLang="zh-TW" sz="1200" u="none" strike="noStrike">
                          <a:effectLst/>
                        </a:rPr>
                        <a:t>64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1333-82-0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Chromic acid</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136147485"/>
                  </a:ext>
                </a:extLst>
              </a:tr>
              <a:tr h="298133">
                <a:tc vMerge="1">
                  <a:txBody>
                    <a:bodyPr/>
                    <a:lstStyle/>
                    <a:p>
                      <a:endParaRPr lang="zh-TW" altLang="en-US"/>
                    </a:p>
                  </a:txBody>
                  <a:tcPr/>
                </a:tc>
                <a:tc>
                  <a:txBody>
                    <a:bodyPr/>
                    <a:lstStyle/>
                    <a:p>
                      <a:pPr algn="ctr" fontAlgn="ctr"/>
                      <a:r>
                        <a:rPr lang="en-US" altLang="zh-TW" sz="1200" u="none" strike="noStrike">
                          <a:effectLst/>
                        </a:rPr>
                        <a:t>65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13548-38-4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Chromium nitrate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硝酸鉻</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486966894"/>
                  </a:ext>
                </a:extLst>
              </a:tr>
              <a:tr h="298133">
                <a:tc vMerge="1">
                  <a:txBody>
                    <a:bodyPr/>
                    <a:lstStyle/>
                    <a:p>
                      <a:endParaRPr lang="zh-TW" altLang="en-US"/>
                    </a:p>
                  </a:txBody>
                  <a:tcPr/>
                </a:tc>
                <a:tc>
                  <a:txBody>
                    <a:bodyPr/>
                    <a:lstStyle/>
                    <a:p>
                      <a:pPr algn="ctr" fontAlgn="ctr"/>
                      <a:r>
                        <a:rPr lang="en-US" altLang="zh-TW" sz="1200" u="none" strike="noStrike">
                          <a:effectLst/>
                        </a:rPr>
                        <a:t>66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7784-01-2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Silver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52563569"/>
                  </a:ext>
                </a:extLst>
              </a:tr>
              <a:tr h="298133">
                <a:tc vMerge="1">
                  <a:txBody>
                    <a:bodyPr/>
                    <a:lstStyle/>
                    <a:p>
                      <a:endParaRPr lang="zh-TW" altLang="en-US"/>
                    </a:p>
                  </a:txBody>
                  <a:tcPr/>
                </a:tc>
                <a:tc>
                  <a:txBody>
                    <a:bodyPr/>
                    <a:lstStyle/>
                    <a:p>
                      <a:pPr algn="ctr" fontAlgn="ctr"/>
                      <a:r>
                        <a:rPr lang="en-US" altLang="zh-TW" sz="1200" u="none" strike="noStrike">
                          <a:effectLst/>
                        </a:rPr>
                        <a:t>67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7788-98-9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Ammonium 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鉻酸銨</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87222242"/>
                  </a:ext>
                </a:extLst>
              </a:tr>
              <a:tr h="533929">
                <a:tc vMerge="1">
                  <a:txBody>
                    <a:bodyPr/>
                    <a:lstStyle/>
                    <a:p>
                      <a:endParaRPr lang="zh-TW" altLang="en-US"/>
                    </a:p>
                  </a:txBody>
                  <a:tcPr/>
                </a:tc>
                <a:tc>
                  <a:txBody>
                    <a:bodyPr/>
                    <a:lstStyle/>
                    <a:p>
                      <a:pPr algn="ctr" fontAlgn="ctr"/>
                      <a:r>
                        <a:rPr lang="en-US" altLang="zh-TW" sz="1200" u="none" strike="noStrike">
                          <a:effectLst/>
                        </a:rPr>
                        <a:t>68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7778-50-9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Potassium dichromate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重鉻酸鉀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599668011"/>
                  </a:ext>
                </a:extLst>
              </a:tr>
              <a:tr h="298133">
                <a:tc vMerge="1">
                  <a:txBody>
                    <a:bodyPr/>
                    <a:lstStyle/>
                    <a:p>
                      <a:endParaRPr lang="zh-TW" altLang="en-US"/>
                    </a:p>
                  </a:txBody>
                  <a:tcPr/>
                </a:tc>
                <a:tc>
                  <a:txBody>
                    <a:bodyPr/>
                    <a:lstStyle/>
                    <a:p>
                      <a:pPr algn="ctr" fontAlgn="ctr"/>
                      <a:r>
                        <a:rPr lang="en-US" altLang="zh-TW" sz="1200" u="none" strike="noStrike">
                          <a:effectLst/>
                        </a:rPr>
                        <a:t>69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7789-12-0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Sodium dichromate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重鉻酸鈉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022224654"/>
                  </a:ext>
                </a:extLst>
              </a:tr>
              <a:tr h="533929">
                <a:tc vMerge="1">
                  <a:txBody>
                    <a:bodyPr/>
                    <a:lstStyle/>
                    <a:p>
                      <a:endParaRPr lang="zh-TW" altLang="en-US"/>
                    </a:p>
                  </a:txBody>
                  <a:tcPr/>
                </a:tc>
                <a:tc>
                  <a:txBody>
                    <a:bodyPr/>
                    <a:lstStyle/>
                    <a:p>
                      <a:pPr algn="ctr" fontAlgn="ctr"/>
                      <a:r>
                        <a:rPr lang="en-US" altLang="zh-TW" sz="1200" u="none" strike="noStrike">
                          <a:effectLst/>
                        </a:rPr>
                        <a:t>70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7789-09-5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Ammonium dichromate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dirty="0">
                          <a:effectLst/>
                        </a:rPr>
                        <a:t>重鉻酸銨</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34937386"/>
                  </a:ext>
                </a:extLst>
              </a:tr>
            </a:tbl>
          </a:graphicData>
        </a:graphic>
      </p:graphicFrame>
    </p:spTree>
    <p:extLst>
      <p:ext uri="{BB962C8B-B14F-4D97-AF65-F5344CB8AC3E}">
        <p14:creationId xmlns:p14="http://schemas.microsoft.com/office/powerpoint/2010/main" val="260769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a:p>
        </p:txBody>
      </p:sp>
      <p:sp>
        <p:nvSpPr>
          <p:cNvPr id="8" name="內容版面配置區 7"/>
          <p:cNvSpPr>
            <a:spLocks noGrp="1"/>
          </p:cNvSpPr>
          <p:nvPr>
            <p:ph idx="1"/>
          </p:nvPr>
        </p:nvSpPr>
        <p:spPr/>
        <p:txBody>
          <a:bodyPr/>
          <a:lstStyle/>
          <a:p>
            <a:endParaRPr lang="zh-TW" altLang="en-US"/>
          </a:p>
        </p:txBody>
      </p:sp>
      <p:sp>
        <p:nvSpPr>
          <p:cNvPr id="9" name="Rectangle 2"/>
          <p:cNvSpPr>
            <a:spLocks noChangeArrowheads="1"/>
          </p:cNvSpPr>
          <p:nvPr/>
        </p:nvSpPr>
        <p:spPr bwMode="auto">
          <a:xfrm>
            <a:off x="0" y="0"/>
            <a:ext cx="84217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10241" name="圖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4000" cy="3414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0" y="3603625"/>
            <a:ext cx="84217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10245" name="圖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 y="3603625"/>
            <a:ext cx="4770491" cy="32817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圖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03625"/>
            <a:ext cx="4347682" cy="328175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7"/>
          <p:cNvSpPr>
            <a:spLocks noChangeArrowheads="1"/>
          </p:cNvSpPr>
          <p:nvPr/>
        </p:nvSpPr>
        <p:spPr bwMode="auto">
          <a:xfrm>
            <a:off x="0" y="639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en-US"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en-US" altLang="zh-TW" sz="14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14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885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92773" y="1"/>
            <a:ext cx="8312409" cy="1325563"/>
          </a:xfrm>
        </p:spPr>
        <p:txBody>
          <a:bodyPr>
            <a:normAutofit/>
          </a:bodyPr>
          <a:lstStyle/>
          <a:p>
            <a:r>
              <a:rPr lang="zh-TW" altLang="en-US" sz="2400" dirty="0" smtClean="0"/>
              <a:t>附錄一、對於未滿</a:t>
            </a:r>
            <a:r>
              <a:rPr lang="en-US" altLang="zh-TW" sz="2400" dirty="0" smtClean="0"/>
              <a:t>18</a:t>
            </a:r>
            <a:r>
              <a:rPr lang="zh-TW" altLang="en-US" sz="2400" dirty="0" smtClean="0"/>
              <a:t>歲及妊娠或分娩後未滿</a:t>
            </a:r>
            <a:r>
              <a:rPr lang="en-US" altLang="zh-TW" sz="2400" dirty="0" smtClean="0"/>
              <a:t>1</a:t>
            </a:r>
            <a:r>
              <a:rPr lang="zh-TW" altLang="en-US" sz="2400" dirty="0" smtClean="0"/>
              <a:t>年女性勞工具危害性之化學品名單</a:t>
            </a:r>
            <a:endParaRPr lang="zh-TW" altLang="en-US" sz="2400" dirty="0"/>
          </a:p>
        </p:txBody>
      </p:sp>
      <p:graphicFrame>
        <p:nvGraphicFramePr>
          <p:cNvPr id="4" name="內容版面配置區 3"/>
          <p:cNvGraphicFramePr>
            <a:graphicFrameLocks noGrp="1"/>
          </p:cNvGraphicFramePr>
          <p:nvPr>
            <p:ph idx="1"/>
          </p:nvPr>
        </p:nvGraphicFramePr>
        <p:xfrm>
          <a:off x="776773" y="942397"/>
          <a:ext cx="7284875" cy="5607691"/>
        </p:xfrm>
        <a:graphic>
          <a:graphicData uri="http://schemas.openxmlformats.org/drawingml/2006/table">
            <a:tbl>
              <a:tblPr>
                <a:tableStyleId>{5C22544A-7EE6-4342-B048-85BDC9FD1C3A}</a:tableStyleId>
              </a:tblPr>
              <a:tblGrid>
                <a:gridCol w="1142026">
                  <a:extLst>
                    <a:ext uri="{9D8B030D-6E8A-4147-A177-3AD203B41FA5}">
                      <a16:colId xmlns:a16="http://schemas.microsoft.com/office/drawing/2014/main" val="4200733194"/>
                    </a:ext>
                  </a:extLst>
                </a:gridCol>
                <a:gridCol w="678077">
                  <a:extLst>
                    <a:ext uri="{9D8B030D-6E8A-4147-A177-3AD203B41FA5}">
                      <a16:colId xmlns:a16="http://schemas.microsoft.com/office/drawing/2014/main" val="1636035598"/>
                    </a:ext>
                  </a:extLst>
                </a:gridCol>
                <a:gridCol w="1284779">
                  <a:extLst>
                    <a:ext uri="{9D8B030D-6E8A-4147-A177-3AD203B41FA5}">
                      <a16:colId xmlns:a16="http://schemas.microsoft.com/office/drawing/2014/main" val="49126508"/>
                    </a:ext>
                  </a:extLst>
                </a:gridCol>
                <a:gridCol w="2105609">
                  <a:extLst>
                    <a:ext uri="{9D8B030D-6E8A-4147-A177-3AD203B41FA5}">
                      <a16:colId xmlns:a16="http://schemas.microsoft.com/office/drawing/2014/main" val="444526195"/>
                    </a:ext>
                  </a:extLst>
                </a:gridCol>
                <a:gridCol w="2074384">
                  <a:extLst>
                    <a:ext uri="{9D8B030D-6E8A-4147-A177-3AD203B41FA5}">
                      <a16:colId xmlns:a16="http://schemas.microsoft.com/office/drawing/2014/main" val="3459223324"/>
                    </a:ext>
                  </a:extLst>
                </a:gridCol>
              </a:tblGrid>
              <a:tr h="338183">
                <a:tc rowSpan="15">
                  <a:txBody>
                    <a:bodyPr/>
                    <a:lstStyle/>
                    <a:p>
                      <a:pPr algn="ctr" fontAlgn="ctr"/>
                      <a:r>
                        <a:rPr lang="zh-TW" altLang="en-US" sz="1200" u="none" strike="noStrike">
                          <a:effectLst/>
                        </a:rPr>
                        <a:t>汞及其無機化合物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ctr" fontAlgn="ctr"/>
                      <a:r>
                        <a:rPr lang="en-US" altLang="zh-TW" sz="1200" u="none" strike="noStrike">
                          <a:effectLst/>
                        </a:rPr>
                        <a:t>71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7439-97-6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509313525"/>
                  </a:ext>
                </a:extLst>
              </a:tr>
              <a:tr h="338183">
                <a:tc vMerge="1">
                  <a:txBody>
                    <a:bodyPr/>
                    <a:lstStyle/>
                    <a:p>
                      <a:endParaRPr lang="zh-TW" altLang="en-US"/>
                    </a:p>
                  </a:txBody>
                  <a:tcPr/>
                </a:tc>
                <a:tc>
                  <a:txBody>
                    <a:bodyPr/>
                    <a:lstStyle/>
                    <a:p>
                      <a:pPr algn="ctr" fontAlgn="ctr"/>
                      <a:r>
                        <a:rPr lang="en-US" altLang="zh-TW" sz="1200" u="none" strike="noStrike">
                          <a:effectLst/>
                        </a:rPr>
                        <a:t>72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7487-94-7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Mercuric chloride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氯化汞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496322801"/>
                  </a:ext>
                </a:extLst>
              </a:tr>
              <a:tr h="338183">
                <a:tc vMerge="1">
                  <a:txBody>
                    <a:bodyPr/>
                    <a:lstStyle/>
                    <a:p>
                      <a:endParaRPr lang="zh-TW" altLang="en-US"/>
                    </a:p>
                  </a:txBody>
                  <a:tcPr/>
                </a:tc>
                <a:tc>
                  <a:txBody>
                    <a:bodyPr/>
                    <a:lstStyle/>
                    <a:p>
                      <a:pPr algn="ctr" fontAlgn="ctr"/>
                      <a:r>
                        <a:rPr lang="en-US" altLang="zh-TW" sz="1200" u="none" strike="noStrike">
                          <a:effectLst/>
                        </a:rPr>
                        <a:t>73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7783-35-9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Mercuric sulfate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硫酸汞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654326368"/>
                  </a:ext>
                </a:extLst>
              </a:tr>
              <a:tr h="338183">
                <a:tc vMerge="1">
                  <a:txBody>
                    <a:bodyPr/>
                    <a:lstStyle/>
                    <a:p>
                      <a:endParaRPr lang="zh-TW" altLang="en-US"/>
                    </a:p>
                  </a:txBody>
                  <a:tcPr/>
                </a:tc>
                <a:tc>
                  <a:txBody>
                    <a:bodyPr/>
                    <a:lstStyle/>
                    <a:p>
                      <a:pPr algn="ctr" fontAlgn="ctr"/>
                      <a:r>
                        <a:rPr lang="en-US" altLang="zh-TW" sz="1200" u="none" strike="noStrike">
                          <a:effectLst/>
                        </a:rPr>
                        <a:t>74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10112-91-1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Mercurous chloride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氯化亞汞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923787000"/>
                  </a:ext>
                </a:extLst>
              </a:tr>
              <a:tr h="338183">
                <a:tc vMerge="1">
                  <a:txBody>
                    <a:bodyPr/>
                    <a:lstStyle/>
                    <a:p>
                      <a:endParaRPr lang="zh-TW" altLang="en-US"/>
                    </a:p>
                  </a:txBody>
                  <a:tcPr/>
                </a:tc>
                <a:tc>
                  <a:txBody>
                    <a:bodyPr/>
                    <a:lstStyle/>
                    <a:p>
                      <a:pPr algn="ctr" fontAlgn="ctr"/>
                      <a:r>
                        <a:rPr lang="en-US" altLang="zh-TW" sz="1200" u="none" strike="noStrike">
                          <a:effectLst/>
                        </a:rPr>
                        <a:t>75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1600-27-7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acetate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乙酸汞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790374240"/>
                  </a:ext>
                </a:extLst>
              </a:tr>
              <a:tr h="338183">
                <a:tc vMerge="1">
                  <a:txBody>
                    <a:bodyPr/>
                    <a:lstStyle/>
                    <a:p>
                      <a:endParaRPr lang="zh-TW" altLang="en-US"/>
                    </a:p>
                  </a:txBody>
                  <a:tcPr/>
                </a:tc>
                <a:tc>
                  <a:txBody>
                    <a:bodyPr/>
                    <a:lstStyle/>
                    <a:p>
                      <a:pPr algn="ctr" fontAlgn="ctr"/>
                      <a:r>
                        <a:rPr lang="en-US" altLang="zh-TW" sz="1200" u="none" strike="noStrike">
                          <a:effectLst/>
                        </a:rPr>
                        <a:t>76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7789-47-1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bromide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溴化汞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099400081"/>
                  </a:ext>
                </a:extLst>
              </a:tr>
              <a:tr h="338183">
                <a:tc vMerge="1">
                  <a:txBody>
                    <a:bodyPr/>
                    <a:lstStyle/>
                    <a:p>
                      <a:endParaRPr lang="zh-TW" altLang="en-US"/>
                    </a:p>
                  </a:txBody>
                  <a:tcPr/>
                </a:tc>
                <a:tc>
                  <a:txBody>
                    <a:bodyPr/>
                    <a:lstStyle/>
                    <a:p>
                      <a:pPr algn="ctr" fontAlgn="ctr"/>
                      <a:r>
                        <a:rPr lang="en-US" altLang="zh-TW" sz="1200" u="none" strike="noStrike">
                          <a:effectLst/>
                        </a:rPr>
                        <a:t>77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592-04-1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cyanide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氰化汞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931332088"/>
                  </a:ext>
                </a:extLst>
              </a:tr>
              <a:tr h="338183">
                <a:tc vMerge="1">
                  <a:txBody>
                    <a:bodyPr/>
                    <a:lstStyle/>
                    <a:p>
                      <a:endParaRPr lang="zh-TW" altLang="en-US"/>
                    </a:p>
                  </a:txBody>
                  <a:tcPr/>
                </a:tc>
                <a:tc>
                  <a:txBody>
                    <a:bodyPr/>
                    <a:lstStyle/>
                    <a:p>
                      <a:pPr algn="ctr" fontAlgn="ctr"/>
                      <a:r>
                        <a:rPr lang="en-US" altLang="zh-TW" sz="1200" u="none" strike="noStrike">
                          <a:effectLst/>
                        </a:rPr>
                        <a:t>78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7774-29-0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iodide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碘化汞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099777290"/>
                  </a:ext>
                </a:extLst>
              </a:tr>
              <a:tr h="338183">
                <a:tc vMerge="1">
                  <a:txBody>
                    <a:bodyPr/>
                    <a:lstStyle/>
                    <a:p>
                      <a:endParaRPr lang="zh-TW" altLang="en-US"/>
                    </a:p>
                  </a:txBody>
                  <a:tcPr/>
                </a:tc>
                <a:tc>
                  <a:txBody>
                    <a:bodyPr/>
                    <a:lstStyle/>
                    <a:p>
                      <a:pPr algn="ctr" fontAlgn="ctr"/>
                      <a:r>
                        <a:rPr lang="en-US" altLang="zh-TW" sz="1200" u="none" strike="noStrike">
                          <a:effectLst/>
                        </a:rPr>
                        <a:t>79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592-85-8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thiocyanate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硫氰化汞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206065149"/>
                  </a:ext>
                </a:extLst>
              </a:tr>
              <a:tr h="338183">
                <a:tc vMerge="1">
                  <a:txBody>
                    <a:bodyPr/>
                    <a:lstStyle/>
                    <a:p>
                      <a:endParaRPr lang="zh-TW" altLang="en-US"/>
                    </a:p>
                  </a:txBody>
                  <a:tcPr/>
                </a:tc>
                <a:tc>
                  <a:txBody>
                    <a:bodyPr/>
                    <a:lstStyle/>
                    <a:p>
                      <a:pPr algn="ctr" fontAlgn="ctr"/>
                      <a:r>
                        <a:rPr lang="en-US" altLang="zh-TW" sz="1200" u="none" strike="noStrike">
                          <a:effectLst/>
                        </a:rPr>
                        <a:t>80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628-86-4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Mercury fulminate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雷汞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016652072"/>
                  </a:ext>
                </a:extLst>
              </a:tr>
              <a:tr h="605656">
                <a:tc vMerge="1">
                  <a:txBody>
                    <a:bodyPr/>
                    <a:lstStyle/>
                    <a:p>
                      <a:endParaRPr lang="zh-TW" altLang="en-US"/>
                    </a:p>
                  </a:txBody>
                  <a:tcPr/>
                </a:tc>
                <a:tc>
                  <a:txBody>
                    <a:bodyPr/>
                    <a:lstStyle/>
                    <a:p>
                      <a:pPr algn="ctr" fontAlgn="ctr"/>
                      <a:r>
                        <a:rPr lang="en-US" altLang="zh-TW" sz="1200" u="none" strike="noStrike">
                          <a:effectLst/>
                        </a:rPr>
                        <a:t>81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7783-33-7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Dipotassium tetraiodomercurate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四碘汞酸二鉀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63603771"/>
                  </a:ext>
                </a:extLst>
              </a:tr>
              <a:tr h="338183">
                <a:tc vMerge="1">
                  <a:txBody>
                    <a:bodyPr/>
                    <a:lstStyle/>
                    <a:p>
                      <a:endParaRPr lang="zh-TW" altLang="en-US"/>
                    </a:p>
                  </a:txBody>
                  <a:tcPr/>
                </a:tc>
                <a:tc>
                  <a:txBody>
                    <a:bodyPr/>
                    <a:lstStyle/>
                    <a:p>
                      <a:pPr algn="ctr" fontAlgn="ctr"/>
                      <a:r>
                        <a:rPr lang="en-US" altLang="zh-TW" sz="1200" u="none" strike="noStrike">
                          <a:effectLst/>
                        </a:rPr>
                        <a:t>82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10045-94-0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Mercuric nitrate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硝酸汞</a:t>
                      </a:r>
                      <a:r>
                        <a:rPr lang="en-US" altLang="zh-TW" sz="1200" u="none" strike="noStrike">
                          <a:effectLst/>
                        </a:rPr>
                        <a:t>(</a:t>
                      </a:r>
                      <a:r>
                        <a:rPr lang="en-US" sz="1200" u="none" strike="noStrike">
                          <a:effectLst/>
                        </a:rPr>
                        <a:t>II)</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716046581"/>
                  </a:ext>
                </a:extLst>
              </a:tr>
              <a:tr h="605656">
                <a:tc vMerge="1">
                  <a:txBody>
                    <a:bodyPr/>
                    <a:lstStyle/>
                    <a:p>
                      <a:endParaRPr lang="zh-TW" altLang="en-US"/>
                    </a:p>
                  </a:txBody>
                  <a:tcPr/>
                </a:tc>
                <a:tc>
                  <a:txBody>
                    <a:bodyPr/>
                    <a:lstStyle/>
                    <a:p>
                      <a:pPr algn="ctr" fontAlgn="ctr"/>
                      <a:r>
                        <a:rPr lang="en-US" altLang="zh-TW" sz="1200" u="none" strike="noStrike">
                          <a:effectLst/>
                        </a:rPr>
                        <a:t>83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7783-34-8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Mercuric nitrate, monohydrate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硝酸汞一水合物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179696797"/>
                  </a:ext>
                </a:extLst>
              </a:tr>
              <a:tr h="338183">
                <a:tc vMerge="1">
                  <a:txBody>
                    <a:bodyPr/>
                    <a:lstStyle/>
                    <a:p>
                      <a:endParaRPr lang="zh-TW" altLang="en-US"/>
                    </a:p>
                  </a:txBody>
                  <a:tcPr/>
                </a:tc>
                <a:tc>
                  <a:txBody>
                    <a:bodyPr/>
                    <a:lstStyle/>
                    <a:p>
                      <a:pPr algn="ctr" fontAlgn="ctr"/>
                      <a:r>
                        <a:rPr lang="en-US" altLang="zh-TW" sz="1200" u="none" strike="noStrike">
                          <a:effectLst/>
                        </a:rPr>
                        <a:t>84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10415-75-5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Mercurous nitrate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硝酸亞汞</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373162168"/>
                  </a:ext>
                </a:extLst>
              </a:tr>
              <a:tr h="338183">
                <a:tc vMerge="1">
                  <a:txBody>
                    <a:bodyPr/>
                    <a:lstStyle/>
                    <a:p>
                      <a:endParaRPr lang="zh-TW" altLang="en-US"/>
                    </a:p>
                  </a:txBody>
                  <a:tcPr/>
                </a:tc>
                <a:tc>
                  <a:txBody>
                    <a:bodyPr/>
                    <a:lstStyle/>
                    <a:p>
                      <a:pPr algn="ctr" fontAlgn="ctr"/>
                      <a:r>
                        <a:rPr lang="en-US" altLang="zh-TW" sz="1200" u="none" strike="noStrike">
                          <a:effectLst/>
                        </a:rPr>
                        <a:t>85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100-56-1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Phenylmercury chloride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dirty="0">
                          <a:effectLst/>
                        </a:rPr>
                        <a:t>氯化苯汞</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609754795"/>
                  </a:ext>
                </a:extLst>
              </a:tr>
            </a:tbl>
          </a:graphicData>
        </a:graphic>
      </p:graphicFrame>
    </p:spTree>
    <p:extLst>
      <p:ext uri="{BB962C8B-B14F-4D97-AF65-F5344CB8AC3E}">
        <p14:creationId xmlns:p14="http://schemas.microsoft.com/office/powerpoint/2010/main" val="388865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92773" y="1"/>
            <a:ext cx="8312409" cy="1325563"/>
          </a:xfrm>
        </p:spPr>
        <p:txBody>
          <a:bodyPr>
            <a:normAutofit/>
          </a:bodyPr>
          <a:lstStyle/>
          <a:p>
            <a:r>
              <a:rPr lang="zh-TW" altLang="en-US" sz="2400" dirty="0" smtClean="0"/>
              <a:t>附錄一、對於未滿</a:t>
            </a:r>
            <a:r>
              <a:rPr lang="en-US" altLang="zh-TW" sz="2400" dirty="0" smtClean="0"/>
              <a:t>18</a:t>
            </a:r>
            <a:r>
              <a:rPr lang="zh-TW" altLang="en-US" sz="2400" dirty="0" smtClean="0"/>
              <a:t>歲及妊娠或分娩後未滿</a:t>
            </a:r>
            <a:r>
              <a:rPr lang="en-US" altLang="zh-TW" sz="2400" dirty="0" smtClean="0"/>
              <a:t>1</a:t>
            </a:r>
            <a:r>
              <a:rPr lang="zh-TW" altLang="en-US" sz="2400" dirty="0" smtClean="0"/>
              <a:t>年女性勞工具危害性之化學品名單</a:t>
            </a:r>
            <a:endParaRPr lang="zh-TW" altLang="en-US" sz="2400" dirty="0"/>
          </a:p>
        </p:txBody>
      </p:sp>
      <p:graphicFrame>
        <p:nvGraphicFramePr>
          <p:cNvPr id="5" name="內容版面配置區 4"/>
          <p:cNvGraphicFramePr>
            <a:graphicFrameLocks noGrp="1"/>
          </p:cNvGraphicFramePr>
          <p:nvPr>
            <p:ph idx="1"/>
          </p:nvPr>
        </p:nvGraphicFramePr>
        <p:xfrm>
          <a:off x="1091682" y="989045"/>
          <a:ext cx="6760029" cy="5701002"/>
        </p:xfrm>
        <a:graphic>
          <a:graphicData uri="http://schemas.openxmlformats.org/drawingml/2006/table">
            <a:tbl>
              <a:tblPr>
                <a:tableStyleId>{5C22544A-7EE6-4342-B048-85BDC9FD1C3A}</a:tableStyleId>
              </a:tblPr>
              <a:tblGrid>
                <a:gridCol w="978275">
                  <a:extLst>
                    <a:ext uri="{9D8B030D-6E8A-4147-A177-3AD203B41FA5}">
                      <a16:colId xmlns:a16="http://schemas.microsoft.com/office/drawing/2014/main" val="3814992115"/>
                    </a:ext>
                  </a:extLst>
                </a:gridCol>
                <a:gridCol w="1100558">
                  <a:extLst>
                    <a:ext uri="{9D8B030D-6E8A-4147-A177-3AD203B41FA5}">
                      <a16:colId xmlns:a16="http://schemas.microsoft.com/office/drawing/2014/main" val="4120048346"/>
                    </a:ext>
                  </a:extLst>
                </a:gridCol>
                <a:gridCol w="1100558">
                  <a:extLst>
                    <a:ext uri="{9D8B030D-6E8A-4147-A177-3AD203B41FA5}">
                      <a16:colId xmlns:a16="http://schemas.microsoft.com/office/drawing/2014/main" val="3924362681"/>
                    </a:ext>
                  </a:extLst>
                </a:gridCol>
                <a:gridCol w="1803694">
                  <a:extLst>
                    <a:ext uri="{9D8B030D-6E8A-4147-A177-3AD203B41FA5}">
                      <a16:colId xmlns:a16="http://schemas.microsoft.com/office/drawing/2014/main" val="173732987"/>
                    </a:ext>
                  </a:extLst>
                </a:gridCol>
                <a:gridCol w="1776944">
                  <a:extLst>
                    <a:ext uri="{9D8B030D-6E8A-4147-A177-3AD203B41FA5}">
                      <a16:colId xmlns:a16="http://schemas.microsoft.com/office/drawing/2014/main" val="614212054"/>
                    </a:ext>
                  </a:extLst>
                </a:gridCol>
              </a:tblGrid>
              <a:tr h="348201">
                <a:tc rowSpan="13">
                  <a:txBody>
                    <a:bodyPr/>
                    <a:lstStyle/>
                    <a:p>
                      <a:pPr algn="ctr" fontAlgn="ctr"/>
                      <a:r>
                        <a:rPr lang="zh-TW" altLang="en-US" sz="1200" u="none" strike="noStrike">
                          <a:effectLst/>
                        </a:rPr>
                        <a:t>砷及其無機化合物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ctr" fontAlgn="ctr"/>
                      <a:r>
                        <a:rPr lang="en-US" altLang="zh-TW" sz="1200" u="none" strike="noStrike">
                          <a:effectLst/>
                        </a:rPr>
                        <a:t>86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7778-39-4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Arsenic acid</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砷酸</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454249727"/>
                  </a:ext>
                </a:extLst>
              </a:tr>
              <a:tr h="348201">
                <a:tc vMerge="1">
                  <a:txBody>
                    <a:bodyPr/>
                    <a:lstStyle/>
                    <a:p>
                      <a:endParaRPr lang="zh-TW" altLang="en-US"/>
                    </a:p>
                  </a:txBody>
                  <a:tcPr/>
                </a:tc>
                <a:tc>
                  <a:txBody>
                    <a:bodyPr/>
                    <a:lstStyle/>
                    <a:p>
                      <a:pPr algn="ctr" fontAlgn="ctr"/>
                      <a:r>
                        <a:rPr lang="en-US" altLang="zh-TW" sz="1200" u="none" strike="noStrike">
                          <a:effectLst/>
                        </a:rPr>
                        <a:t>87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1303-28-2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Arsenic pentoxide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五氧化二砷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045664562"/>
                  </a:ext>
                </a:extLst>
              </a:tr>
              <a:tr h="348201">
                <a:tc vMerge="1">
                  <a:txBody>
                    <a:bodyPr/>
                    <a:lstStyle/>
                    <a:p>
                      <a:endParaRPr lang="zh-TW" altLang="en-US"/>
                    </a:p>
                  </a:txBody>
                  <a:tcPr/>
                </a:tc>
                <a:tc>
                  <a:txBody>
                    <a:bodyPr/>
                    <a:lstStyle/>
                    <a:p>
                      <a:pPr algn="ctr" fontAlgn="ctr"/>
                      <a:r>
                        <a:rPr lang="en-US" altLang="zh-TW" sz="1200" u="none" strike="noStrike">
                          <a:effectLst/>
                        </a:rPr>
                        <a:t>88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1303-33-9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Arsenic trisulfide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三硫化二砷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335049631"/>
                  </a:ext>
                </a:extLst>
              </a:tr>
              <a:tr h="623597">
                <a:tc vMerge="1">
                  <a:txBody>
                    <a:bodyPr/>
                    <a:lstStyle/>
                    <a:p>
                      <a:endParaRPr lang="zh-TW" altLang="en-US"/>
                    </a:p>
                  </a:txBody>
                  <a:tcPr/>
                </a:tc>
                <a:tc>
                  <a:txBody>
                    <a:bodyPr/>
                    <a:lstStyle/>
                    <a:p>
                      <a:pPr algn="ctr" fontAlgn="ctr"/>
                      <a:r>
                        <a:rPr lang="en-US" altLang="zh-TW" sz="1200" u="none" strike="noStrike">
                          <a:effectLst/>
                        </a:rPr>
                        <a:t>89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10048-95-0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Sodium acid arsenate heptahydrate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砷酸氫二鈉七水合物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093883598"/>
                  </a:ext>
                </a:extLst>
              </a:tr>
              <a:tr h="348201">
                <a:tc vMerge="1">
                  <a:txBody>
                    <a:bodyPr/>
                    <a:lstStyle/>
                    <a:p>
                      <a:endParaRPr lang="zh-TW" altLang="en-US"/>
                    </a:p>
                  </a:txBody>
                  <a:tcPr/>
                </a:tc>
                <a:tc>
                  <a:txBody>
                    <a:bodyPr/>
                    <a:lstStyle/>
                    <a:p>
                      <a:pPr algn="ctr" fontAlgn="ctr"/>
                      <a:r>
                        <a:rPr lang="en-US" altLang="zh-TW" sz="1200" u="none" strike="noStrike">
                          <a:effectLst/>
                        </a:rPr>
                        <a:t>90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7784-46-5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Sodium arsenite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亞砷酸鈉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054856311"/>
                  </a:ext>
                </a:extLst>
              </a:tr>
              <a:tr h="348201">
                <a:tc vMerge="1">
                  <a:txBody>
                    <a:bodyPr/>
                    <a:lstStyle/>
                    <a:p>
                      <a:endParaRPr lang="zh-TW" altLang="en-US"/>
                    </a:p>
                  </a:txBody>
                  <a:tcPr/>
                </a:tc>
                <a:tc>
                  <a:txBody>
                    <a:bodyPr/>
                    <a:lstStyle/>
                    <a:p>
                      <a:pPr algn="ctr" fontAlgn="ctr"/>
                      <a:r>
                        <a:rPr lang="en-US" altLang="zh-TW" sz="1200" u="none" strike="noStrike">
                          <a:effectLst/>
                        </a:rPr>
                        <a:t>91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7440-38-2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Arsenic</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234709438"/>
                  </a:ext>
                </a:extLst>
              </a:tr>
              <a:tr h="348201">
                <a:tc vMerge="1">
                  <a:txBody>
                    <a:bodyPr/>
                    <a:lstStyle/>
                    <a:p>
                      <a:endParaRPr lang="zh-TW" altLang="en-US"/>
                    </a:p>
                  </a:txBody>
                  <a:tcPr/>
                </a:tc>
                <a:tc>
                  <a:txBody>
                    <a:bodyPr/>
                    <a:lstStyle/>
                    <a:p>
                      <a:pPr algn="ctr" fontAlgn="ctr"/>
                      <a:r>
                        <a:rPr lang="en-US" altLang="zh-TW" sz="1200" u="none" strike="noStrike">
                          <a:effectLst/>
                        </a:rPr>
                        <a:t>92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1327-53-3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Arsenic trioxide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三氧化二砷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770291532"/>
                  </a:ext>
                </a:extLst>
              </a:tr>
              <a:tr h="348201">
                <a:tc vMerge="1">
                  <a:txBody>
                    <a:bodyPr/>
                    <a:lstStyle/>
                    <a:p>
                      <a:endParaRPr lang="zh-TW" altLang="en-US"/>
                    </a:p>
                  </a:txBody>
                  <a:tcPr/>
                </a:tc>
                <a:tc>
                  <a:txBody>
                    <a:bodyPr/>
                    <a:lstStyle/>
                    <a:p>
                      <a:pPr algn="ctr" fontAlgn="ctr"/>
                      <a:r>
                        <a:rPr lang="en-US" altLang="zh-TW" sz="1200" u="none" strike="noStrike">
                          <a:effectLst/>
                        </a:rPr>
                        <a:t>93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7784-42-1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Arsine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砷化氫</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730422417"/>
                  </a:ext>
                </a:extLst>
              </a:tr>
              <a:tr h="348201">
                <a:tc vMerge="1">
                  <a:txBody>
                    <a:bodyPr/>
                    <a:lstStyle/>
                    <a:p>
                      <a:endParaRPr lang="zh-TW" altLang="en-US"/>
                    </a:p>
                  </a:txBody>
                  <a:tcPr/>
                </a:tc>
                <a:tc>
                  <a:txBody>
                    <a:bodyPr/>
                    <a:lstStyle/>
                    <a:p>
                      <a:pPr algn="ctr" fontAlgn="ctr"/>
                      <a:r>
                        <a:rPr lang="en-US" altLang="zh-TW" sz="1200" u="none" strike="noStrike">
                          <a:effectLst/>
                        </a:rPr>
                        <a:t>94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7778-44-1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Calcium arsenate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砷酸鈣</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638704345"/>
                  </a:ext>
                </a:extLst>
              </a:tr>
              <a:tr h="348201">
                <a:tc vMerge="1">
                  <a:txBody>
                    <a:bodyPr/>
                    <a:lstStyle/>
                    <a:p>
                      <a:endParaRPr lang="zh-TW" altLang="en-US"/>
                    </a:p>
                  </a:txBody>
                  <a:tcPr/>
                </a:tc>
                <a:tc>
                  <a:txBody>
                    <a:bodyPr/>
                    <a:lstStyle/>
                    <a:p>
                      <a:pPr algn="ctr" fontAlgn="ctr"/>
                      <a:r>
                        <a:rPr lang="en-US" altLang="zh-TW" sz="1200" u="none" strike="noStrike">
                          <a:effectLst/>
                        </a:rPr>
                        <a:t>95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1303-00-0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Gallium arsenide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砷化鎵</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248425043"/>
                  </a:ext>
                </a:extLst>
              </a:tr>
              <a:tr h="623597">
                <a:tc vMerge="1">
                  <a:txBody>
                    <a:bodyPr/>
                    <a:lstStyle/>
                    <a:p>
                      <a:endParaRPr lang="zh-TW" altLang="en-US"/>
                    </a:p>
                  </a:txBody>
                  <a:tcPr/>
                </a:tc>
                <a:tc>
                  <a:txBody>
                    <a:bodyPr/>
                    <a:lstStyle/>
                    <a:p>
                      <a:pPr algn="ctr" fontAlgn="ctr"/>
                      <a:r>
                        <a:rPr lang="en-US" altLang="zh-TW" sz="1200" u="none" strike="noStrike">
                          <a:effectLst/>
                        </a:rPr>
                        <a:t>96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29935-35-1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Lithium hexafluoroarsenate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六氟砷酸鋰</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886569607"/>
                  </a:ext>
                </a:extLst>
              </a:tr>
              <a:tr h="623597">
                <a:tc vMerge="1">
                  <a:txBody>
                    <a:bodyPr/>
                    <a:lstStyle/>
                    <a:p>
                      <a:endParaRPr lang="zh-TW" altLang="en-US"/>
                    </a:p>
                  </a:txBody>
                  <a:tcPr/>
                </a:tc>
                <a:tc>
                  <a:txBody>
                    <a:bodyPr/>
                    <a:lstStyle/>
                    <a:p>
                      <a:pPr algn="ctr" fontAlgn="ctr"/>
                      <a:r>
                        <a:rPr lang="en-US" altLang="zh-TW" sz="1200" u="none" strike="noStrike">
                          <a:effectLst/>
                        </a:rPr>
                        <a:t>97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7784-41-0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Potassium dihydrogenarsenate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砷酸二氫鉀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902317550"/>
                  </a:ext>
                </a:extLst>
              </a:tr>
              <a:tr h="348201">
                <a:tc vMerge="1">
                  <a:txBody>
                    <a:bodyPr/>
                    <a:lstStyle/>
                    <a:p>
                      <a:endParaRPr lang="zh-TW" altLang="en-US"/>
                    </a:p>
                  </a:txBody>
                  <a:tcPr/>
                </a:tc>
                <a:tc>
                  <a:txBody>
                    <a:bodyPr/>
                    <a:lstStyle/>
                    <a:p>
                      <a:pPr algn="ctr" fontAlgn="ctr"/>
                      <a:r>
                        <a:rPr lang="en-US" altLang="zh-TW" sz="1200" u="none" strike="noStrike">
                          <a:effectLst/>
                        </a:rPr>
                        <a:t>98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15606-95-8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Triethyl arsenate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砷酸三乙酯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4151625536"/>
                  </a:ext>
                </a:extLst>
              </a:tr>
              <a:tr h="348201">
                <a:tc>
                  <a:txBody>
                    <a:bodyPr/>
                    <a:lstStyle/>
                    <a:p>
                      <a:pPr algn="ctr" fontAlgn="ct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gridSpan="3">
                  <a:txBody>
                    <a:bodyPr/>
                    <a:lstStyle/>
                    <a:p>
                      <a:pPr algn="l" fontAlgn="ctr"/>
                      <a:r>
                        <a:rPr lang="zh-TW" altLang="en-US" sz="1200" u="none" strike="noStrike" dirty="0">
                          <a:effectLst/>
                        </a:rPr>
                        <a:t>註：含上述列舉物占其重量超過百分之一之混合物。</a:t>
                      </a:r>
                      <a:endParaRPr lang="zh-TW" altLang="en-US" sz="1200" b="0" i="0" u="none" strike="noStrike" dirty="0">
                        <a:solidFill>
                          <a:srgbClr val="000000"/>
                        </a:solidFill>
                        <a:effectLst/>
                        <a:latin typeface="細明體" panose="02020509000000000000" pitchFamily="49" charset="-120"/>
                        <a:ea typeface="細明體" panose="02020509000000000000" pitchFamily="49" charset="-120"/>
                      </a:endParaRPr>
                    </a:p>
                  </a:txBody>
                  <a:tcPr marL="7144" marR="7144"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30235487"/>
                  </a:ext>
                </a:extLst>
              </a:tr>
            </a:tbl>
          </a:graphicData>
        </a:graphic>
      </p:graphicFrame>
    </p:spTree>
    <p:extLst>
      <p:ext uri="{BB962C8B-B14F-4D97-AF65-F5344CB8AC3E}">
        <p14:creationId xmlns:p14="http://schemas.microsoft.com/office/powerpoint/2010/main" val="4218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第一階段公告名單（生效日：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p>
        </p:txBody>
      </p:sp>
      <p:graphicFrame>
        <p:nvGraphicFramePr>
          <p:cNvPr id="4" name="內容版面配置區 3"/>
          <p:cNvGraphicFramePr>
            <a:graphicFrameLocks noGrp="1"/>
          </p:cNvGraphicFramePr>
          <p:nvPr>
            <p:ph idx="1"/>
          </p:nvPr>
        </p:nvGraphicFramePr>
        <p:xfrm>
          <a:off x="587829" y="1082361"/>
          <a:ext cx="7403842" cy="6592675"/>
        </p:xfrm>
        <a:graphic>
          <a:graphicData uri="http://schemas.openxmlformats.org/drawingml/2006/table">
            <a:tbl>
              <a:tblPr>
                <a:tableStyleId>{5C22544A-7EE6-4342-B048-85BDC9FD1C3A}</a:tableStyleId>
              </a:tblPr>
              <a:tblGrid>
                <a:gridCol w="765811">
                  <a:extLst>
                    <a:ext uri="{9D8B030D-6E8A-4147-A177-3AD203B41FA5}">
                      <a16:colId xmlns:a16="http://schemas.microsoft.com/office/drawing/2014/main" val="663319166"/>
                    </a:ext>
                  </a:extLst>
                </a:gridCol>
                <a:gridCol w="1310255">
                  <a:extLst>
                    <a:ext uri="{9D8B030D-6E8A-4147-A177-3AD203B41FA5}">
                      <a16:colId xmlns:a16="http://schemas.microsoft.com/office/drawing/2014/main" val="2086842521"/>
                    </a:ext>
                  </a:extLst>
                </a:gridCol>
                <a:gridCol w="2647435">
                  <a:extLst>
                    <a:ext uri="{9D8B030D-6E8A-4147-A177-3AD203B41FA5}">
                      <a16:colId xmlns:a16="http://schemas.microsoft.com/office/drawing/2014/main" val="2890061132"/>
                    </a:ext>
                  </a:extLst>
                </a:gridCol>
                <a:gridCol w="2105983">
                  <a:extLst>
                    <a:ext uri="{9D8B030D-6E8A-4147-A177-3AD203B41FA5}">
                      <a16:colId xmlns:a16="http://schemas.microsoft.com/office/drawing/2014/main" val="669649718"/>
                    </a:ext>
                  </a:extLst>
                </a:gridCol>
                <a:gridCol w="574358">
                  <a:extLst>
                    <a:ext uri="{9D8B030D-6E8A-4147-A177-3AD203B41FA5}">
                      <a16:colId xmlns:a16="http://schemas.microsoft.com/office/drawing/2014/main" val="1378101867"/>
                    </a:ext>
                  </a:extLst>
                </a:gridCol>
              </a:tblGrid>
              <a:tr h="212145">
                <a:tc>
                  <a:txBody>
                    <a:bodyPr/>
                    <a:lstStyle/>
                    <a:p>
                      <a:pPr algn="ctr" fontAlgn="ctr"/>
                      <a:r>
                        <a:rPr lang="zh-TW" altLang="en-US" sz="1400" u="none" strike="noStrike" dirty="0">
                          <a:effectLst/>
                        </a:rPr>
                        <a:t>序號</a:t>
                      </a:r>
                      <a:endParaRPr lang="zh-TW" altLang="en-US" sz="14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ctr" fontAlgn="ctr"/>
                      <a:r>
                        <a:rPr lang="en-US" sz="1400" u="none" strike="noStrike">
                          <a:effectLst/>
                        </a:rPr>
                        <a:t>CAS No.</a:t>
                      </a:r>
                      <a:endParaRPr lang="en-US" sz="1400" b="1"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英文名稱</a:t>
                      </a:r>
                      <a:endParaRPr lang="zh-TW" altLang="en-US" sz="1400" b="1"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中文名稱</a:t>
                      </a:r>
                      <a:endParaRPr lang="zh-TW" altLang="en-US" sz="1400" b="1"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備註</a:t>
                      </a:r>
                      <a:endParaRPr lang="zh-TW" altLang="en-US" sz="1400" b="1"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796786754"/>
                  </a:ext>
                </a:extLst>
              </a:tr>
              <a:tr h="216744">
                <a:tc>
                  <a:txBody>
                    <a:bodyPr/>
                    <a:lstStyle/>
                    <a:p>
                      <a:pPr algn="ctr" fontAlgn="ctr"/>
                      <a:r>
                        <a:rPr lang="en-US" altLang="zh-TW" sz="1400" u="none" strike="noStrike" dirty="0">
                          <a:effectLst/>
                        </a:rPr>
                        <a:t>1</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56-55-3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1,2-Benzanthracene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1,2-</a:t>
                      </a:r>
                      <a:r>
                        <a:rPr lang="zh-TW" altLang="en-US" sz="1400" u="none" strike="noStrike">
                          <a:effectLst/>
                        </a:rPr>
                        <a:t>苯并蒽</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569723507"/>
                  </a:ext>
                </a:extLst>
              </a:tr>
              <a:tr h="216744">
                <a:tc>
                  <a:txBody>
                    <a:bodyPr/>
                    <a:lstStyle/>
                    <a:p>
                      <a:pPr algn="ctr" fontAlgn="ctr"/>
                      <a:r>
                        <a:rPr lang="en-US" altLang="zh-TW" sz="1400" u="none" strike="noStrike">
                          <a:effectLst/>
                        </a:rPr>
                        <a:t>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107-06-2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1,2-Dichloroethane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1,2-</a:t>
                      </a:r>
                      <a:r>
                        <a:rPr lang="zh-TW" altLang="en-US" sz="1400" u="none" strike="noStrike">
                          <a:effectLst/>
                        </a:rPr>
                        <a:t>二氯乙烷</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86573951"/>
                  </a:ext>
                </a:extLst>
              </a:tr>
              <a:tr h="216744">
                <a:tc>
                  <a:txBody>
                    <a:bodyPr/>
                    <a:lstStyle/>
                    <a:p>
                      <a:pPr algn="ctr" fontAlgn="ctr"/>
                      <a:r>
                        <a:rPr lang="en-US" altLang="zh-TW" sz="1400" u="none" strike="noStrike">
                          <a:effectLst/>
                        </a:rPr>
                        <a:t>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75-56-9</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1,2-Epoxypropane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1,2-</a:t>
                      </a:r>
                      <a:r>
                        <a:rPr lang="zh-TW" altLang="en-US" sz="1400" u="none" strike="noStrike">
                          <a:effectLst/>
                        </a:rPr>
                        <a:t>環氧丙烷</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656400260"/>
                  </a:ext>
                </a:extLst>
              </a:tr>
              <a:tr h="216744">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96-23-1</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1,3-Dichloropropanol-2</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1,3-</a:t>
                      </a:r>
                      <a:r>
                        <a:rPr lang="zh-TW" altLang="en-US" sz="1400" u="none" strike="noStrike">
                          <a:effectLst/>
                        </a:rPr>
                        <a:t>二氯</a:t>
                      </a:r>
                      <a:r>
                        <a:rPr lang="en-US" altLang="zh-TW" sz="1400" u="none" strike="noStrike">
                          <a:effectLst/>
                        </a:rPr>
                        <a:t>-2-</a:t>
                      </a:r>
                      <a:r>
                        <a:rPr lang="zh-TW" altLang="en-US" sz="1400" u="none" strike="noStrike">
                          <a:effectLst/>
                        </a:rPr>
                        <a:t>丙醇</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531077213"/>
                  </a:ext>
                </a:extLst>
              </a:tr>
              <a:tr h="216744">
                <a:tc>
                  <a:txBody>
                    <a:bodyPr/>
                    <a:lstStyle/>
                    <a:p>
                      <a:pPr algn="ctr" fontAlgn="ctr"/>
                      <a:r>
                        <a:rPr lang="en-US" altLang="zh-TW" sz="1400" u="none" strike="noStrike">
                          <a:effectLst/>
                        </a:rPr>
                        <a:t>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106-94-5</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1-Bromopropane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a:t>
                      </a:r>
                      <a:r>
                        <a:rPr lang="zh-TW" altLang="en-US" sz="1400" u="none" strike="noStrike">
                          <a:effectLst/>
                        </a:rPr>
                        <a:t>溴丙烷</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452915905"/>
                  </a:ext>
                </a:extLst>
              </a:tr>
              <a:tr h="216744">
                <a:tc>
                  <a:txBody>
                    <a:bodyPr/>
                    <a:lstStyle/>
                    <a:p>
                      <a:pPr algn="ctr" fontAlgn="ctr"/>
                      <a:r>
                        <a:rPr lang="en-US" altLang="zh-TW" sz="1400" u="none" strike="noStrike">
                          <a:effectLst/>
                        </a:rPr>
                        <a:t>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556-52-5</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dirty="0">
                          <a:effectLst/>
                        </a:rPr>
                        <a:t>2,3-Epoxypropanol</a:t>
                      </a: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2,3-</a:t>
                      </a:r>
                      <a:r>
                        <a:rPr lang="zh-TW" altLang="en-US" sz="1400" u="none" strike="noStrike">
                          <a:effectLst/>
                        </a:rPr>
                        <a:t>環氧丙醇</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4073596653"/>
                  </a:ext>
                </a:extLst>
              </a:tr>
              <a:tr h="401097">
                <a:tc>
                  <a:txBody>
                    <a:bodyPr/>
                    <a:lstStyle/>
                    <a:p>
                      <a:pPr algn="ctr" fontAlgn="ctr"/>
                      <a:r>
                        <a:rPr lang="en-US" altLang="zh-TW" sz="1400" u="none" strike="noStrike">
                          <a:effectLst/>
                        </a:rPr>
                        <a:t>7</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3033-77-0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dirty="0">
                          <a:effectLst/>
                        </a:rPr>
                        <a:t>2,3-Epoxypropyltrimethylammonium chloride</a:t>
                      </a: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氯化</a:t>
                      </a:r>
                      <a:r>
                        <a:rPr lang="en-US" altLang="zh-TW" sz="1400" u="none" strike="noStrike">
                          <a:effectLst/>
                        </a:rPr>
                        <a:t>2,3-</a:t>
                      </a:r>
                      <a:r>
                        <a:rPr lang="zh-TW" altLang="en-US" sz="1400" u="none" strike="noStrike">
                          <a:effectLst/>
                        </a:rPr>
                        <a:t>環氧丙基三甲基銨</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399818640"/>
                  </a:ext>
                </a:extLst>
              </a:tr>
              <a:tr h="216744">
                <a:tc>
                  <a:txBody>
                    <a:bodyPr/>
                    <a:lstStyle/>
                    <a:p>
                      <a:pPr algn="ctr" fontAlgn="ctr"/>
                      <a:r>
                        <a:rPr lang="en-US" altLang="zh-TW" sz="1400" u="none" strike="noStrike">
                          <a:effectLst/>
                        </a:rPr>
                        <a:t>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75-26-3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2-Bromopropane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2-</a:t>
                      </a:r>
                      <a:r>
                        <a:rPr lang="zh-TW" altLang="en-US" sz="1400" u="none" strike="noStrike">
                          <a:effectLst/>
                        </a:rPr>
                        <a:t>溴丙烷</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226609990"/>
                  </a:ext>
                </a:extLst>
              </a:tr>
              <a:tr h="216744">
                <a:tc>
                  <a:txBody>
                    <a:bodyPr/>
                    <a:lstStyle/>
                    <a:p>
                      <a:pPr algn="ctr" fontAlgn="ctr"/>
                      <a:r>
                        <a:rPr lang="en-US" altLang="zh-TW" sz="1400" u="none" strike="noStrike">
                          <a:effectLst/>
                        </a:rPr>
                        <a:t>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1589-47-5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2-Methoxy-1-propanol</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2-</a:t>
                      </a:r>
                      <a:r>
                        <a:rPr lang="zh-TW" altLang="en-US" sz="1400" u="none" strike="noStrike">
                          <a:effectLst/>
                        </a:rPr>
                        <a:t>甲氧基</a:t>
                      </a:r>
                      <a:r>
                        <a:rPr lang="en-US" altLang="zh-TW" sz="1400" u="none" strike="noStrike">
                          <a:effectLst/>
                        </a:rPr>
                        <a:t>-1-</a:t>
                      </a:r>
                      <a:r>
                        <a:rPr lang="zh-TW" altLang="en-US" sz="1400" u="none" strike="noStrike">
                          <a:effectLst/>
                        </a:rPr>
                        <a:t>丙醇</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441326454"/>
                  </a:ext>
                </a:extLst>
              </a:tr>
              <a:tr h="216744">
                <a:tc>
                  <a:txBody>
                    <a:bodyPr/>
                    <a:lstStyle/>
                    <a:p>
                      <a:pPr algn="ctr" fontAlgn="ctr"/>
                      <a:r>
                        <a:rPr lang="en-US" altLang="zh-TW" sz="1400" u="none" strike="noStrike">
                          <a:effectLst/>
                        </a:rPr>
                        <a:t>10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70657-70-4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2-Methoxy-1-propyl acetate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乙酸</a:t>
                      </a:r>
                      <a:r>
                        <a:rPr lang="en-US" altLang="zh-TW" sz="1400" u="none" strike="noStrike">
                          <a:effectLst/>
                        </a:rPr>
                        <a:t>2-</a:t>
                      </a:r>
                      <a:r>
                        <a:rPr lang="zh-TW" altLang="en-US" sz="1400" u="none" strike="noStrike">
                          <a:effectLst/>
                        </a:rPr>
                        <a:t>甲氧基</a:t>
                      </a:r>
                      <a:r>
                        <a:rPr lang="en-US" altLang="zh-TW" sz="1400" u="none" strike="noStrike">
                          <a:effectLst/>
                        </a:rPr>
                        <a:t>-1-</a:t>
                      </a:r>
                      <a:r>
                        <a:rPr lang="zh-TW" altLang="en-US" sz="1400" u="none" strike="noStrike">
                          <a:effectLst/>
                        </a:rPr>
                        <a:t>丙酯</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654672958"/>
                  </a:ext>
                </a:extLst>
              </a:tr>
              <a:tr h="216744">
                <a:tc>
                  <a:txBody>
                    <a:bodyPr/>
                    <a:lstStyle/>
                    <a:p>
                      <a:pPr algn="ctr" fontAlgn="ctr"/>
                      <a:r>
                        <a:rPr lang="en-US" altLang="zh-TW" sz="1400" u="none" strike="noStrike">
                          <a:effectLst/>
                        </a:rPr>
                        <a:t>11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101-14-4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3,3-Dichloro-4,4-diaminodiphenylmethane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3,3-</a:t>
                      </a:r>
                      <a:r>
                        <a:rPr lang="zh-TW" altLang="en-US" sz="1400" u="none" strike="noStrike">
                          <a:effectLst/>
                        </a:rPr>
                        <a:t>二氯</a:t>
                      </a:r>
                      <a:r>
                        <a:rPr lang="en-US" altLang="zh-TW" sz="1400" u="none" strike="noStrike">
                          <a:effectLst/>
                        </a:rPr>
                        <a:t>-4,4-</a:t>
                      </a:r>
                      <a:r>
                        <a:rPr lang="zh-TW" altLang="en-US" sz="1400" u="none" strike="noStrike">
                          <a:effectLst/>
                        </a:rPr>
                        <a:t>二胺基苯化甲烷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975660789"/>
                  </a:ext>
                </a:extLst>
              </a:tr>
              <a:tr h="216744">
                <a:tc>
                  <a:txBody>
                    <a:bodyPr/>
                    <a:lstStyle/>
                    <a:p>
                      <a:pPr algn="ctr" fontAlgn="ctr"/>
                      <a:r>
                        <a:rPr lang="en-US" altLang="zh-TW" sz="1400" u="none" strike="noStrike">
                          <a:effectLst/>
                        </a:rPr>
                        <a:t>12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96-24-2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3-Chloro-1,2-propanediol</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3-</a:t>
                      </a:r>
                      <a:r>
                        <a:rPr lang="zh-TW" altLang="en-US" sz="1400" u="none" strike="noStrike">
                          <a:effectLst/>
                        </a:rPr>
                        <a:t>氯</a:t>
                      </a:r>
                      <a:r>
                        <a:rPr lang="en-US" altLang="zh-TW" sz="1400" u="none" strike="noStrike">
                          <a:effectLst/>
                        </a:rPr>
                        <a:t>-1,2-</a:t>
                      </a:r>
                      <a:r>
                        <a:rPr lang="zh-TW" altLang="en-US" sz="1400" u="none" strike="noStrike">
                          <a:effectLst/>
                        </a:rPr>
                        <a:t>丙二醇</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994543548"/>
                  </a:ext>
                </a:extLst>
              </a:tr>
              <a:tr h="216744">
                <a:tc>
                  <a:txBody>
                    <a:bodyPr/>
                    <a:lstStyle/>
                    <a:p>
                      <a:pPr algn="ctr" fontAlgn="ctr"/>
                      <a:r>
                        <a:rPr lang="en-US" altLang="zh-TW" sz="1400" u="none" strike="noStrike">
                          <a:effectLst/>
                        </a:rPr>
                        <a:t>13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101-80-4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4,4'-Oxydianiline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4,4'-</a:t>
                      </a:r>
                      <a:r>
                        <a:rPr lang="zh-TW" altLang="en-US" sz="1400" u="none" strike="noStrike">
                          <a:effectLst/>
                        </a:rPr>
                        <a:t>氧二苯胺</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535987925"/>
                  </a:ext>
                </a:extLst>
              </a:tr>
              <a:tr h="216744">
                <a:tc>
                  <a:txBody>
                    <a:bodyPr/>
                    <a:lstStyle/>
                    <a:p>
                      <a:pPr algn="ctr" fontAlgn="ctr"/>
                      <a:r>
                        <a:rPr lang="en-US" altLang="zh-TW" sz="1400" u="none" strike="noStrike">
                          <a:effectLst/>
                        </a:rPr>
                        <a:t>14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497-76-7</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4-Hydroxyphenyl-beta-D-glucopyranoside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對苯二酚</a:t>
                      </a:r>
                      <a:r>
                        <a:rPr lang="en-US" altLang="zh-TW" sz="1400" u="none" strike="noStrike" dirty="0">
                          <a:effectLst/>
                        </a:rPr>
                        <a:t>-</a:t>
                      </a:r>
                      <a:r>
                        <a:rPr lang="en-US" sz="1400" u="none" strike="noStrike" dirty="0">
                          <a:effectLst/>
                        </a:rPr>
                        <a:t>beta-D-</a:t>
                      </a:r>
                      <a:r>
                        <a:rPr lang="zh-TW" altLang="en-US" sz="1400" u="none" strike="noStrike" dirty="0">
                          <a:effectLst/>
                        </a:rPr>
                        <a:t>葡萄糖苷</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485203470"/>
                  </a:ext>
                </a:extLst>
              </a:tr>
              <a:tr h="216744">
                <a:tc>
                  <a:txBody>
                    <a:bodyPr/>
                    <a:lstStyle/>
                    <a:p>
                      <a:pPr algn="ctr" fontAlgn="ctr"/>
                      <a:r>
                        <a:rPr lang="en-US" altLang="zh-TW" sz="1400" u="none" strike="noStrike">
                          <a:effectLst/>
                        </a:rPr>
                        <a:t>15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501-30-4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5-Hydroxy-2-hydroxymethyl-4-pyrone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5-</a:t>
                      </a:r>
                      <a:r>
                        <a:rPr lang="zh-TW" altLang="en-US" sz="1400" u="none" strike="noStrike" dirty="0">
                          <a:effectLst/>
                        </a:rPr>
                        <a:t>羥基</a:t>
                      </a:r>
                      <a:r>
                        <a:rPr lang="en-US" altLang="zh-TW" sz="1400" u="none" strike="noStrike" dirty="0">
                          <a:effectLst/>
                        </a:rPr>
                        <a:t>-2-</a:t>
                      </a:r>
                      <a:r>
                        <a:rPr lang="zh-TW" altLang="en-US" sz="1400" u="none" strike="noStrike" dirty="0">
                          <a:effectLst/>
                        </a:rPr>
                        <a:t>羥甲基</a:t>
                      </a:r>
                      <a:r>
                        <a:rPr lang="en-US" altLang="zh-TW" sz="1400" u="none" strike="noStrike" dirty="0">
                          <a:effectLst/>
                        </a:rPr>
                        <a:t>-4-</a:t>
                      </a:r>
                      <a:r>
                        <a:rPr lang="zh-TW" altLang="en-US" sz="1400" u="none" strike="noStrike" dirty="0">
                          <a:effectLst/>
                        </a:rPr>
                        <a:t>哌</a:t>
                      </a:r>
                      <a:r>
                        <a:rPr lang="en-US" altLang="zh-TW" sz="1400" u="none" strike="noStrike" dirty="0">
                          <a:effectLst/>
                        </a:rPr>
                        <a:t>【</a:t>
                      </a:r>
                      <a:r>
                        <a:rPr lang="zh-TW" altLang="en-US" sz="1400" u="none" strike="noStrike" dirty="0">
                          <a:effectLst/>
                        </a:rPr>
                        <a:t>口弄</a:t>
                      </a:r>
                      <a:r>
                        <a:rPr lang="en-US" altLang="zh-TW" sz="1400" u="none" strike="noStrike" dirty="0">
                          <a:effectLst/>
                        </a:rPr>
                        <a:t>】</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091068391"/>
                  </a:ext>
                </a:extLst>
              </a:tr>
              <a:tr h="216744">
                <a:tc>
                  <a:txBody>
                    <a:bodyPr/>
                    <a:lstStyle/>
                    <a:p>
                      <a:pPr algn="ctr" fontAlgn="ctr"/>
                      <a:r>
                        <a:rPr lang="en-US" altLang="zh-TW" sz="1400" u="none" strike="noStrike">
                          <a:effectLst/>
                        </a:rPr>
                        <a:t>16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107-13-1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Acrylonitrile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丙烯腈</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042088344"/>
                  </a:ext>
                </a:extLst>
              </a:tr>
              <a:tr h="216744">
                <a:tc>
                  <a:txBody>
                    <a:bodyPr/>
                    <a:lstStyle/>
                    <a:p>
                      <a:pPr algn="ctr" fontAlgn="ctr"/>
                      <a:r>
                        <a:rPr lang="en-US" altLang="zh-TW" sz="1400" u="none" strike="noStrike">
                          <a:effectLst/>
                        </a:rPr>
                        <a:t>17</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1309-64-4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Antimony trioxide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三氧化二銻</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710453245"/>
                  </a:ext>
                </a:extLst>
              </a:tr>
              <a:tr h="216744">
                <a:tc>
                  <a:txBody>
                    <a:bodyPr/>
                    <a:lstStyle/>
                    <a:p>
                      <a:pPr algn="ctr" fontAlgn="ctr"/>
                      <a:r>
                        <a:rPr lang="en-US" altLang="zh-TW" sz="1400" u="none" strike="noStrike">
                          <a:effectLst/>
                        </a:rPr>
                        <a:t>18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477-73-6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Basic Red 2</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鹼性紅 </a:t>
                      </a:r>
                      <a:r>
                        <a:rPr lang="en-US" altLang="zh-TW" sz="1400" u="none" strike="noStrike" dirty="0">
                          <a:effectLst/>
                        </a:rPr>
                        <a:t>2</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87487388"/>
                  </a:ext>
                </a:extLst>
              </a:tr>
              <a:tr h="216744">
                <a:tc>
                  <a:txBody>
                    <a:bodyPr/>
                    <a:lstStyle/>
                    <a:p>
                      <a:pPr algn="ctr" fontAlgn="ctr"/>
                      <a:r>
                        <a:rPr lang="en-US" altLang="zh-TW" sz="1400" u="none" strike="noStrike">
                          <a:effectLst/>
                        </a:rPr>
                        <a:t>19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17804-35-2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Benomyl</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苯菌靈</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免賴得</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2909598282"/>
                  </a:ext>
                </a:extLst>
              </a:tr>
              <a:tr h="216744">
                <a:tc>
                  <a:txBody>
                    <a:bodyPr/>
                    <a:lstStyle/>
                    <a:p>
                      <a:pPr algn="ctr" fontAlgn="ctr"/>
                      <a:r>
                        <a:rPr lang="en-US" altLang="zh-TW" sz="1400" u="none" strike="noStrike">
                          <a:effectLst/>
                        </a:rPr>
                        <a:t>20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71-43-2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Benzene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苯</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764398690"/>
                  </a:ext>
                </a:extLst>
              </a:tr>
              <a:tr h="216744">
                <a:tc>
                  <a:txBody>
                    <a:bodyPr/>
                    <a:lstStyle/>
                    <a:p>
                      <a:pPr algn="ctr" fontAlgn="ctr"/>
                      <a:r>
                        <a:rPr lang="en-US" altLang="zh-TW" sz="1400" u="none" strike="noStrike">
                          <a:effectLst/>
                        </a:rPr>
                        <a:t>21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117-61-3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Benzidine-2,2'-disulfonic acid</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dirty="0">
                          <a:effectLst/>
                        </a:rPr>
                        <a:t>2,2'-</a:t>
                      </a:r>
                      <a:r>
                        <a:rPr lang="zh-TW" altLang="en-US" sz="1400" u="none" strike="noStrike" dirty="0">
                          <a:effectLst/>
                        </a:rPr>
                        <a:t>聯苯胺二磺酸</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37045154"/>
                  </a:ext>
                </a:extLst>
              </a:tr>
              <a:tr h="216744">
                <a:tc>
                  <a:txBody>
                    <a:bodyPr/>
                    <a:lstStyle/>
                    <a:p>
                      <a:pPr algn="ctr" fontAlgn="ctr"/>
                      <a:r>
                        <a:rPr lang="en-US" altLang="zh-TW" sz="1400" u="none" strike="noStrike">
                          <a:effectLst/>
                        </a:rPr>
                        <a:t>22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1303-86-2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Boric oxide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氧化硼</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834254312"/>
                  </a:ext>
                </a:extLst>
              </a:tr>
              <a:tr h="216744">
                <a:tc>
                  <a:txBody>
                    <a:bodyPr/>
                    <a:lstStyle/>
                    <a:p>
                      <a:pPr algn="ctr" fontAlgn="ctr"/>
                      <a:r>
                        <a:rPr lang="en-US" altLang="zh-TW" sz="1400" u="none" strike="noStrike">
                          <a:effectLst/>
                        </a:rPr>
                        <a:t>23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12007-56-6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Boron calcium oxide</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硼鈣氧化物</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1312743945"/>
                  </a:ext>
                </a:extLst>
              </a:tr>
              <a:tr h="216744">
                <a:tc>
                  <a:txBody>
                    <a:bodyPr/>
                    <a:lstStyle/>
                    <a:p>
                      <a:pPr algn="ctr" fontAlgn="ctr"/>
                      <a:r>
                        <a:rPr lang="en-US" altLang="zh-TW" sz="1400" u="none" strike="noStrike">
                          <a:effectLst/>
                        </a:rPr>
                        <a:t>24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altLang="zh-TW" sz="1400" u="none" strike="noStrike">
                          <a:effectLst/>
                        </a:rPr>
                        <a:t>10605-21-7</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en-US" sz="1400" u="none" strike="noStrike">
                          <a:effectLst/>
                        </a:rPr>
                        <a:t>Carbendazim</a:t>
                      </a:r>
                      <a:endParaRPr 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a:effectLst/>
                        </a:rPr>
                        <a:t>貝芬替</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tc>
                  <a:txBody>
                    <a:bodyPr/>
                    <a:lstStyle/>
                    <a:p>
                      <a:pPr algn="l" fontAlgn="ctr"/>
                      <a:r>
                        <a:rPr lang="zh-TW" altLang="en-US" sz="1400" u="none" strike="noStrike" dirty="0">
                          <a:effectLst/>
                        </a:rPr>
                        <a:t>　</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756" marR="5756" marT="7675" marB="0" anchor="ctr"/>
                </a:tc>
                <a:extLst>
                  <a:ext uri="{0D108BD9-81ED-4DB2-BD59-A6C34878D82A}">
                    <a16:rowId xmlns:a16="http://schemas.microsoft.com/office/drawing/2014/main" val="977586342"/>
                  </a:ext>
                </a:extLst>
              </a:tr>
            </a:tbl>
          </a:graphicData>
        </a:graphic>
      </p:graphicFrame>
    </p:spTree>
    <p:extLst>
      <p:ext uri="{BB962C8B-B14F-4D97-AF65-F5344CB8AC3E}">
        <p14:creationId xmlns:p14="http://schemas.microsoft.com/office/powerpoint/2010/main" val="245048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第一階段公告名單（生效日：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p>
        </p:txBody>
      </p:sp>
      <p:graphicFrame>
        <p:nvGraphicFramePr>
          <p:cNvPr id="5" name="內容版面配置區 4"/>
          <p:cNvGraphicFramePr>
            <a:graphicFrameLocks noGrp="1"/>
          </p:cNvGraphicFramePr>
          <p:nvPr>
            <p:ph idx="1"/>
          </p:nvPr>
        </p:nvGraphicFramePr>
        <p:xfrm>
          <a:off x="503853" y="1063694"/>
          <a:ext cx="7753738" cy="5931304"/>
        </p:xfrm>
        <a:graphic>
          <a:graphicData uri="http://schemas.openxmlformats.org/drawingml/2006/table">
            <a:tbl>
              <a:tblPr>
                <a:tableStyleId>{5C22544A-7EE6-4342-B048-85BDC9FD1C3A}</a:tableStyleId>
              </a:tblPr>
              <a:tblGrid>
                <a:gridCol w="802002">
                  <a:extLst>
                    <a:ext uri="{9D8B030D-6E8A-4147-A177-3AD203B41FA5}">
                      <a16:colId xmlns:a16="http://schemas.microsoft.com/office/drawing/2014/main" val="2141314497"/>
                    </a:ext>
                  </a:extLst>
                </a:gridCol>
                <a:gridCol w="1372176">
                  <a:extLst>
                    <a:ext uri="{9D8B030D-6E8A-4147-A177-3AD203B41FA5}">
                      <a16:colId xmlns:a16="http://schemas.microsoft.com/office/drawing/2014/main" val="2802517419"/>
                    </a:ext>
                  </a:extLst>
                </a:gridCol>
                <a:gridCol w="2772549">
                  <a:extLst>
                    <a:ext uri="{9D8B030D-6E8A-4147-A177-3AD203B41FA5}">
                      <a16:colId xmlns:a16="http://schemas.microsoft.com/office/drawing/2014/main" val="1238428599"/>
                    </a:ext>
                  </a:extLst>
                </a:gridCol>
                <a:gridCol w="2205509">
                  <a:extLst>
                    <a:ext uri="{9D8B030D-6E8A-4147-A177-3AD203B41FA5}">
                      <a16:colId xmlns:a16="http://schemas.microsoft.com/office/drawing/2014/main" val="3089721823"/>
                    </a:ext>
                  </a:extLst>
                </a:gridCol>
                <a:gridCol w="601502">
                  <a:extLst>
                    <a:ext uri="{9D8B030D-6E8A-4147-A177-3AD203B41FA5}">
                      <a16:colId xmlns:a16="http://schemas.microsoft.com/office/drawing/2014/main" val="3991441033"/>
                    </a:ext>
                  </a:extLst>
                </a:gridCol>
              </a:tblGrid>
              <a:tr h="228040">
                <a:tc>
                  <a:txBody>
                    <a:bodyPr/>
                    <a:lstStyle/>
                    <a:p>
                      <a:pPr algn="ctr" fontAlgn="ctr"/>
                      <a:r>
                        <a:rPr lang="en-US" altLang="zh-TW" sz="1100" u="none" strike="noStrike" dirty="0">
                          <a:effectLst/>
                        </a:rPr>
                        <a:t>25</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630-08-0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Carbon monoxide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一氧化碳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914577354"/>
                  </a:ext>
                </a:extLst>
              </a:tr>
              <a:tr h="228040">
                <a:tc>
                  <a:txBody>
                    <a:bodyPr/>
                    <a:lstStyle/>
                    <a:p>
                      <a:pPr algn="ctr" fontAlgn="ctr"/>
                      <a:r>
                        <a:rPr lang="en-US" altLang="zh-TW" sz="1100" u="none" strike="noStrike" dirty="0">
                          <a:effectLst/>
                        </a:rPr>
                        <a:t>26</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56-75-7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Chloramphenicol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氯黴素</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462068208"/>
                  </a:ext>
                </a:extLst>
              </a:tr>
              <a:tr h="228040">
                <a:tc>
                  <a:txBody>
                    <a:bodyPr/>
                    <a:lstStyle/>
                    <a:p>
                      <a:pPr algn="ctr" fontAlgn="ctr"/>
                      <a:r>
                        <a:rPr lang="en-US" altLang="zh-TW" sz="1100" u="none" strike="noStrike">
                          <a:effectLst/>
                        </a:rPr>
                        <a:t>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51481-61-9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Cimetidine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西咪替汀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917363437"/>
                  </a:ext>
                </a:extLst>
              </a:tr>
              <a:tr h="228040">
                <a:tc>
                  <a:txBody>
                    <a:bodyPr/>
                    <a:lstStyle/>
                    <a:p>
                      <a:pPr algn="ctr" fontAlgn="ctr"/>
                      <a:r>
                        <a:rPr lang="en-US" altLang="zh-TW" sz="1100" u="none" strike="noStrike">
                          <a:effectLst/>
                        </a:rPr>
                        <a:t>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dirty="0">
                          <a:effectLst/>
                        </a:rPr>
                        <a:t>8007-45-2</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dirty="0">
                          <a:effectLst/>
                        </a:rPr>
                        <a:t>Coal tar</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煤焦油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377224604"/>
                  </a:ext>
                </a:extLst>
              </a:tr>
              <a:tr h="228040">
                <a:tc>
                  <a:txBody>
                    <a:bodyPr/>
                    <a:lstStyle/>
                    <a:p>
                      <a:pPr algn="ctr" fontAlgn="ctr"/>
                      <a:r>
                        <a:rPr lang="en-US" altLang="zh-TW" sz="1100" u="none" strike="noStrike">
                          <a:effectLst/>
                        </a:rPr>
                        <a:t>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71-48-7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dirty="0">
                          <a:effectLst/>
                        </a:rPr>
                        <a:t>Cobalt acetate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乙酸鈷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461973280"/>
                  </a:ext>
                </a:extLst>
              </a:tr>
              <a:tr h="228040">
                <a:tc>
                  <a:txBody>
                    <a:bodyPr/>
                    <a:lstStyle/>
                    <a:p>
                      <a:pPr algn="ctr" fontAlgn="ctr"/>
                      <a:r>
                        <a:rPr lang="en-US" altLang="zh-TW" sz="1100" u="none" strike="noStrike">
                          <a:effectLst/>
                        </a:rPr>
                        <a:t>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7646-79-9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dirty="0">
                          <a:effectLst/>
                        </a:rPr>
                        <a:t>Cobalt chloride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氯化鈷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008678178"/>
                  </a:ext>
                </a:extLst>
              </a:tr>
              <a:tr h="228040">
                <a:tc>
                  <a:txBody>
                    <a:bodyPr/>
                    <a:lstStyle/>
                    <a:p>
                      <a:pPr algn="ctr" fontAlgn="ctr"/>
                      <a:r>
                        <a:rPr lang="en-US" altLang="zh-TW" sz="1100" u="none" strike="noStrike">
                          <a:effectLst/>
                        </a:rPr>
                        <a:t>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10026-22-9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Cobalt nitrate hexahydrate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硝酸鈷六水合物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004603295"/>
                  </a:ext>
                </a:extLst>
              </a:tr>
              <a:tr h="228040">
                <a:tc>
                  <a:txBody>
                    <a:bodyPr/>
                    <a:lstStyle/>
                    <a:p>
                      <a:pPr algn="ctr" fontAlgn="ctr"/>
                      <a:r>
                        <a:rPr lang="en-US" altLang="zh-TW" sz="1100" u="none" strike="noStrike">
                          <a:effectLst/>
                        </a:rPr>
                        <a:t>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10124-43-3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dirty="0">
                          <a:effectLst/>
                        </a:rPr>
                        <a:t>Cobalt sulfate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硫酸鈷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80675415"/>
                  </a:ext>
                </a:extLst>
              </a:tr>
              <a:tr h="228040">
                <a:tc>
                  <a:txBody>
                    <a:bodyPr/>
                    <a:lstStyle/>
                    <a:p>
                      <a:pPr algn="ctr" fontAlgn="ctr"/>
                      <a:r>
                        <a:rPr lang="en-US" altLang="zh-TW" sz="1100" u="none" strike="noStrike">
                          <a:effectLst/>
                        </a:rPr>
                        <a:t>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6147-53-1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dirty="0">
                          <a:effectLst/>
                        </a:rPr>
                        <a:t>Cobalt(Ⅱ) acetate </a:t>
                      </a:r>
                      <a:r>
                        <a:rPr lang="en-US" sz="1100" u="none" strike="noStrike" dirty="0" err="1">
                          <a:effectLst/>
                        </a:rPr>
                        <a:t>tetrahydrate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a:effectLst/>
                        </a:rPr>
                        <a:t>乙酸鈷</a:t>
                      </a:r>
                      <a:r>
                        <a:rPr lang="en-US" altLang="zh-TW" sz="1100" u="none" strike="noStrike">
                          <a:effectLst/>
                        </a:rPr>
                        <a:t>(Ⅱ)</a:t>
                      </a:r>
                      <a:r>
                        <a:rPr lang="zh-TW" altLang="en-US" sz="1100" u="none" strike="noStrike">
                          <a:effectLst/>
                        </a:rPr>
                        <a:t>四水合物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109677286"/>
                  </a:ext>
                </a:extLst>
              </a:tr>
              <a:tr h="228040">
                <a:tc>
                  <a:txBody>
                    <a:bodyPr/>
                    <a:lstStyle/>
                    <a:p>
                      <a:pPr algn="ctr" fontAlgn="ctr"/>
                      <a:r>
                        <a:rPr lang="en-US" altLang="zh-TW" sz="1100" u="none" strike="noStrike">
                          <a:effectLst/>
                        </a:rPr>
                        <a:t>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513-79-1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Cobalt(Ⅱ) carbonate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碳酸鈷</a:t>
                      </a:r>
                      <a:r>
                        <a:rPr lang="en-US" altLang="zh-TW" sz="1100" u="none" strike="noStrike" dirty="0">
                          <a:effectLst/>
                        </a:rPr>
                        <a:t>(Ⅱ)</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431805885"/>
                  </a:ext>
                </a:extLst>
              </a:tr>
              <a:tr h="228040">
                <a:tc>
                  <a:txBody>
                    <a:bodyPr/>
                    <a:lstStyle/>
                    <a:p>
                      <a:pPr algn="ctr" fontAlgn="ctr"/>
                      <a:r>
                        <a:rPr lang="en-US" altLang="zh-TW" sz="1100" u="none" strike="noStrike">
                          <a:effectLst/>
                        </a:rPr>
                        <a:t>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7791-13-1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Cobalt(Ⅱ) chloride hexahydrate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氯化鈷</a:t>
                      </a:r>
                      <a:r>
                        <a:rPr lang="en-US" altLang="zh-TW" sz="1100" u="none" strike="noStrike" dirty="0">
                          <a:effectLst/>
                        </a:rPr>
                        <a:t>(Ⅱ)</a:t>
                      </a:r>
                      <a:r>
                        <a:rPr lang="zh-TW" altLang="en-US" sz="1100" u="none" strike="noStrike" dirty="0">
                          <a:effectLst/>
                        </a:rPr>
                        <a:t>六水合物</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946502604"/>
                  </a:ext>
                </a:extLst>
              </a:tr>
              <a:tr h="228040">
                <a:tc>
                  <a:txBody>
                    <a:bodyPr/>
                    <a:lstStyle/>
                    <a:p>
                      <a:pPr algn="ctr" fontAlgn="ctr"/>
                      <a:r>
                        <a:rPr lang="en-US" altLang="zh-TW" sz="1100" u="none" strike="noStrike">
                          <a:effectLst/>
                        </a:rPr>
                        <a:t>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135-20-6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Cupferron</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銅鐵靈</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392959165"/>
                  </a:ext>
                </a:extLst>
              </a:tr>
              <a:tr h="228040">
                <a:tc>
                  <a:txBody>
                    <a:bodyPr/>
                    <a:lstStyle/>
                    <a:p>
                      <a:pPr algn="ctr" fontAlgn="ctr"/>
                      <a:r>
                        <a:rPr lang="en-US" altLang="zh-TW" sz="1100" u="none" strike="noStrike">
                          <a:effectLst/>
                        </a:rPr>
                        <a:t>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683-18-1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Dibutyltin dichloride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二氯化二丁錫</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4187470541"/>
                  </a:ext>
                </a:extLst>
              </a:tr>
              <a:tr h="228040">
                <a:tc>
                  <a:txBody>
                    <a:bodyPr/>
                    <a:lstStyle/>
                    <a:p>
                      <a:pPr algn="ctr" fontAlgn="ctr"/>
                      <a:r>
                        <a:rPr lang="en-US" altLang="zh-TW" sz="1100" u="none" strike="noStrike">
                          <a:effectLst/>
                        </a:rPr>
                        <a:t>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77-58-7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Dibutyltin dilaurate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二月桂酸二丁錫</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3624948578"/>
                  </a:ext>
                </a:extLst>
              </a:tr>
              <a:tr h="228040">
                <a:tc>
                  <a:txBody>
                    <a:bodyPr/>
                    <a:lstStyle/>
                    <a:p>
                      <a:pPr algn="ctr" fontAlgn="ctr"/>
                      <a:r>
                        <a:rPr lang="en-US" altLang="zh-TW" sz="1100" u="none" strike="noStrike">
                          <a:effectLst/>
                        </a:rPr>
                        <a:t>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111-96-6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Diethyleneglycol dimethyl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二乙二醇二甲醚</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928210076"/>
                  </a:ext>
                </a:extLst>
              </a:tr>
              <a:tr h="228040">
                <a:tc>
                  <a:txBody>
                    <a:bodyPr/>
                    <a:lstStyle/>
                    <a:p>
                      <a:pPr algn="ctr" fontAlgn="ctr"/>
                      <a:r>
                        <a:rPr lang="en-US" altLang="zh-TW" sz="1100" u="none" strike="noStrike">
                          <a:effectLst/>
                        </a:rPr>
                        <a:t>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127-19-5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Dimethyl acetamide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二甲基乙醯胺</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976974050"/>
                  </a:ext>
                </a:extLst>
              </a:tr>
              <a:tr h="228040">
                <a:tc>
                  <a:txBody>
                    <a:bodyPr/>
                    <a:lstStyle/>
                    <a:p>
                      <a:pPr algn="ctr" fontAlgn="ctr"/>
                      <a:r>
                        <a:rPr lang="en-US" altLang="zh-TW" sz="1100" u="none" strike="noStrike">
                          <a:effectLst/>
                        </a:rPr>
                        <a:t>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756-79-6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Dimethyl methylphosphonate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甲基膦酸二甲酯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81005418"/>
                  </a:ext>
                </a:extLst>
              </a:tr>
              <a:tr h="228040">
                <a:tc>
                  <a:txBody>
                    <a:bodyPr/>
                    <a:lstStyle/>
                    <a:p>
                      <a:pPr algn="ctr" fontAlgn="ctr"/>
                      <a:r>
                        <a:rPr lang="en-US" altLang="zh-TW" sz="1100" u="none" strike="noStrike">
                          <a:effectLst/>
                        </a:rPr>
                        <a:t>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77-78-1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Dimethyl 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硫酸二甲酯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938000470"/>
                  </a:ext>
                </a:extLst>
              </a:tr>
              <a:tr h="228040">
                <a:tc>
                  <a:txBody>
                    <a:bodyPr/>
                    <a:lstStyle/>
                    <a:p>
                      <a:pPr algn="ctr" fontAlgn="ctr"/>
                      <a:r>
                        <a:rPr lang="en-US" altLang="zh-TW" sz="1100" u="none" strike="noStrike">
                          <a:effectLst/>
                        </a:rPr>
                        <a:t>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51-79-6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 carbamate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胺甲酸乙酯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022551801"/>
                  </a:ext>
                </a:extLst>
              </a:tr>
              <a:tr h="228040">
                <a:tc>
                  <a:txBody>
                    <a:bodyPr/>
                    <a:lstStyle/>
                    <a:p>
                      <a:pPr algn="ctr" fontAlgn="ctr"/>
                      <a:r>
                        <a:rPr lang="en-US" altLang="zh-TW" sz="1100" u="none" strike="noStrike">
                          <a:effectLst/>
                        </a:rPr>
                        <a:t>44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62-50-0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 methanesulfonate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甲磺酸乙酯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3078948865"/>
                  </a:ext>
                </a:extLst>
              </a:tr>
              <a:tr h="228040">
                <a:tc>
                  <a:txBody>
                    <a:bodyPr/>
                    <a:lstStyle/>
                    <a:p>
                      <a:pPr algn="ctr" fontAlgn="ctr"/>
                      <a:r>
                        <a:rPr lang="en-US" altLang="zh-TW" sz="1100" u="none" strike="noStrike">
                          <a:effectLst/>
                        </a:rPr>
                        <a:t>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110-71-4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Ethylene glycol dimethyl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乙二醇二甲醚</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3789129739"/>
                  </a:ext>
                </a:extLst>
              </a:tr>
              <a:tr h="228040">
                <a:tc>
                  <a:txBody>
                    <a:bodyPr/>
                    <a:lstStyle/>
                    <a:p>
                      <a:pPr algn="ctr" fontAlgn="ctr"/>
                      <a:r>
                        <a:rPr lang="en-US" altLang="zh-TW" sz="1100" u="none" strike="noStrike">
                          <a:effectLst/>
                        </a:rPr>
                        <a:t>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110-80-5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Ethylene glycol monoethyl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乙二醇乙醚</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480363076"/>
                  </a:ext>
                </a:extLst>
              </a:tr>
              <a:tr h="228040">
                <a:tc>
                  <a:txBody>
                    <a:bodyPr/>
                    <a:lstStyle/>
                    <a:p>
                      <a:pPr algn="ctr" fontAlgn="ctr"/>
                      <a:r>
                        <a:rPr lang="en-US" altLang="zh-TW" sz="1100" u="none" strike="noStrike">
                          <a:effectLst/>
                        </a:rPr>
                        <a:t>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111-15-9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Ethylene glycol monoethyl ether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乙二醇乙醚醋酸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974490160"/>
                  </a:ext>
                </a:extLst>
              </a:tr>
              <a:tr h="228040">
                <a:tc>
                  <a:txBody>
                    <a:bodyPr/>
                    <a:lstStyle/>
                    <a:p>
                      <a:pPr algn="ctr" fontAlgn="ctr"/>
                      <a:r>
                        <a:rPr lang="en-US" altLang="zh-TW" sz="1100" u="none" strike="noStrike">
                          <a:effectLst/>
                        </a:rPr>
                        <a:t>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109-86-4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Ethylene glycol Monomethyl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乙二醇甲醚</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2305596074"/>
                  </a:ext>
                </a:extLst>
              </a:tr>
              <a:tr h="228040">
                <a:tc>
                  <a:txBody>
                    <a:bodyPr/>
                    <a:lstStyle/>
                    <a:p>
                      <a:pPr algn="ctr" fontAlgn="ctr"/>
                      <a:r>
                        <a:rPr lang="en-US" altLang="zh-TW" sz="1100" u="none" strike="noStrike">
                          <a:effectLst/>
                        </a:rPr>
                        <a:t>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altLang="zh-TW" sz="1100" u="none" strike="noStrike">
                          <a:effectLst/>
                        </a:rPr>
                        <a:t>110-49-6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en-US" sz="1100" u="none" strike="noStrike">
                          <a:effectLst/>
                        </a:rPr>
                        <a:t>Ethylene glycol monomethyl ether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100" u="none" strike="noStrike" dirty="0">
                          <a:effectLst/>
                        </a:rPr>
                        <a:t>乙二醇甲醚醋酸酯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tc>
                  <a:txBody>
                    <a:bodyPr/>
                    <a:lstStyle/>
                    <a:p>
                      <a:pPr algn="l" fontAlgn="ctr"/>
                      <a:r>
                        <a:rPr lang="zh-TW" altLang="en-US" sz="1000" u="none" strike="noStrike" dirty="0">
                          <a:effectLst/>
                        </a:rPr>
                        <a:t>　</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34" marR="5934" marT="7912" marB="0" anchor="ctr"/>
                </a:tc>
                <a:extLst>
                  <a:ext uri="{0D108BD9-81ED-4DB2-BD59-A6C34878D82A}">
                    <a16:rowId xmlns:a16="http://schemas.microsoft.com/office/drawing/2014/main" val="1076582557"/>
                  </a:ext>
                </a:extLst>
              </a:tr>
            </a:tbl>
          </a:graphicData>
        </a:graphic>
      </p:graphicFrame>
    </p:spTree>
    <p:extLst>
      <p:ext uri="{BB962C8B-B14F-4D97-AF65-F5344CB8AC3E}">
        <p14:creationId xmlns:p14="http://schemas.microsoft.com/office/powerpoint/2010/main" val="3718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第一階段公告名單（生效日：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p>
        </p:txBody>
      </p:sp>
      <p:graphicFrame>
        <p:nvGraphicFramePr>
          <p:cNvPr id="4" name="內容版面配置區 3"/>
          <p:cNvGraphicFramePr>
            <a:graphicFrameLocks noGrp="1"/>
          </p:cNvGraphicFramePr>
          <p:nvPr>
            <p:ph idx="1"/>
          </p:nvPr>
        </p:nvGraphicFramePr>
        <p:xfrm>
          <a:off x="503853" y="1073011"/>
          <a:ext cx="7949683" cy="5897390"/>
        </p:xfrm>
        <a:graphic>
          <a:graphicData uri="http://schemas.openxmlformats.org/drawingml/2006/table">
            <a:tbl>
              <a:tblPr>
                <a:tableStyleId>{5C22544A-7EE6-4342-B048-85BDC9FD1C3A}</a:tableStyleId>
              </a:tblPr>
              <a:tblGrid>
                <a:gridCol w="822270">
                  <a:extLst>
                    <a:ext uri="{9D8B030D-6E8A-4147-A177-3AD203B41FA5}">
                      <a16:colId xmlns:a16="http://schemas.microsoft.com/office/drawing/2014/main" val="1687437217"/>
                    </a:ext>
                  </a:extLst>
                </a:gridCol>
                <a:gridCol w="1406852">
                  <a:extLst>
                    <a:ext uri="{9D8B030D-6E8A-4147-A177-3AD203B41FA5}">
                      <a16:colId xmlns:a16="http://schemas.microsoft.com/office/drawing/2014/main" val="1300340746"/>
                    </a:ext>
                  </a:extLst>
                </a:gridCol>
                <a:gridCol w="2842615">
                  <a:extLst>
                    <a:ext uri="{9D8B030D-6E8A-4147-A177-3AD203B41FA5}">
                      <a16:colId xmlns:a16="http://schemas.microsoft.com/office/drawing/2014/main" val="1785836901"/>
                    </a:ext>
                  </a:extLst>
                </a:gridCol>
                <a:gridCol w="2261243">
                  <a:extLst>
                    <a:ext uri="{9D8B030D-6E8A-4147-A177-3AD203B41FA5}">
                      <a16:colId xmlns:a16="http://schemas.microsoft.com/office/drawing/2014/main" val="3070902942"/>
                    </a:ext>
                  </a:extLst>
                </a:gridCol>
                <a:gridCol w="616703">
                  <a:extLst>
                    <a:ext uri="{9D8B030D-6E8A-4147-A177-3AD203B41FA5}">
                      <a16:colId xmlns:a16="http://schemas.microsoft.com/office/drawing/2014/main" val="1784947235"/>
                    </a:ext>
                  </a:extLst>
                </a:gridCol>
              </a:tblGrid>
              <a:tr h="180238">
                <a:tc>
                  <a:txBody>
                    <a:bodyPr/>
                    <a:lstStyle/>
                    <a:p>
                      <a:pPr algn="ctr" fontAlgn="ctr"/>
                      <a:r>
                        <a:rPr lang="en-US" altLang="zh-TW" sz="1100" u="none" strike="noStrike" dirty="0" smtClean="0">
                          <a:effectLst/>
                        </a:rPr>
                        <a:t>50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96-45-7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Ethylene thiourea</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伸乙硫脲</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70214111"/>
                  </a:ext>
                </a:extLst>
              </a:tr>
              <a:tr h="180238">
                <a:tc>
                  <a:txBody>
                    <a:bodyPr/>
                    <a:lstStyle/>
                    <a:p>
                      <a:pPr algn="ctr" fontAlgn="ctr"/>
                      <a:r>
                        <a:rPr lang="en-US" altLang="zh-TW" sz="1100" u="none" strike="noStrike" dirty="0">
                          <a:effectLst/>
                        </a:rPr>
                        <a:t>51</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50-00-0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Formaldehyde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甲醛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395876179"/>
                  </a:ext>
                </a:extLst>
              </a:tr>
              <a:tr h="180238">
                <a:tc>
                  <a:txBody>
                    <a:bodyPr/>
                    <a:lstStyle/>
                    <a:p>
                      <a:pPr algn="ctr" fontAlgn="ctr"/>
                      <a:r>
                        <a:rPr lang="en-US" altLang="zh-TW" sz="1100" u="none" strike="noStrike">
                          <a:effectLst/>
                        </a:rPr>
                        <a:t>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93-15-2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Methyl eugenol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甲基丁香酚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310376035"/>
                  </a:ext>
                </a:extLst>
              </a:tr>
              <a:tr h="180238">
                <a:tc>
                  <a:txBody>
                    <a:bodyPr/>
                    <a:lstStyle/>
                    <a:p>
                      <a:pPr algn="ctr" fontAlgn="ctr"/>
                      <a:r>
                        <a:rPr lang="en-US" altLang="zh-TW" sz="1100" u="none" strike="noStrike">
                          <a:effectLst/>
                        </a:rPr>
                        <a:t>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624-83-9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Methyl 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異氰酸甲酯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3592747107"/>
                  </a:ext>
                </a:extLst>
              </a:tr>
              <a:tr h="327174">
                <a:tc>
                  <a:txBody>
                    <a:bodyPr/>
                    <a:lstStyle/>
                    <a:p>
                      <a:pPr algn="ctr" fontAlgn="ctr"/>
                      <a:r>
                        <a:rPr lang="en-US" altLang="zh-TW" sz="1100" u="none" strike="noStrike" dirty="0">
                          <a:effectLst/>
                        </a:rPr>
                        <a:t>54</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150-39-0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N-(2-Hydroxyethyl)</a:t>
                      </a:r>
                      <a:r>
                        <a:rPr lang="en-US" sz="1100" u="none" strike="noStrike" dirty="0" err="1">
                          <a:effectLst/>
                        </a:rPr>
                        <a:t>ethylenedinitrilotriacetic</a:t>
                      </a:r>
                      <a:r>
                        <a:rPr lang="en-US" sz="1100" u="none" strike="noStrike" dirty="0">
                          <a:effectLst/>
                        </a:rPr>
                        <a:t> acid</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N-(2-</a:t>
                      </a:r>
                      <a:r>
                        <a:rPr lang="zh-TW" altLang="en-US" sz="1100" u="none" strike="noStrike">
                          <a:effectLst/>
                        </a:rPr>
                        <a:t>羥乙基</a:t>
                      </a:r>
                      <a:r>
                        <a:rPr lang="en-US" altLang="zh-TW" sz="1100" u="none" strike="noStrike">
                          <a:effectLst/>
                        </a:rPr>
                        <a:t>)</a:t>
                      </a:r>
                      <a:r>
                        <a:rPr lang="zh-TW" altLang="en-US" sz="1100" u="none" strike="noStrike">
                          <a:effectLst/>
                        </a:rPr>
                        <a:t>乙二氮基</a:t>
                      </a:r>
                      <a:r>
                        <a:rPr lang="en-US" altLang="zh-TW" sz="1100" u="none" strike="noStrike">
                          <a:effectLst/>
                        </a:rPr>
                        <a:t>-</a:t>
                      </a:r>
                      <a:r>
                        <a:rPr lang="en-US" sz="1100" u="none" strike="noStrike">
                          <a:effectLst/>
                        </a:rPr>
                        <a:t>N,N',N'-</a:t>
                      </a:r>
                      <a:r>
                        <a:rPr lang="zh-TW" altLang="en-US" sz="1100" u="none" strike="noStrike">
                          <a:effectLst/>
                        </a:rPr>
                        <a:t>三乙酸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4078319077"/>
                  </a:ext>
                </a:extLst>
              </a:tr>
              <a:tr h="180238">
                <a:tc>
                  <a:txBody>
                    <a:bodyPr/>
                    <a:lstStyle/>
                    <a:p>
                      <a:pPr algn="ctr" fontAlgn="ctr"/>
                      <a:r>
                        <a:rPr lang="en-US" altLang="zh-TW" sz="1100" u="none" strike="noStrike">
                          <a:effectLst/>
                        </a:rPr>
                        <a:t>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68-12-2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N,N-Dimethylformamide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二甲基甲醯胺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3175297254"/>
                  </a:ext>
                </a:extLst>
              </a:tr>
              <a:tr h="180238">
                <a:tc>
                  <a:txBody>
                    <a:bodyPr/>
                    <a:lstStyle/>
                    <a:p>
                      <a:pPr algn="ctr" fontAlgn="ctr"/>
                      <a:r>
                        <a:rPr lang="en-US" altLang="zh-TW" sz="1100" u="none" strike="noStrike">
                          <a:effectLst/>
                        </a:rPr>
                        <a:t>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13927-77-0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Nickel bis(dibutyldithiocarbamate)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雙</a:t>
                      </a:r>
                      <a:r>
                        <a:rPr lang="en-US" altLang="zh-TW" sz="1100" u="none" strike="noStrike">
                          <a:effectLst/>
                        </a:rPr>
                        <a:t>(</a:t>
                      </a:r>
                      <a:r>
                        <a:rPr lang="zh-TW" altLang="en-US" sz="1100" u="none" strike="noStrike">
                          <a:effectLst/>
                        </a:rPr>
                        <a:t>二丁基二硫胺甲酸</a:t>
                      </a:r>
                      <a:r>
                        <a:rPr lang="en-US" altLang="zh-TW" sz="1100" u="none" strike="noStrike">
                          <a:effectLst/>
                        </a:rPr>
                        <a:t>)</a:t>
                      </a:r>
                      <a:r>
                        <a:rPr lang="zh-TW" altLang="en-US" sz="1100" u="none" strike="noStrike">
                          <a:effectLst/>
                        </a:rPr>
                        <a:t>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785180889"/>
                  </a:ext>
                </a:extLst>
              </a:tr>
              <a:tr h="180238">
                <a:tc>
                  <a:txBody>
                    <a:bodyPr/>
                    <a:lstStyle/>
                    <a:p>
                      <a:pPr algn="ctr" fontAlgn="ctr"/>
                      <a:r>
                        <a:rPr lang="en-US" altLang="zh-TW" sz="1100" u="none" strike="noStrike">
                          <a:effectLst/>
                        </a:rPr>
                        <a:t>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7718-54-9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Nickel 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氯化鎳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3167723978"/>
                  </a:ext>
                </a:extLst>
              </a:tr>
              <a:tr h="180238">
                <a:tc>
                  <a:txBody>
                    <a:bodyPr/>
                    <a:lstStyle/>
                    <a:p>
                      <a:pPr algn="ctr" fontAlgn="ctr"/>
                      <a:r>
                        <a:rPr lang="en-US" altLang="zh-TW" sz="1100" u="none" strike="noStrike">
                          <a:effectLst/>
                        </a:rPr>
                        <a:t>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13138-45-9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Nickel nitrate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硝酸鎳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82176273"/>
                  </a:ext>
                </a:extLst>
              </a:tr>
              <a:tr h="180238">
                <a:tc>
                  <a:txBody>
                    <a:bodyPr/>
                    <a:lstStyle/>
                    <a:p>
                      <a:pPr algn="ctr" fontAlgn="ctr"/>
                      <a:r>
                        <a:rPr lang="en-US" altLang="zh-TW" sz="1100" u="none" strike="noStrike">
                          <a:effectLst/>
                        </a:rPr>
                        <a:t>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7786-81-4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Nickel 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硫酸鎳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311797424"/>
                  </a:ext>
                </a:extLst>
              </a:tr>
              <a:tr h="180238">
                <a:tc>
                  <a:txBody>
                    <a:bodyPr/>
                    <a:lstStyle/>
                    <a:p>
                      <a:pPr algn="ctr" fontAlgn="ctr"/>
                      <a:r>
                        <a:rPr lang="en-US" altLang="zh-TW" sz="1100" u="none" strike="noStrike">
                          <a:effectLst/>
                        </a:rPr>
                        <a:t>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7791-20-0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Nickel(Ⅱ) chloride hexahydrate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氯化鎳</a:t>
                      </a:r>
                      <a:r>
                        <a:rPr lang="en-US" altLang="zh-TW" sz="1100" u="none" strike="noStrike">
                          <a:effectLst/>
                        </a:rPr>
                        <a:t>(Ⅱ)</a:t>
                      </a:r>
                      <a:r>
                        <a:rPr lang="zh-TW" altLang="en-US" sz="1100" u="none" strike="noStrike">
                          <a:effectLst/>
                        </a:rPr>
                        <a:t>六水合物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67242489"/>
                  </a:ext>
                </a:extLst>
              </a:tr>
              <a:tr h="180238">
                <a:tc>
                  <a:txBody>
                    <a:bodyPr/>
                    <a:lstStyle/>
                    <a:p>
                      <a:pPr algn="ctr" fontAlgn="ctr"/>
                      <a:r>
                        <a:rPr lang="en-US" altLang="zh-TW" sz="1100" u="none" strike="noStrike">
                          <a:effectLst/>
                        </a:rPr>
                        <a:t>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dirty="0">
                          <a:effectLst/>
                        </a:rPr>
                        <a:t>13770-89-3</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Nickel(Ⅱ) </a:t>
                      </a:r>
                      <a:r>
                        <a:rPr lang="en-US" sz="1100" u="none" strike="noStrike" dirty="0" err="1">
                          <a:effectLst/>
                        </a:rPr>
                        <a:t>sulfamate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胺磺酸鎳</a:t>
                      </a:r>
                      <a:r>
                        <a:rPr lang="en-US" altLang="zh-TW" sz="1100" u="none" strike="noStrike">
                          <a:effectLst/>
                        </a:rPr>
                        <a:t>(Ⅱ)</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3195107461"/>
                  </a:ext>
                </a:extLst>
              </a:tr>
              <a:tr h="180238">
                <a:tc>
                  <a:txBody>
                    <a:bodyPr/>
                    <a:lstStyle/>
                    <a:p>
                      <a:pPr algn="ctr" fontAlgn="ctr"/>
                      <a:r>
                        <a:rPr lang="en-US" altLang="zh-TW" sz="1100" u="none" strike="noStrike">
                          <a:effectLst/>
                        </a:rPr>
                        <a:t>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373-02-4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Nickel(II) acetate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乙酸鎳</a:t>
                      </a:r>
                      <a:r>
                        <a:rPr lang="en-US" altLang="zh-TW" sz="1100" u="none" strike="noStrike">
                          <a:effectLst/>
                        </a:rPr>
                        <a:t>(Ⅱ)</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044944046"/>
                  </a:ext>
                </a:extLst>
              </a:tr>
              <a:tr h="180238">
                <a:tc>
                  <a:txBody>
                    <a:bodyPr/>
                    <a:lstStyle/>
                    <a:p>
                      <a:pPr algn="ctr" fontAlgn="ctr"/>
                      <a:r>
                        <a:rPr lang="en-US" altLang="zh-TW" sz="1100" u="none" strike="noStrike">
                          <a:effectLst/>
                        </a:rPr>
                        <a:t>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15699-18-0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Nickel(II) ammonium sulfate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硫酸鎳</a:t>
                      </a:r>
                      <a:r>
                        <a:rPr lang="en-US" altLang="zh-TW" sz="1100" u="none" strike="noStrike">
                          <a:effectLst/>
                        </a:rPr>
                        <a:t>(Ⅱ)</a:t>
                      </a:r>
                      <a:r>
                        <a:rPr lang="zh-TW" altLang="en-US" sz="1100" u="none" strike="noStrike">
                          <a:effectLst/>
                        </a:rPr>
                        <a:t>銨</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3847581687"/>
                  </a:ext>
                </a:extLst>
              </a:tr>
              <a:tr h="180238">
                <a:tc>
                  <a:txBody>
                    <a:bodyPr/>
                    <a:lstStyle/>
                    <a:p>
                      <a:pPr algn="ctr" fontAlgn="ctr"/>
                      <a:r>
                        <a:rPr lang="en-US" altLang="zh-TW" sz="1100" u="none" strike="noStrike">
                          <a:effectLst/>
                        </a:rPr>
                        <a:t>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13462-88-9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Nickel(II) bromide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溴化鎳</a:t>
                      </a:r>
                      <a:r>
                        <a:rPr lang="en-US" altLang="zh-TW" sz="1100" u="none" strike="noStrike">
                          <a:effectLst/>
                        </a:rPr>
                        <a:t>(Ⅱ)</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296701477"/>
                  </a:ext>
                </a:extLst>
              </a:tr>
              <a:tr h="180238">
                <a:tc>
                  <a:txBody>
                    <a:bodyPr/>
                    <a:lstStyle/>
                    <a:p>
                      <a:pPr algn="ctr" fontAlgn="ctr"/>
                      <a:r>
                        <a:rPr lang="en-US" altLang="zh-TW" sz="1100" u="none" strike="noStrike">
                          <a:effectLst/>
                        </a:rPr>
                        <a:t>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3333-67-3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Nickel(II) carbonate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碳酸鎳</a:t>
                      </a:r>
                      <a:r>
                        <a:rPr lang="en-US" altLang="zh-TW" sz="1100" u="none" strike="noStrike">
                          <a:effectLst/>
                        </a:rPr>
                        <a:t>(Ⅱ)</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913909482"/>
                  </a:ext>
                </a:extLst>
              </a:tr>
              <a:tr h="180238">
                <a:tc>
                  <a:txBody>
                    <a:bodyPr/>
                    <a:lstStyle/>
                    <a:p>
                      <a:pPr algn="ctr" fontAlgn="ctr"/>
                      <a:r>
                        <a:rPr lang="en-US" altLang="zh-TW" sz="1100" u="none" strike="noStrike">
                          <a:effectLst/>
                        </a:rPr>
                        <a:t>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13478-00-7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Nickel(II) nitrate </a:t>
                      </a:r>
                      <a:r>
                        <a:rPr lang="en-US" sz="1100" u="none" strike="noStrike" dirty="0" err="1">
                          <a:effectLst/>
                        </a:rPr>
                        <a:t>hexahydrate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硝酸鎳</a:t>
                      </a:r>
                      <a:r>
                        <a:rPr lang="en-US" altLang="zh-TW" sz="1100" u="none" strike="noStrike">
                          <a:effectLst/>
                        </a:rPr>
                        <a:t>(Ⅱ)</a:t>
                      </a:r>
                      <a:r>
                        <a:rPr lang="zh-TW" altLang="en-US" sz="1100" u="none" strike="noStrike">
                          <a:effectLst/>
                        </a:rPr>
                        <a:t>六水合物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287280189"/>
                  </a:ext>
                </a:extLst>
              </a:tr>
              <a:tr h="180238">
                <a:tc>
                  <a:txBody>
                    <a:bodyPr/>
                    <a:lstStyle/>
                    <a:p>
                      <a:pPr algn="ctr" fontAlgn="ctr"/>
                      <a:r>
                        <a:rPr lang="en-US" altLang="zh-TW" sz="1100" u="none" strike="noStrike">
                          <a:effectLst/>
                        </a:rPr>
                        <a:t>67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79-16-3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a:t>
                      </a:r>
                      <a:r>
                        <a:rPr lang="en-US" sz="1100" u="none" strike="noStrike" dirty="0" err="1">
                          <a:effectLst/>
                        </a:rPr>
                        <a:t>Methylacetamide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a:t>
                      </a:r>
                      <a:r>
                        <a:rPr lang="zh-TW" altLang="en-US" sz="1100" u="none" strike="noStrike">
                          <a:effectLst/>
                        </a:rPr>
                        <a:t>甲基乙醯胺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873506079"/>
                  </a:ext>
                </a:extLst>
              </a:tr>
              <a:tr h="180238">
                <a:tc>
                  <a:txBody>
                    <a:bodyPr/>
                    <a:lstStyle/>
                    <a:p>
                      <a:pPr algn="ctr" fontAlgn="ctr"/>
                      <a:r>
                        <a:rPr lang="en-US" altLang="zh-TW" sz="1100" u="none" strike="noStrike">
                          <a:effectLst/>
                        </a:rPr>
                        <a:t>68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123-39-7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N-Methylformamide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a:t>
                      </a:r>
                      <a:r>
                        <a:rPr lang="zh-TW" altLang="en-US" sz="1100" u="none" strike="noStrike">
                          <a:effectLst/>
                        </a:rPr>
                        <a:t>甲基甲醯胺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494570728"/>
                  </a:ext>
                </a:extLst>
              </a:tr>
              <a:tr h="180238">
                <a:tc>
                  <a:txBody>
                    <a:bodyPr/>
                    <a:lstStyle/>
                    <a:p>
                      <a:pPr algn="ctr" fontAlgn="ctr"/>
                      <a:r>
                        <a:rPr lang="en-US" altLang="zh-TW" sz="1100" u="none" strike="noStrike">
                          <a:effectLst/>
                        </a:rPr>
                        <a:t>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872-50-4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a:t>
                      </a:r>
                      <a:r>
                        <a:rPr lang="en-US" sz="1100" u="none" strike="noStrike" dirty="0" err="1">
                          <a:effectLst/>
                        </a:rPr>
                        <a:t>Methylpyrrolidinone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a:t>
                      </a:r>
                      <a:r>
                        <a:rPr lang="zh-TW" altLang="en-US" sz="1100" u="none" strike="noStrike">
                          <a:effectLst/>
                        </a:rPr>
                        <a:t>甲基吡咯烷酮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633881508"/>
                  </a:ext>
                </a:extLst>
              </a:tr>
              <a:tr h="327174">
                <a:tc>
                  <a:txBody>
                    <a:bodyPr/>
                    <a:lstStyle/>
                    <a:p>
                      <a:pPr algn="ctr" fontAlgn="ctr"/>
                      <a:r>
                        <a:rPr lang="en-US" altLang="zh-TW" sz="1100" u="none" strike="noStrike">
                          <a:effectLst/>
                        </a:rPr>
                        <a:t>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15305-07-4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N-</a:t>
                      </a:r>
                      <a:r>
                        <a:rPr lang="en-US" sz="1100" u="none" strike="noStrike" dirty="0" err="1">
                          <a:effectLst/>
                        </a:rPr>
                        <a:t>Nitroso</a:t>
                      </a:r>
                      <a:r>
                        <a:rPr lang="en-US" sz="1100" u="none" strike="noStrike" dirty="0">
                          <a:effectLst/>
                        </a:rPr>
                        <a:t>-N-</a:t>
                      </a:r>
                      <a:r>
                        <a:rPr lang="en-US" sz="1100" u="none" strike="noStrike" dirty="0" err="1">
                          <a:effectLst/>
                        </a:rPr>
                        <a:t>phenylhydroxylamine</a:t>
                      </a:r>
                      <a:r>
                        <a:rPr lang="en-US" sz="1100" u="none" strike="noStrike" dirty="0">
                          <a:effectLst/>
                        </a:rPr>
                        <a:t> aluminum salt</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N-</a:t>
                      </a:r>
                      <a:r>
                        <a:rPr lang="zh-TW" altLang="en-US" sz="1100" u="none" strike="noStrike">
                          <a:effectLst/>
                        </a:rPr>
                        <a:t>亞硝基</a:t>
                      </a:r>
                      <a:r>
                        <a:rPr lang="en-US" altLang="zh-TW" sz="1100" u="none" strike="noStrike">
                          <a:effectLst/>
                        </a:rPr>
                        <a:t>-</a:t>
                      </a:r>
                      <a:r>
                        <a:rPr lang="en-US" sz="1100" u="none" strike="noStrike">
                          <a:effectLst/>
                        </a:rPr>
                        <a:t>N-</a:t>
                      </a:r>
                      <a:r>
                        <a:rPr lang="zh-TW" altLang="en-US" sz="1100" u="none" strike="noStrike">
                          <a:effectLst/>
                        </a:rPr>
                        <a:t>苯基羥胺鋁鹽</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503036629"/>
                  </a:ext>
                </a:extLst>
              </a:tr>
              <a:tr h="180238">
                <a:tc>
                  <a:txBody>
                    <a:bodyPr/>
                    <a:lstStyle/>
                    <a:p>
                      <a:pPr algn="ctr" fontAlgn="ctr"/>
                      <a:r>
                        <a:rPr lang="en-US" altLang="zh-TW" sz="1100" u="none" strike="noStrike">
                          <a:effectLst/>
                        </a:rPr>
                        <a:t>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20325-40-0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dirty="0">
                          <a:effectLst/>
                        </a:rPr>
                        <a:t>o-</a:t>
                      </a:r>
                      <a:r>
                        <a:rPr lang="en-US" sz="1100" u="none" strike="noStrike" dirty="0" err="1">
                          <a:effectLst/>
                        </a:rPr>
                        <a:t>Dianisidine</a:t>
                      </a:r>
                      <a:r>
                        <a:rPr lang="en-US" sz="1100" u="none" strike="noStrike" dirty="0">
                          <a:effectLst/>
                        </a:rPr>
                        <a:t> </a:t>
                      </a:r>
                      <a:r>
                        <a:rPr lang="en-US" sz="1100" u="none" strike="noStrike" dirty="0" err="1">
                          <a:effectLst/>
                        </a:rPr>
                        <a:t>dihydrochloride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鄰聯大茴香胺二鹽酸鹽</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8028669"/>
                  </a:ext>
                </a:extLst>
              </a:tr>
              <a:tr h="180238">
                <a:tc>
                  <a:txBody>
                    <a:bodyPr/>
                    <a:lstStyle/>
                    <a:p>
                      <a:pPr algn="ctr" fontAlgn="ctr"/>
                      <a:r>
                        <a:rPr lang="en-US" altLang="zh-TW" sz="1100" u="none" strike="noStrike">
                          <a:effectLst/>
                        </a:rPr>
                        <a:t>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58-36-6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Oxybisphenoxarsine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氧雙</a:t>
                      </a:r>
                      <a:r>
                        <a:rPr lang="en-US" altLang="zh-TW" sz="1100" u="none" strike="noStrike">
                          <a:effectLst/>
                        </a:rPr>
                        <a:t>【</a:t>
                      </a:r>
                      <a:r>
                        <a:rPr lang="zh-TW" altLang="en-US" sz="1100" u="none" strike="noStrike">
                          <a:effectLst/>
                        </a:rPr>
                        <a:t>口咢</a:t>
                      </a:r>
                      <a:r>
                        <a:rPr lang="en-US" altLang="zh-TW" sz="1100" u="none" strike="noStrike">
                          <a:effectLst/>
                        </a:rPr>
                        <a:t>】</a:t>
                      </a:r>
                      <a:r>
                        <a:rPr lang="zh-TW" altLang="en-US" sz="1100" u="none" strike="noStrike">
                          <a:effectLst/>
                        </a:rPr>
                        <a:t>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672866653"/>
                  </a:ext>
                </a:extLst>
              </a:tr>
              <a:tr h="180238">
                <a:tc>
                  <a:txBody>
                    <a:bodyPr/>
                    <a:lstStyle/>
                    <a:p>
                      <a:pPr algn="ctr" fontAlgn="ctr"/>
                      <a:r>
                        <a:rPr lang="en-US" altLang="zh-TW" sz="1100" u="none" strike="noStrike">
                          <a:effectLst/>
                        </a:rPr>
                        <a:t>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68511-62-6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Pigment Yellow 150</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顏料黃 </a:t>
                      </a:r>
                      <a:r>
                        <a:rPr lang="en-US" altLang="zh-TW" sz="1100" u="none" strike="noStrike" dirty="0">
                          <a:effectLst/>
                        </a:rPr>
                        <a:t>150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445722368"/>
                  </a:ext>
                </a:extLst>
              </a:tr>
              <a:tr h="180238">
                <a:tc>
                  <a:txBody>
                    <a:bodyPr/>
                    <a:lstStyle/>
                    <a:p>
                      <a:pPr algn="ctr" fontAlgn="ctr"/>
                      <a:r>
                        <a:rPr lang="en-US" altLang="zh-TW" sz="1100" u="none" strike="noStrike">
                          <a:effectLst/>
                        </a:rPr>
                        <a:t>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12045-78-2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Potassium tetraborate tetrahydrate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四硼酸鉀四水合物</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224448154"/>
                  </a:ext>
                </a:extLst>
              </a:tr>
              <a:tr h="180238">
                <a:tc>
                  <a:txBody>
                    <a:bodyPr/>
                    <a:lstStyle/>
                    <a:p>
                      <a:pPr algn="ctr" fontAlgn="ctr"/>
                      <a:r>
                        <a:rPr lang="en-US" altLang="zh-TW" sz="1100" u="none" strike="noStrike">
                          <a:effectLst/>
                        </a:rPr>
                        <a:t>75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11103-86-9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Potassium zinc chromate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氫氧化鉻酸鋅鉀</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1526041180"/>
                  </a:ext>
                </a:extLst>
              </a:tr>
              <a:tr h="180238">
                <a:tc>
                  <a:txBody>
                    <a:bodyPr/>
                    <a:lstStyle/>
                    <a:p>
                      <a:pPr algn="ctr" fontAlgn="ctr"/>
                      <a:r>
                        <a:rPr lang="en-US" altLang="zh-TW" sz="1100" u="none" strike="noStrike">
                          <a:effectLst/>
                        </a:rPr>
                        <a:t>76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20039-37-6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Pyridinium dichromate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鉻酸吡啶鹽</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959221397"/>
                  </a:ext>
                </a:extLst>
              </a:tr>
              <a:tr h="180238">
                <a:tc>
                  <a:txBody>
                    <a:bodyPr/>
                    <a:lstStyle/>
                    <a:p>
                      <a:pPr algn="ctr" fontAlgn="ctr"/>
                      <a:r>
                        <a:rPr lang="en-US" altLang="zh-TW" sz="1100" u="none" strike="noStrike">
                          <a:effectLst/>
                        </a:rPr>
                        <a:t>77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14464-46-1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Silica crystalline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晶性矽</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888756458"/>
                  </a:ext>
                </a:extLst>
              </a:tr>
              <a:tr h="180238">
                <a:tc>
                  <a:txBody>
                    <a:bodyPr/>
                    <a:lstStyle/>
                    <a:p>
                      <a:pPr algn="ctr" fontAlgn="ctr"/>
                      <a:r>
                        <a:rPr lang="en-US" altLang="zh-TW" sz="1100" u="none" strike="noStrike">
                          <a:effectLst/>
                        </a:rPr>
                        <a:t>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1330-43-4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Sodium tetraborate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四硼酸鈉</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a:effectLst/>
                        </a:rPr>
                        <a:t>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2194545805"/>
                  </a:ext>
                </a:extLst>
              </a:tr>
              <a:tr h="180238">
                <a:tc>
                  <a:txBody>
                    <a:bodyPr/>
                    <a:lstStyle/>
                    <a:p>
                      <a:pPr algn="ctr" fontAlgn="ctr"/>
                      <a:r>
                        <a:rPr lang="en-US" altLang="zh-TW" sz="1100" u="none" strike="noStrike">
                          <a:effectLst/>
                        </a:rPr>
                        <a:t>79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altLang="zh-TW" sz="1100" u="none" strike="noStrike">
                          <a:effectLst/>
                        </a:rPr>
                        <a:t>127-18-4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en-US" sz="1100" u="none" strike="noStrike">
                          <a:effectLst/>
                        </a:rPr>
                        <a:t>Tetrachloroethylene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四氯乙烯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tc>
                  <a:txBody>
                    <a:bodyPr/>
                    <a:lstStyle/>
                    <a:p>
                      <a:pPr algn="l" fontAlgn="ctr"/>
                      <a:r>
                        <a:rPr lang="zh-TW" altLang="en-US" sz="1100" u="none" strike="noStrike" dirty="0">
                          <a:effectLst/>
                        </a:rPr>
                        <a:t>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697" marR="4697" marT="6263" marB="0" anchor="ctr"/>
                </a:tc>
                <a:extLst>
                  <a:ext uri="{0D108BD9-81ED-4DB2-BD59-A6C34878D82A}">
                    <a16:rowId xmlns:a16="http://schemas.microsoft.com/office/drawing/2014/main" val="979606495"/>
                  </a:ext>
                </a:extLst>
              </a:tr>
            </a:tbl>
          </a:graphicData>
        </a:graphic>
      </p:graphicFrame>
    </p:spTree>
    <p:extLst>
      <p:ext uri="{BB962C8B-B14F-4D97-AF65-F5344CB8AC3E}">
        <p14:creationId xmlns:p14="http://schemas.microsoft.com/office/powerpoint/2010/main" val="57792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第一階段公告名單（生效日：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p>
        </p:txBody>
      </p:sp>
      <p:graphicFrame>
        <p:nvGraphicFramePr>
          <p:cNvPr id="5" name="內容版面配置區 4"/>
          <p:cNvGraphicFramePr>
            <a:graphicFrameLocks noGrp="1"/>
          </p:cNvGraphicFramePr>
          <p:nvPr>
            <p:ph idx="1"/>
          </p:nvPr>
        </p:nvGraphicFramePr>
        <p:xfrm>
          <a:off x="833244" y="1476514"/>
          <a:ext cx="7179420" cy="4719012"/>
        </p:xfrm>
        <a:graphic>
          <a:graphicData uri="http://schemas.openxmlformats.org/drawingml/2006/table">
            <a:tbl>
              <a:tblPr>
                <a:tableStyleId>{5C22544A-7EE6-4342-B048-85BDC9FD1C3A}</a:tableStyleId>
              </a:tblPr>
              <a:tblGrid>
                <a:gridCol w="742598">
                  <a:extLst>
                    <a:ext uri="{9D8B030D-6E8A-4147-A177-3AD203B41FA5}">
                      <a16:colId xmlns:a16="http://schemas.microsoft.com/office/drawing/2014/main" val="2810469643"/>
                    </a:ext>
                  </a:extLst>
                </a:gridCol>
                <a:gridCol w="1270539">
                  <a:extLst>
                    <a:ext uri="{9D8B030D-6E8A-4147-A177-3AD203B41FA5}">
                      <a16:colId xmlns:a16="http://schemas.microsoft.com/office/drawing/2014/main" val="2334928598"/>
                    </a:ext>
                  </a:extLst>
                </a:gridCol>
                <a:gridCol w="2567187">
                  <a:extLst>
                    <a:ext uri="{9D8B030D-6E8A-4147-A177-3AD203B41FA5}">
                      <a16:colId xmlns:a16="http://schemas.microsoft.com/office/drawing/2014/main" val="1949375225"/>
                    </a:ext>
                  </a:extLst>
                </a:gridCol>
                <a:gridCol w="2042147">
                  <a:extLst>
                    <a:ext uri="{9D8B030D-6E8A-4147-A177-3AD203B41FA5}">
                      <a16:colId xmlns:a16="http://schemas.microsoft.com/office/drawing/2014/main" val="1059586657"/>
                    </a:ext>
                  </a:extLst>
                </a:gridCol>
                <a:gridCol w="556949">
                  <a:extLst>
                    <a:ext uri="{9D8B030D-6E8A-4147-A177-3AD203B41FA5}">
                      <a16:colId xmlns:a16="http://schemas.microsoft.com/office/drawing/2014/main" val="1357695148"/>
                    </a:ext>
                  </a:extLst>
                </a:gridCol>
              </a:tblGrid>
              <a:tr h="749410">
                <a:tc>
                  <a:txBody>
                    <a:bodyPr/>
                    <a:lstStyle/>
                    <a:p>
                      <a:pPr algn="ctr" fontAlgn="ctr"/>
                      <a:r>
                        <a:rPr lang="en-US" altLang="zh-TW" sz="1200" u="none" strike="noStrike">
                          <a:effectLst/>
                        </a:rPr>
                        <a:t>80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55566-30-8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Tetrakis(hydroxymethyl)phosphonium sulfate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肆羥甲基鏻硫酸鹽</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2089146307"/>
                  </a:ext>
                </a:extLst>
              </a:tr>
              <a:tr h="749410">
                <a:tc>
                  <a:txBody>
                    <a:bodyPr/>
                    <a:lstStyle/>
                    <a:p>
                      <a:pPr algn="ctr" fontAlgn="ctr"/>
                      <a:r>
                        <a:rPr lang="en-US" altLang="zh-TW" sz="1200" u="none" strike="noStrike">
                          <a:effectLst/>
                        </a:rPr>
                        <a:t>81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112-49-2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Triethylene glycol dimethyl ether</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三甘醇二甲醚</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845674320"/>
                  </a:ext>
                </a:extLst>
              </a:tr>
              <a:tr h="749410">
                <a:tc>
                  <a:txBody>
                    <a:bodyPr/>
                    <a:lstStyle/>
                    <a:p>
                      <a:pPr algn="ctr" fontAlgn="ctr"/>
                      <a:r>
                        <a:rPr lang="en-US" altLang="zh-TW" sz="1200" u="none" strike="noStrike">
                          <a:effectLst/>
                        </a:rPr>
                        <a:t>82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2451-62-9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Triglycidyl isocyanurate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異三聚氰酸三縮水甘油酯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3513034313"/>
                  </a:ext>
                </a:extLst>
              </a:tr>
              <a:tr h="749410">
                <a:tc>
                  <a:txBody>
                    <a:bodyPr/>
                    <a:lstStyle/>
                    <a:p>
                      <a:pPr algn="ctr" fontAlgn="ctr"/>
                      <a:r>
                        <a:rPr lang="en-US" altLang="zh-TW" sz="1200" u="none" strike="noStrike">
                          <a:effectLst/>
                        </a:rPr>
                        <a:t>83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altLang="zh-TW" sz="1200" u="none" strike="noStrike">
                          <a:effectLst/>
                        </a:rPr>
                        <a:t>75-01-4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en-US" sz="1200" u="none" strike="noStrike">
                          <a:effectLst/>
                        </a:rPr>
                        <a:t>Vinyl chloride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氯乙烯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extLst>
                  <a:ext uri="{0D108BD9-81ED-4DB2-BD59-A6C34878D82A}">
                    <a16:rowId xmlns:a16="http://schemas.microsoft.com/office/drawing/2014/main" val="1792646850"/>
                  </a:ext>
                </a:extLst>
              </a:tr>
              <a:tr h="1721372">
                <a:tc gridSpan="5">
                  <a:txBody>
                    <a:bodyPr/>
                    <a:lstStyle/>
                    <a:p>
                      <a:pPr algn="l" fontAlgn="ctr"/>
                      <a:r>
                        <a:rPr lang="zh-TW" altLang="en-US" sz="1200" u="none" strike="noStrike" dirty="0">
                          <a:effectLst/>
                        </a:rPr>
                        <a:t>註：優先管理化學品之指定及運作管理辦法第二條第二款第一目指定之化學品，含上述列舉物占其重量超過百分之一之混合物。</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144" marR="7144"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47690158"/>
                  </a:ext>
                </a:extLst>
              </a:tr>
            </a:tbl>
          </a:graphicData>
        </a:graphic>
      </p:graphicFrame>
    </p:spTree>
    <p:extLst>
      <p:ext uri="{BB962C8B-B14F-4D97-AF65-F5344CB8AC3E}">
        <p14:creationId xmlns:p14="http://schemas.microsoft.com/office/powerpoint/2010/main" val="36663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第二階段公告名單（生效日：</a:t>
            </a:r>
            <a:r>
              <a:rPr lang="en-US" altLang="zh-TW" sz="2400" dirty="0"/>
              <a:t>108</a:t>
            </a:r>
            <a:r>
              <a:rPr lang="zh-TW" altLang="en-US" sz="2400" dirty="0"/>
              <a:t>年</a:t>
            </a:r>
            <a:r>
              <a:rPr lang="en-US" altLang="zh-TW" sz="2400" dirty="0"/>
              <a:t>4</a:t>
            </a:r>
            <a:r>
              <a:rPr lang="zh-TW" altLang="en-US" sz="2400" dirty="0"/>
              <a:t>月</a:t>
            </a:r>
            <a:r>
              <a:rPr lang="en-US" altLang="zh-TW" sz="2400" dirty="0"/>
              <a:t>1</a:t>
            </a:r>
            <a:r>
              <a:rPr lang="zh-TW" altLang="en-US" sz="2400" dirty="0"/>
              <a:t>日）</a:t>
            </a:r>
          </a:p>
        </p:txBody>
      </p:sp>
      <p:graphicFrame>
        <p:nvGraphicFramePr>
          <p:cNvPr id="4" name="內容版面配置區 3"/>
          <p:cNvGraphicFramePr>
            <a:graphicFrameLocks noGrp="1"/>
          </p:cNvGraphicFramePr>
          <p:nvPr>
            <p:ph idx="1"/>
          </p:nvPr>
        </p:nvGraphicFramePr>
        <p:xfrm>
          <a:off x="636815" y="1166331"/>
          <a:ext cx="7242887" cy="5612288"/>
        </p:xfrm>
        <a:graphic>
          <a:graphicData uri="http://schemas.openxmlformats.org/drawingml/2006/table">
            <a:tbl>
              <a:tblPr>
                <a:tableStyleId>{5C22544A-7EE6-4342-B048-85BDC9FD1C3A}</a:tableStyleId>
              </a:tblPr>
              <a:tblGrid>
                <a:gridCol w="493133">
                  <a:extLst>
                    <a:ext uri="{9D8B030D-6E8A-4147-A177-3AD203B41FA5}">
                      <a16:colId xmlns:a16="http://schemas.microsoft.com/office/drawing/2014/main" val="2749341970"/>
                    </a:ext>
                  </a:extLst>
                </a:gridCol>
                <a:gridCol w="843720">
                  <a:extLst>
                    <a:ext uri="{9D8B030D-6E8A-4147-A177-3AD203B41FA5}">
                      <a16:colId xmlns:a16="http://schemas.microsoft.com/office/drawing/2014/main" val="3429052020"/>
                    </a:ext>
                  </a:extLst>
                </a:gridCol>
                <a:gridCol w="1704775">
                  <a:extLst>
                    <a:ext uri="{9D8B030D-6E8A-4147-A177-3AD203B41FA5}">
                      <a16:colId xmlns:a16="http://schemas.microsoft.com/office/drawing/2014/main" val="67240972"/>
                    </a:ext>
                  </a:extLst>
                </a:gridCol>
                <a:gridCol w="4201259">
                  <a:extLst>
                    <a:ext uri="{9D8B030D-6E8A-4147-A177-3AD203B41FA5}">
                      <a16:colId xmlns:a16="http://schemas.microsoft.com/office/drawing/2014/main" val="664162619"/>
                    </a:ext>
                  </a:extLst>
                </a:gridCol>
              </a:tblGrid>
              <a:tr h="188221">
                <a:tc>
                  <a:txBody>
                    <a:bodyPr/>
                    <a:lstStyle/>
                    <a:p>
                      <a:pPr algn="ctr" fontAlgn="ctr"/>
                      <a:r>
                        <a:rPr lang="zh-TW" altLang="en-US" sz="1100" u="none" strike="noStrike" dirty="0">
                          <a:effectLst/>
                        </a:rPr>
                        <a:t>序號</a:t>
                      </a:r>
                      <a:endParaRPr lang="zh-TW" altLang="en-US" sz="11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ctr" fontAlgn="ctr"/>
                      <a:r>
                        <a:rPr lang="en-US" sz="1100" u="none" strike="noStrike">
                          <a:effectLst/>
                        </a:rPr>
                        <a:t>CAS No.</a:t>
                      </a:r>
                      <a:endParaRPr 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英文名稱</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中文名稱</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618231164"/>
                  </a:ext>
                </a:extLst>
              </a:tr>
              <a:tr h="188221">
                <a:tc>
                  <a:txBody>
                    <a:bodyPr/>
                    <a:lstStyle/>
                    <a:p>
                      <a:pPr algn="ctr" fontAlgn="ctr"/>
                      <a:r>
                        <a:rPr lang="en-US" altLang="zh-TW" sz="1100" u="none" strike="noStrike" dirty="0">
                          <a:effectLst/>
                        </a:rPr>
                        <a:t>1</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66-81-9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Actidione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放線菌酮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826401206"/>
                  </a:ext>
                </a:extLst>
              </a:tr>
              <a:tr h="188221">
                <a:tc>
                  <a:txBody>
                    <a:bodyPr/>
                    <a:lstStyle/>
                    <a:p>
                      <a:pPr algn="ctr" fontAlgn="ctr"/>
                      <a:r>
                        <a:rPr lang="en-US" altLang="zh-TW" sz="1100" u="none" strike="noStrike">
                          <a:effectLst/>
                        </a:rPr>
                        <a:t>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dirty="0">
                          <a:effectLst/>
                        </a:rPr>
                        <a:t>68391-11-7</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Alkylpyridine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烷基吡啶</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257955670"/>
                  </a:ext>
                </a:extLst>
              </a:tr>
              <a:tr h="188221">
                <a:tc>
                  <a:txBody>
                    <a:bodyPr/>
                    <a:lstStyle/>
                    <a:p>
                      <a:pPr algn="ctr" fontAlgn="ctr"/>
                      <a:r>
                        <a:rPr lang="en-US" altLang="zh-TW" sz="1100" u="none" strike="noStrike">
                          <a:effectLst/>
                        </a:rPr>
                        <a:t>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dirty="0">
                          <a:effectLst/>
                        </a:rPr>
                        <a:t>446-86-6</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Azathioprine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氮硫唑嘌呤</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629649470"/>
                  </a:ext>
                </a:extLst>
              </a:tr>
              <a:tr h="188221">
                <a:tc>
                  <a:txBody>
                    <a:bodyPr/>
                    <a:lstStyle/>
                    <a:p>
                      <a:pPr algn="ctr" fontAlgn="ctr"/>
                      <a:r>
                        <a:rPr lang="en-US" altLang="zh-TW" sz="1100" u="none" strike="noStrike">
                          <a:effectLst/>
                        </a:rPr>
                        <a:t>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dirty="0">
                          <a:effectLst/>
                        </a:rPr>
                        <a:t>992-59-6</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Benzopurpurine 4B</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苯紅紫</a:t>
                      </a:r>
                      <a:r>
                        <a:rPr lang="en-US" altLang="zh-TW" sz="1100" u="none" strike="noStrike">
                          <a:effectLst/>
                        </a:rPr>
                        <a:t>4</a:t>
                      </a:r>
                      <a:r>
                        <a:rPr lang="en-US" sz="1100" u="none" strike="noStrike">
                          <a:effectLst/>
                        </a:rPr>
                        <a:t>B</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041756428"/>
                  </a:ext>
                </a:extLst>
              </a:tr>
              <a:tr h="188221">
                <a:tc>
                  <a:txBody>
                    <a:bodyPr/>
                    <a:lstStyle/>
                    <a:p>
                      <a:pPr algn="ctr" fontAlgn="ctr"/>
                      <a:r>
                        <a:rPr lang="en-US" altLang="zh-TW" sz="1100" u="none" strike="noStrike">
                          <a:effectLst/>
                        </a:rPr>
                        <a:t>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dirty="0">
                          <a:effectLst/>
                        </a:rPr>
                        <a:t>10043-35-3</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Boric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zh-TW" altLang="en-US" sz="1100" u="none" strike="noStrike">
                          <a:effectLst/>
                        </a:rPr>
                        <a:t>硼酸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793768572"/>
                  </a:ext>
                </a:extLst>
              </a:tr>
              <a:tr h="188221">
                <a:tc>
                  <a:txBody>
                    <a:bodyPr/>
                    <a:lstStyle/>
                    <a:p>
                      <a:pPr algn="ctr" fontAlgn="ctr"/>
                      <a:r>
                        <a:rPr lang="en-US" altLang="zh-TW" sz="1100" u="none" strike="noStrike">
                          <a:effectLst/>
                        </a:rPr>
                        <a:t>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dirty="0">
                          <a:effectLst/>
                        </a:rPr>
                        <a:t>106-99-0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1,3-Butadiene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1,3-</a:t>
                      </a:r>
                      <a:r>
                        <a:rPr lang="zh-TW" altLang="en-US" sz="1100" u="none" strike="noStrike">
                          <a:effectLst/>
                        </a:rPr>
                        <a:t>丁二烯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517508236"/>
                  </a:ext>
                </a:extLst>
              </a:tr>
              <a:tr h="188221">
                <a:tc>
                  <a:txBody>
                    <a:bodyPr/>
                    <a:lstStyle/>
                    <a:p>
                      <a:pPr algn="ctr" fontAlgn="ctr"/>
                      <a:r>
                        <a:rPr lang="en-US" altLang="zh-TW" sz="1100" u="none" strike="noStrike">
                          <a:effectLst/>
                        </a:rPr>
                        <a:t>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12219-02-2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Black 132</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酸性黑</a:t>
                      </a:r>
                      <a:r>
                        <a:rPr lang="en-US" altLang="zh-TW" sz="1100" u="none" strike="noStrike">
                          <a:effectLst/>
                        </a:rPr>
                        <a:t>132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457943670"/>
                  </a:ext>
                </a:extLst>
              </a:tr>
              <a:tr h="188221">
                <a:tc>
                  <a:txBody>
                    <a:bodyPr/>
                    <a:lstStyle/>
                    <a:p>
                      <a:pPr algn="ctr" fontAlgn="ctr"/>
                      <a:r>
                        <a:rPr lang="en-US" altLang="zh-TW" sz="1100" u="none" strike="noStrike">
                          <a:effectLst/>
                        </a:rPr>
                        <a:t>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61723-89-5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Black 139</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酸性黑</a:t>
                      </a:r>
                      <a:r>
                        <a:rPr lang="en-US" altLang="zh-TW" sz="1100" u="none" strike="noStrike">
                          <a:effectLst/>
                        </a:rPr>
                        <a:t>139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034152633"/>
                  </a:ext>
                </a:extLst>
              </a:tr>
              <a:tr h="188221">
                <a:tc>
                  <a:txBody>
                    <a:bodyPr/>
                    <a:lstStyle/>
                    <a:p>
                      <a:pPr algn="ctr" fontAlgn="ctr"/>
                      <a:r>
                        <a:rPr lang="en-US" altLang="zh-TW" sz="1100" u="none" strike="noStrike">
                          <a:effectLst/>
                        </a:rPr>
                        <a:t>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12217-14-0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Acid Black 29</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酸性黑</a:t>
                      </a:r>
                      <a:r>
                        <a:rPr lang="en-US" altLang="zh-TW" sz="1100" u="none" strike="noStrike">
                          <a:effectLst/>
                        </a:rPr>
                        <a:t>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996157280"/>
                  </a:ext>
                </a:extLst>
              </a:tr>
              <a:tr h="188221">
                <a:tc>
                  <a:txBody>
                    <a:bodyPr/>
                    <a:lstStyle/>
                    <a:p>
                      <a:pPr algn="ctr" fontAlgn="ctr"/>
                      <a:r>
                        <a:rPr lang="en-US" altLang="zh-TW" sz="1100" u="none" strike="noStrike">
                          <a:effectLst/>
                        </a:rPr>
                        <a:t>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3734-67-6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Red 1</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酸性紅</a:t>
                      </a:r>
                      <a:r>
                        <a:rPr lang="en-US" altLang="zh-TW" sz="1100" u="none" strike="noStrike">
                          <a:effectLst/>
                        </a:rPr>
                        <a:t>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835128353"/>
                  </a:ext>
                </a:extLst>
              </a:tr>
              <a:tr h="188221">
                <a:tc>
                  <a:txBody>
                    <a:bodyPr/>
                    <a:lstStyle/>
                    <a:p>
                      <a:pPr algn="ctr" fontAlgn="ctr"/>
                      <a:r>
                        <a:rPr lang="en-US" altLang="zh-TW" sz="1100" u="none" strike="noStrike">
                          <a:effectLst/>
                        </a:rPr>
                        <a:t>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12220-27-8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Acid Red 279</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酸性紅</a:t>
                      </a:r>
                      <a:r>
                        <a:rPr lang="en-US" altLang="zh-TW" sz="1100" u="none" strike="noStrike">
                          <a:effectLst/>
                        </a:rPr>
                        <a:t>279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654998951"/>
                  </a:ext>
                </a:extLst>
              </a:tr>
              <a:tr h="188221">
                <a:tc>
                  <a:txBody>
                    <a:bodyPr/>
                    <a:lstStyle/>
                    <a:p>
                      <a:pPr algn="ctr" fontAlgn="ctr"/>
                      <a:r>
                        <a:rPr lang="en-US" altLang="zh-TW" sz="1100" u="none" strike="noStrike">
                          <a:effectLst/>
                        </a:rPr>
                        <a:t>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5858-39-9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Red 4</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酸性紅</a:t>
                      </a:r>
                      <a:r>
                        <a:rPr lang="en-US" altLang="zh-TW" sz="1100" u="none" strike="noStrike">
                          <a:effectLst/>
                        </a:rPr>
                        <a:t>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29575970"/>
                  </a:ext>
                </a:extLst>
              </a:tr>
              <a:tr h="188221">
                <a:tc>
                  <a:txBody>
                    <a:bodyPr/>
                    <a:lstStyle/>
                    <a:p>
                      <a:pPr algn="ctr" fontAlgn="ctr"/>
                      <a:r>
                        <a:rPr lang="en-US" altLang="zh-TW" sz="1100" u="none" strike="noStrike">
                          <a:effectLst/>
                        </a:rPr>
                        <a:t>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10169-02-5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Red 97</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酸性紅</a:t>
                      </a:r>
                      <a:r>
                        <a:rPr lang="en-US" altLang="zh-TW" sz="1100" u="none" strike="noStrike">
                          <a:effectLst/>
                        </a:rPr>
                        <a:t>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869026946"/>
                  </a:ext>
                </a:extLst>
              </a:tr>
              <a:tr h="188221">
                <a:tc>
                  <a:txBody>
                    <a:bodyPr/>
                    <a:lstStyle/>
                    <a:p>
                      <a:pPr algn="ctr" fontAlgn="ctr"/>
                      <a:r>
                        <a:rPr lang="en-US" altLang="zh-TW" sz="1100" u="none" strike="noStrike">
                          <a:effectLst/>
                        </a:rPr>
                        <a:t>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4321-69-1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Violet 7</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酸性紫</a:t>
                      </a:r>
                      <a:r>
                        <a:rPr lang="en-US" altLang="zh-TW" sz="1100" u="none" strike="noStrike">
                          <a:effectLst/>
                        </a:rPr>
                        <a:t>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825782160"/>
                  </a:ext>
                </a:extLst>
              </a:tr>
              <a:tr h="188221">
                <a:tc>
                  <a:txBody>
                    <a:bodyPr/>
                    <a:lstStyle/>
                    <a:p>
                      <a:pPr algn="ctr" fontAlgn="ctr"/>
                      <a:r>
                        <a:rPr lang="en-US" altLang="zh-TW" sz="1100" u="none" strike="noStrike">
                          <a:effectLst/>
                        </a:rPr>
                        <a:t>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6375-55-9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Acid Yellow 42 disodium salt</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C.I.</a:t>
                      </a:r>
                      <a:r>
                        <a:rPr lang="zh-TW" altLang="en-US" sz="1100" u="none" strike="noStrike">
                          <a:effectLst/>
                        </a:rPr>
                        <a:t>酸性黃</a:t>
                      </a:r>
                      <a:r>
                        <a:rPr lang="en-US" altLang="zh-TW" sz="1100" u="none" strike="noStrike">
                          <a:effectLst/>
                        </a:rPr>
                        <a:t>42</a:t>
                      </a:r>
                      <a:r>
                        <a:rPr lang="zh-TW" altLang="en-US" sz="1100" u="none" strike="noStrike">
                          <a:effectLst/>
                        </a:rPr>
                        <a:t>二鈉鹽</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177312817"/>
                  </a:ext>
                </a:extLst>
              </a:tr>
              <a:tr h="188221">
                <a:tc>
                  <a:txBody>
                    <a:bodyPr/>
                    <a:lstStyle/>
                    <a:p>
                      <a:pPr algn="ctr" fontAlgn="ctr"/>
                      <a:r>
                        <a:rPr lang="en-US" altLang="zh-TW" sz="1100" u="none" strike="noStrike">
                          <a:effectLst/>
                        </a:rPr>
                        <a:t>16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2610-05-1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Direct Blue 1</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a:t>
                      </a:r>
                      <a:r>
                        <a:rPr lang="zh-TW" altLang="en-US" sz="1100" u="none" strike="noStrike">
                          <a:effectLst/>
                        </a:rPr>
                        <a:t>直接藍</a:t>
                      </a:r>
                      <a:r>
                        <a:rPr lang="en-US" altLang="zh-TW" sz="1100" u="none" strike="noStrike">
                          <a:effectLst/>
                        </a:rPr>
                        <a:t>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090251319"/>
                  </a:ext>
                </a:extLst>
              </a:tr>
              <a:tr h="188221">
                <a:tc>
                  <a:txBody>
                    <a:bodyPr/>
                    <a:lstStyle/>
                    <a:p>
                      <a:pPr algn="ctr" fontAlgn="ctr"/>
                      <a:r>
                        <a:rPr lang="en-US" altLang="zh-TW" sz="1100" u="none" strike="noStrike">
                          <a:effectLst/>
                        </a:rPr>
                        <a:t>17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4198-19-0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 Direct Blue 10</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直接藍</a:t>
                      </a:r>
                      <a:r>
                        <a:rPr lang="en-US" altLang="zh-TW" sz="1100" u="none" strike="noStrike" dirty="0">
                          <a:effectLst/>
                        </a:rPr>
                        <a:t>10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075774960"/>
                  </a:ext>
                </a:extLst>
              </a:tr>
              <a:tr h="188221">
                <a:tc>
                  <a:txBody>
                    <a:bodyPr/>
                    <a:lstStyle/>
                    <a:p>
                      <a:pPr algn="ctr" fontAlgn="ctr"/>
                      <a:r>
                        <a:rPr lang="en-US" altLang="zh-TW" sz="1100" u="none" strike="noStrike">
                          <a:effectLst/>
                        </a:rPr>
                        <a:t>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4399-55-7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Direct Blue 71</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直接藍</a:t>
                      </a:r>
                      <a:r>
                        <a:rPr lang="en-US" altLang="zh-TW" sz="1100" u="none" strike="noStrike" dirty="0">
                          <a:effectLst/>
                        </a:rPr>
                        <a:t>71</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995519059"/>
                  </a:ext>
                </a:extLst>
              </a:tr>
              <a:tr h="188221">
                <a:tc>
                  <a:txBody>
                    <a:bodyPr/>
                    <a:lstStyle/>
                    <a:p>
                      <a:pPr algn="ctr" fontAlgn="ctr"/>
                      <a:r>
                        <a:rPr lang="en-US" altLang="zh-TW" sz="1100" u="none" strike="noStrike">
                          <a:effectLst/>
                        </a:rPr>
                        <a:t>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16071-86-6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Direct Brown 95</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直接棕</a:t>
                      </a:r>
                      <a:r>
                        <a:rPr lang="en-US" altLang="zh-TW" sz="1100" u="none" strike="noStrike" dirty="0">
                          <a:effectLst/>
                        </a:rPr>
                        <a:t>95</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312527183"/>
                  </a:ext>
                </a:extLst>
              </a:tr>
              <a:tr h="188221">
                <a:tc>
                  <a:txBody>
                    <a:bodyPr/>
                    <a:lstStyle/>
                    <a:p>
                      <a:pPr algn="ctr" fontAlgn="ctr"/>
                      <a:r>
                        <a:rPr lang="en-US" altLang="zh-TW" sz="1100" u="none" strike="noStrike">
                          <a:effectLst/>
                        </a:rPr>
                        <a:t>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6598-63-6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Direct Orange 102</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直接橙</a:t>
                      </a:r>
                      <a:r>
                        <a:rPr lang="en-US" altLang="zh-TW" sz="1100" u="none" strike="noStrike" dirty="0">
                          <a:effectLst/>
                        </a:rPr>
                        <a:t>102</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977502740"/>
                  </a:ext>
                </a:extLst>
              </a:tr>
              <a:tr h="188221">
                <a:tc>
                  <a:txBody>
                    <a:bodyPr/>
                    <a:lstStyle/>
                    <a:p>
                      <a:pPr algn="ctr" fontAlgn="ctr"/>
                      <a:r>
                        <a:rPr lang="en-US" altLang="zh-TW" sz="1100" u="none" strike="noStrike">
                          <a:effectLst/>
                        </a:rPr>
                        <a:t>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3564-14-5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Mordant Black 3</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媒染黑</a:t>
                      </a:r>
                      <a:r>
                        <a:rPr lang="en-US" altLang="zh-TW" sz="1100" u="none" strike="noStrike" dirty="0">
                          <a:effectLst/>
                        </a:rPr>
                        <a:t>3</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442292796"/>
                  </a:ext>
                </a:extLst>
              </a:tr>
              <a:tr h="188221">
                <a:tc>
                  <a:txBody>
                    <a:bodyPr/>
                    <a:lstStyle/>
                    <a:p>
                      <a:pPr algn="ctr" fontAlgn="ctr"/>
                      <a:r>
                        <a:rPr lang="en-US" altLang="zh-TW" sz="1100" u="none" strike="noStrike">
                          <a:effectLst/>
                        </a:rPr>
                        <a:t>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1058-92-0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Mordant Blue 13</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媒染藍</a:t>
                      </a:r>
                      <a:r>
                        <a:rPr lang="en-US" altLang="zh-TW" sz="1100" u="none" strike="noStrike" dirty="0">
                          <a:effectLst/>
                        </a:rPr>
                        <a:t>13</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585485133"/>
                  </a:ext>
                </a:extLst>
              </a:tr>
              <a:tr h="188221">
                <a:tc>
                  <a:txBody>
                    <a:bodyPr/>
                    <a:lstStyle/>
                    <a:p>
                      <a:pPr algn="ctr" fontAlgn="ctr"/>
                      <a:r>
                        <a:rPr lang="en-US" altLang="zh-TW" sz="1100" u="none" strike="noStrike">
                          <a:effectLst/>
                        </a:rPr>
                        <a:t>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6406-37-7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Mordant Orange 10</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媒染橙</a:t>
                      </a:r>
                      <a:r>
                        <a:rPr lang="en-US" altLang="zh-TW" sz="1100" u="none" strike="noStrike" dirty="0">
                          <a:effectLst/>
                        </a:rPr>
                        <a:t>10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921547108"/>
                  </a:ext>
                </a:extLst>
              </a:tr>
              <a:tr h="188221">
                <a:tc>
                  <a:txBody>
                    <a:bodyPr/>
                    <a:lstStyle/>
                    <a:p>
                      <a:pPr algn="ctr" fontAlgn="ctr"/>
                      <a:r>
                        <a:rPr lang="en-US" altLang="zh-TW" sz="1100" u="none" strike="noStrike">
                          <a:effectLst/>
                        </a:rPr>
                        <a:t>24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3564-27-0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Mordant Orange 6</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媒染橙</a:t>
                      </a:r>
                      <a:r>
                        <a:rPr lang="en-US" altLang="zh-TW" sz="1100" u="none" strike="noStrike" dirty="0">
                          <a:effectLst/>
                        </a:rPr>
                        <a:t>6</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195375751"/>
                  </a:ext>
                </a:extLst>
              </a:tr>
              <a:tr h="188221">
                <a:tc>
                  <a:txBody>
                    <a:bodyPr/>
                    <a:lstStyle/>
                    <a:p>
                      <a:pPr algn="ctr" fontAlgn="ctr"/>
                      <a:r>
                        <a:rPr lang="en-US" altLang="zh-TW" sz="1100" u="none" strike="noStrike">
                          <a:effectLst/>
                        </a:rPr>
                        <a:t>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12656-57-4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Pigment Orange 20</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顏料橙</a:t>
                      </a:r>
                      <a:r>
                        <a:rPr lang="en-US" altLang="zh-TW" sz="1100" u="none" strike="noStrike" dirty="0">
                          <a:effectLst/>
                        </a:rPr>
                        <a:t>20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239209423"/>
                  </a:ext>
                </a:extLst>
              </a:tr>
              <a:tr h="188221">
                <a:tc>
                  <a:txBody>
                    <a:bodyPr/>
                    <a:lstStyle/>
                    <a:p>
                      <a:pPr algn="ctr" fontAlgn="ctr"/>
                      <a:r>
                        <a:rPr lang="en-US" altLang="zh-TW" sz="1100" u="none" strike="noStrike">
                          <a:effectLst/>
                        </a:rPr>
                        <a:t>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58339-34-7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Pigment Red 108</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顏料紅</a:t>
                      </a:r>
                      <a:r>
                        <a:rPr lang="en-US" altLang="zh-TW" sz="1100" u="none" strike="noStrike" dirty="0">
                          <a:effectLst/>
                        </a:rPr>
                        <a:t>108</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2744324280"/>
                  </a:ext>
                </a:extLst>
              </a:tr>
              <a:tr h="188221">
                <a:tc>
                  <a:txBody>
                    <a:bodyPr/>
                    <a:lstStyle/>
                    <a:p>
                      <a:pPr algn="ctr" fontAlgn="ctr"/>
                      <a:r>
                        <a:rPr lang="en-US" altLang="zh-TW" sz="1100" u="none" strike="noStrike">
                          <a:effectLst/>
                        </a:rPr>
                        <a:t>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37300-23-5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Pigment Yellow 36</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顏料黃</a:t>
                      </a:r>
                      <a:r>
                        <a:rPr lang="en-US" altLang="zh-TW" sz="1100" u="none" strike="noStrike" dirty="0">
                          <a:effectLst/>
                        </a:rPr>
                        <a:t>36</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1230437587"/>
                  </a:ext>
                </a:extLst>
              </a:tr>
              <a:tr h="188221">
                <a:tc>
                  <a:txBody>
                    <a:bodyPr/>
                    <a:lstStyle/>
                    <a:p>
                      <a:pPr algn="ctr" fontAlgn="ctr"/>
                      <a:r>
                        <a:rPr lang="en-US" altLang="zh-TW" sz="1100" u="none" strike="noStrike">
                          <a:effectLst/>
                        </a:rPr>
                        <a:t>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altLang="zh-TW" sz="1100" u="none" strike="noStrike">
                          <a:effectLst/>
                        </a:rPr>
                        <a:t>68132-91-2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a:effectLst/>
                        </a:rPr>
                        <a:t>C.I. Reactive Blue 160</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tc>
                  <a:txBody>
                    <a:bodyPr/>
                    <a:lstStyle/>
                    <a:p>
                      <a:pPr algn="l" fontAlgn="ctr"/>
                      <a:r>
                        <a:rPr lang="en-US" sz="1100" u="none" strike="noStrike" dirty="0">
                          <a:effectLst/>
                        </a:rPr>
                        <a:t>C.I.</a:t>
                      </a:r>
                      <a:r>
                        <a:rPr lang="zh-TW" altLang="en-US" sz="1100" u="none" strike="noStrike" dirty="0">
                          <a:effectLst/>
                        </a:rPr>
                        <a:t>反應藍</a:t>
                      </a:r>
                      <a:r>
                        <a:rPr lang="en-US" altLang="zh-TW" sz="1100" u="none" strike="noStrike" dirty="0">
                          <a:effectLst/>
                        </a:rPr>
                        <a:t>160</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15" marR="5115" marT="6820" marB="0" anchor="ctr"/>
                </a:tc>
                <a:extLst>
                  <a:ext uri="{0D108BD9-81ED-4DB2-BD59-A6C34878D82A}">
                    <a16:rowId xmlns:a16="http://schemas.microsoft.com/office/drawing/2014/main" val="3305918750"/>
                  </a:ext>
                </a:extLst>
              </a:tr>
            </a:tbl>
          </a:graphicData>
        </a:graphic>
      </p:graphicFrame>
    </p:spTree>
    <p:extLst>
      <p:ext uri="{BB962C8B-B14F-4D97-AF65-F5344CB8AC3E}">
        <p14:creationId xmlns:p14="http://schemas.microsoft.com/office/powerpoint/2010/main" val="96757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第二階段公告名單（生效日：</a:t>
            </a:r>
            <a:r>
              <a:rPr lang="en-US" altLang="zh-TW" sz="2400" dirty="0"/>
              <a:t>108</a:t>
            </a:r>
            <a:r>
              <a:rPr lang="zh-TW" altLang="en-US" sz="2400" dirty="0"/>
              <a:t>年</a:t>
            </a:r>
            <a:r>
              <a:rPr lang="en-US" altLang="zh-TW" sz="2400" dirty="0"/>
              <a:t>4</a:t>
            </a:r>
            <a:r>
              <a:rPr lang="zh-TW" altLang="en-US" sz="2400" dirty="0"/>
              <a:t>月</a:t>
            </a:r>
            <a:r>
              <a:rPr lang="en-US" altLang="zh-TW" sz="2400" dirty="0"/>
              <a:t>1</a:t>
            </a:r>
            <a:r>
              <a:rPr lang="zh-TW" altLang="en-US" sz="2400" dirty="0"/>
              <a:t>日）</a:t>
            </a:r>
          </a:p>
        </p:txBody>
      </p:sp>
      <p:graphicFrame>
        <p:nvGraphicFramePr>
          <p:cNvPr id="6" name="內容版面配置區 5"/>
          <p:cNvGraphicFramePr>
            <a:graphicFrameLocks noGrp="1"/>
          </p:cNvGraphicFramePr>
          <p:nvPr>
            <p:ph idx="1"/>
          </p:nvPr>
        </p:nvGraphicFramePr>
        <p:xfrm>
          <a:off x="727788" y="1091681"/>
          <a:ext cx="7298872" cy="7622989"/>
        </p:xfrm>
        <a:graphic>
          <a:graphicData uri="http://schemas.openxmlformats.org/drawingml/2006/table">
            <a:tbl>
              <a:tblPr>
                <a:tableStyleId>{5C22544A-7EE6-4342-B048-85BDC9FD1C3A}</a:tableStyleId>
              </a:tblPr>
              <a:tblGrid>
                <a:gridCol w="496945">
                  <a:extLst>
                    <a:ext uri="{9D8B030D-6E8A-4147-A177-3AD203B41FA5}">
                      <a16:colId xmlns:a16="http://schemas.microsoft.com/office/drawing/2014/main" val="4265547077"/>
                    </a:ext>
                  </a:extLst>
                </a:gridCol>
                <a:gridCol w="850241">
                  <a:extLst>
                    <a:ext uri="{9D8B030D-6E8A-4147-A177-3AD203B41FA5}">
                      <a16:colId xmlns:a16="http://schemas.microsoft.com/office/drawing/2014/main" val="4193905103"/>
                    </a:ext>
                  </a:extLst>
                </a:gridCol>
                <a:gridCol w="1717952">
                  <a:extLst>
                    <a:ext uri="{9D8B030D-6E8A-4147-A177-3AD203B41FA5}">
                      <a16:colId xmlns:a16="http://schemas.microsoft.com/office/drawing/2014/main" val="2384099546"/>
                    </a:ext>
                  </a:extLst>
                </a:gridCol>
                <a:gridCol w="4233734">
                  <a:extLst>
                    <a:ext uri="{9D8B030D-6E8A-4147-A177-3AD203B41FA5}">
                      <a16:colId xmlns:a16="http://schemas.microsoft.com/office/drawing/2014/main" val="3283732387"/>
                    </a:ext>
                  </a:extLst>
                </a:gridCol>
              </a:tblGrid>
              <a:tr h="183272">
                <a:tc>
                  <a:txBody>
                    <a:bodyPr/>
                    <a:lstStyle/>
                    <a:p>
                      <a:pPr algn="ctr" fontAlgn="ctr"/>
                      <a:r>
                        <a:rPr lang="en-US" altLang="zh-TW" sz="1100" u="none" strike="noStrike" dirty="0">
                          <a:effectLst/>
                        </a:rPr>
                        <a:t>29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302-17-0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Chloral 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水合氯醛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633942175"/>
                  </a:ext>
                </a:extLst>
              </a:tr>
              <a:tr h="183272">
                <a:tc>
                  <a:txBody>
                    <a:bodyPr/>
                    <a:lstStyle/>
                    <a:p>
                      <a:pPr algn="ctr" fontAlgn="ctr"/>
                      <a:r>
                        <a:rPr lang="en-US" altLang="zh-TW" sz="1100" u="none" strike="noStrike">
                          <a:effectLst/>
                        </a:rPr>
                        <a:t>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627-42-9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2-Chloroethyl 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2-</a:t>
                      </a:r>
                      <a:r>
                        <a:rPr lang="zh-TW" altLang="en-US" sz="1100" u="none" strike="noStrike">
                          <a:effectLst/>
                        </a:rPr>
                        <a:t>氯乙基甲基醚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63425162"/>
                  </a:ext>
                </a:extLst>
              </a:tr>
              <a:tr h="183272">
                <a:tc>
                  <a:txBody>
                    <a:bodyPr/>
                    <a:lstStyle/>
                    <a:p>
                      <a:pPr algn="ctr" fontAlgn="ctr"/>
                      <a:r>
                        <a:rPr lang="en-US" altLang="zh-TW" sz="1100" u="none" strike="noStrike">
                          <a:effectLst/>
                        </a:rPr>
                        <a:t>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7789-43-7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Cobalt bromide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溴化鈷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1012697270"/>
                  </a:ext>
                </a:extLst>
              </a:tr>
              <a:tr h="183272">
                <a:tc>
                  <a:txBody>
                    <a:bodyPr/>
                    <a:lstStyle/>
                    <a:p>
                      <a:pPr algn="ctr" fontAlgn="ctr"/>
                      <a:r>
                        <a:rPr lang="en-US" altLang="zh-TW" sz="1100" u="none" strike="noStrike">
                          <a:effectLst/>
                        </a:rPr>
                        <a:t>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10141-05-6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Cobalt nitrate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硝酸鈷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553669579"/>
                  </a:ext>
                </a:extLst>
              </a:tr>
              <a:tr h="183272">
                <a:tc>
                  <a:txBody>
                    <a:bodyPr/>
                    <a:lstStyle/>
                    <a:p>
                      <a:pPr algn="ctr" fontAlgn="ctr"/>
                      <a:r>
                        <a:rPr lang="en-US" altLang="zh-TW" sz="1100" u="none" strike="noStrike">
                          <a:effectLst/>
                        </a:rPr>
                        <a:t>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60459-08-7</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Cobalt(II) sulfate 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水合硫酸鈷</a:t>
                      </a:r>
                      <a:r>
                        <a:rPr lang="en-US" altLang="zh-TW" sz="1100" u="none" strike="noStrike">
                          <a:effectLst/>
                        </a:rPr>
                        <a:t>(</a:t>
                      </a:r>
                      <a:r>
                        <a:rPr lang="en-US" sz="1100" u="none" strike="noStrike">
                          <a:effectLst/>
                        </a:rPr>
                        <a:t>II)</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412972691"/>
                  </a:ext>
                </a:extLst>
              </a:tr>
              <a:tr h="183272">
                <a:tc>
                  <a:txBody>
                    <a:bodyPr/>
                    <a:lstStyle/>
                    <a:p>
                      <a:pPr algn="ctr" fontAlgn="ctr"/>
                      <a:r>
                        <a:rPr lang="en-US" altLang="zh-TW" sz="1100" u="none" strike="noStrike">
                          <a:effectLst/>
                        </a:rPr>
                        <a:t>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12126-59-9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Conjugated estrogens</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共軛雌激素</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420162189"/>
                  </a:ext>
                </a:extLst>
              </a:tr>
              <a:tr h="344026">
                <a:tc>
                  <a:txBody>
                    <a:bodyPr/>
                    <a:lstStyle/>
                    <a:p>
                      <a:pPr algn="ctr" fontAlgn="ctr"/>
                      <a:r>
                        <a:rPr lang="en-US" altLang="zh-TW" sz="1100" u="none" strike="noStrike">
                          <a:effectLst/>
                        </a:rPr>
                        <a:t>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838-88-0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dirty="0">
                          <a:effectLst/>
                        </a:rPr>
                        <a:t>4,4'-Diamino-3,3'-dimethyldiphenylmethane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4,4'-</a:t>
                      </a:r>
                      <a:r>
                        <a:rPr lang="zh-TW" altLang="en-US" sz="1100" u="none" strike="noStrike" dirty="0">
                          <a:effectLst/>
                        </a:rPr>
                        <a:t>二胺基</a:t>
                      </a:r>
                      <a:r>
                        <a:rPr lang="en-US" altLang="zh-TW" sz="1100" u="none" strike="noStrike" dirty="0">
                          <a:effectLst/>
                        </a:rPr>
                        <a:t>-3,3'-</a:t>
                      </a:r>
                      <a:r>
                        <a:rPr lang="zh-TW" altLang="en-US" sz="1100" u="none" strike="noStrike" dirty="0">
                          <a:effectLst/>
                        </a:rPr>
                        <a:t>二甲基二苯甲烷</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322470014"/>
                  </a:ext>
                </a:extLst>
              </a:tr>
              <a:tr h="183272">
                <a:tc>
                  <a:txBody>
                    <a:bodyPr/>
                    <a:lstStyle/>
                    <a:p>
                      <a:pPr algn="ctr" fontAlgn="ctr"/>
                      <a:r>
                        <a:rPr lang="en-US" altLang="zh-TW" sz="1100" u="none" strike="noStrike">
                          <a:effectLst/>
                        </a:rPr>
                        <a:t>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1476-11-5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dirty="0">
                          <a:effectLst/>
                        </a:rPr>
                        <a:t>cis-1,4-Dichloro-2-butene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順</a:t>
                      </a:r>
                      <a:r>
                        <a:rPr lang="en-US" altLang="zh-TW" sz="1100" u="none" strike="noStrike">
                          <a:effectLst/>
                        </a:rPr>
                        <a:t>1,4-</a:t>
                      </a:r>
                      <a:r>
                        <a:rPr lang="zh-TW" altLang="en-US" sz="1100" u="none" strike="noStrike">
                          <a:effectLst/>
                        </a:rPr>
                        <a:t>二氯</a:t>
                      </a:r>
                      <a:r>
                        <a:rPr lang="en-US" altLang="zh-TW" sz="1100" u="none" strike="noStrike">
                          <a:effectLst/>
                        </a:rPr>
                        <a:t>-2-</a:t>
                      </a:r>
                      <a:r>
                        <a:rPr lang="zh-TW" altLang="en-US" sz="1100" u="none" strike="noStrike">
                          <a:effectLst/>
                        </a:rPr>
                        <a:t>丁烯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255659725"/>
                  </a:ext>
                </a:extLst>
              </a:tr>
              <a:tr h="183272">
                <a:tc>
                  <a:txBody>
                    <a:bodyPr/>
                    <a:lstStyle/>
                    <a:p>
                      <a:pPr algn="ctr" fontAlgn="ctr"/>
                      <a:r>
                        <a:rPr lang="en-US" altLang="zh-TW" sz="1100" u="none" strike="noStrike">
                          <a:effectLst/>
                        </a:rPr>
                        <a:t>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2050-68-2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4,4'-Dichlorobiphenyl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4,4'-</a:t>
                      </a:r>
                      <a:r>
                        <a:rPr lang="zh-TW" altLang="en-US" sz="1100" u="none" strike="noStrike">
                          <a:effectLst/>
                        </a:rPr>
                        <a:t>二氯聯苯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4009773487"/>
                  </a:ext>
                </a:extLst>
              </a:tr>
              <a:tr h="183272">
                <a:tc>
                  <a:txBody>
                    <a:bodyPr/>
                    <a:lstStyle/>
                    <a:p>
                      <a:pPr algn="ctr" fontAlgn="ctr"/>
                      <a:r>
                        <a:rPr lang="en-US" altLang="zh-TW" sz="1100" u="none" strike="noStrike">
                          <a:effectLst/>
                        </a:rPr>
                        <a:t>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13464-80-7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Dihydrazinium 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硫酸二肼</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864614440"/>
                  </a:ext>
                </a:extLst>
              </a:tr>
              <a:tr h="183272">
                <a:tc>
                  <a:txBody>
                    <a:bodyPr/>
                    <a:lstStyle/>
                    <a:p>
                      <a:pPr algn="ctr" fontAlgn="ctr"/>
                      <a:r>
                        <a:rPr lang="en-US" altLang="zh-TW" sz="1100" u="none" strike="noStrike">
                          <a:effectLst/>
                        </a:rPr>
                        <a:t>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12007-60-2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dirty="0" err="1">
                          <a:effectLst/>
                        </a:rPr>
                        <a:t>Dilithium</a:t>
                      </a:r>
                      <a:r>
                        <a:rPr lang="en-US" sz="1100" u="none" strike="noStrike" dirty="0">
                          <a:effectLst/>
                        </a:rPr>
                        <a:t> </a:t>
                      </a:r>
                      <a:r>
                        <a:rPr lang="en-US" sz="1100" u="none" strike="noStrike" dirty="0" err="1">
                          <a:effectLst/>
                        </a:rPr>
                        <a:t>tetraborate</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四硼酸二鋰</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114357366"/>
                  </a:ext>
                </a:extLst>
              </a:tr>
              <a:tr h="699768">
                <a:tc>
                  <a:txBody>
                    <a:bodyPr/>
                    <a:lstStyle/>
                    <a:p>
                      <a:pPr algn="ctr" fontAlgn="ctr"/>
                      <a:r>
                        <a:rPr lang="en-US" altLang="zh-TW" sz="1100" u="none" strike="noStrike">
                          <a:effectLst/>
                        </a:rPr>
                        <a:t>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67939-65-5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N-(4-{Bis[4-(dimethylamino)phenyl]methylene}cyclohexa-2,5-dien-1-ylidene)-N-methylmethanaminium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dirty="0">
                          <a:effectLst/>
                        </a:rPr>
                        <a:t>N-[4-[</a:t>
                      </a:r>
                      <a:r>
                        <a:rPr lang="zh-TW" altLang="en-US" sz="1100" u="none" strike="noStrike" dirty="0">
                          <a:effectLst/>
                        </a:rPr>
                        <a:t>二</a:t>
                      </a:r>
                      <a:r>
                        <a:rPr lang="en-US" altLang="zh-TW" sz="1100" u="none" strike="noStrike" dirty="0">
                          <a:effectLst/>
                        </a:rPr>
                        <a:t>(4-</a:t>
                      </a:r>
                      <a:r>
                        <a:rPr lang="zh-TW" altLang="en-US" sz="1100" u="none" strike="noStrike" dirty="0">
                          <a:effectLst/>
                        </a:rPr>
                        <a:t>二甲胺基</a:t>
                      </a:r>
                      <a:r>
                        <a:rPr lang="en-US" altLang="zh-TW" sz="1100" u="none" strike="noStrike" dirty="0">
                          <a:effectLst/>
                        </a:rPr>
                        <a:t>)</a:t>
                      </a:r>
                      <a:r>
                        <a:rPr lang="zh-TW" altLang="en-US" sz="1100" u="none" strike="noStrike" dirty="0">
                          <a:effectLst/>
                        </a:rPr>
                        <a:t>苯基</a:t>
                      </a:r>
                      <a:r>
                        <a:rPr lang="en-US" altLang="zh-TW" sz="1100" u="none" strike="noStrike" dirty="0">
                          <a:effectLst/>
                        </a:rPr>
                        <a:t>]</a:t>
                      </a:r>
                      <a:r>
                        <a:rPr lang="zh-TW" altLang="en-US" sz="1100" u="none" strike="noStrike" dirty="0">
                          <a:effectLst/>
                        </a:rPr>
                        <a:t>亞甲基</a:t>
                      </a:r>
                      <a:r>
                        <a:rPr lang="en-US" altLang="zh-TW" sz="1100" u="none" strike="noStrike" dirty="0">
                          <a:effectLst/>
                        </a:rPr>
                        <a:t>]-2,5-</a:t>
                      </a:r>
                      <a:r>
                        <a:rPr lang="zh-TW" altLang="en-US" sz="1100" u="none" strike="noStrike" dirty="0">
                          <a:effectLst/>
                        </a:rPr>
                        <a:t>環己二烯</a:t>
                      </a:r>
                      <a:r>
                        <a:rPr lang="en-US" altLang="zh-TW" sz="1100" u="none" strike="noStrike" dirty="0">
                          <a:effectLst/>
                        </a:rPr>
                        <a:t>-1-</a:t>
                      </a:r>
                      <a:r>
                        <a:rPr lang="zh-TW" altLang="en-US" sz="1100" u="none" strike="noStrike" dirty="0">
                          <a:effectLst/>
                        </a:rPr>
                        <a:t>亞基</a:t>
                      </a:r>
                      <a:r>
                        <a:rPr lang="en-US" altLang="zh-TW" sz="1100" u="none" strike="noStrike" dirty="0">
                          <a:effectLst/>
                        </a:rPr>
                        <a:t>]-</a:t>
                      </a:r>
                      <a:r>
                        <a:rPr lang="en-US" sz="1100" u="none" strike="noStrike" dirty="0">
                          <a:effectLst/>
                        </a:rPr>
                        <a:t>N-</a:t>
                      </a:r>
                      <a:r>
                        <a:rPr lang="zh-TW" altLang="en-US" sz="1100" u="none" strike="noStrike" dirty="0">
                          <a:effectLst/>
                        </a:rPr>
                        <a:t>甲基甲銨乙酸鹽</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655489532"/>
                  </a:ext>
                </a:extLst>
              </a:tr>
              <a:tr h="183272">
                <a:tc>
                  <a:txBody>
                    <a:bodyPr/>
                    <a:lstStyle/>
                    <a:p>
                      <a:pPr algn="ctr" fontAlgn="ctr"/>
                      <a:r>
                        <a:rPr lang="en-US" altLang="zh-TW" sz="1100" u="none" strike="noStrike">
                          <a:effectLst/>
                        </a:rPr>
                        <a:t>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13360-57-1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Dimethylsulphamoyl 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二甲基胺磺醯基氯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568751700"/>
                  </a:ext>
                </a:extLst>
              </a:tr>
              <a:tr h="183272">
                <a:tc>
                  <a:txBody>
                    <a:bodyPr/>
                    <a:lstStyle/>
                    <a:p>
                      <a:pPr algn="ctr" fontAlgn="ctr"/>
                      <a:r>
                        <a:rPr lang="en-US" altLang="zh-TW" sz="1100" u="none" strike="noStrike">
                          <a:effectLst/>
                        </a:rPr>
                        <a:t>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2602-46-2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Direct blue 6</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a:effectLst/>
                        </a:rPr>
                        <a:t>直接藍</a:t>
                      </a:r>
                      <a:r>
                        <a:rPr lang="en-US" altLang="zh-TW" sz="1100" u="none" strike="noStrike">
                          <a:effectLst/>
                        </a:rPr>
                        <a:t>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15784084"/>
                  </a:ext>
                </a:extLst>
              </a:tr>
              <a:tr h="679722">
                <a:tc>
                  <a:txBody>
                    <a:bodyPr/>
                    <a:lstStyle/>
                    <a:p>
                      <a:pPr algn="ctr" fontAlgn="ctr"/>
                      <a:r>
                        <a:rPr lang="en-US" altLang="zh-TW" sz="1100" u="none" strike="noStrike">
                          <a:effectLst/>
                        </a:rPr>
                        <a:t>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4335-09-5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Disodium 4-amino-5-hydroxy-6-[[4'-[(4-hydroxyphenyl)azo][1,1'-biphenyl]-4-yl]azo]-3-[(4-nitrophenyl)azo]naphthalene-2,7-disulfonate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4-</a:t>
                      </a:r>
                      <a:r>
                        <a:rPr lang="zh-TW" altLang="en-US" sz="1100" u="none" strike="noStrike" dirty="0">
                          <a:effectLst/>
                        </a:rPr>
                        <a:t>胺基</a:t>
                      </a:r>
                      <a:r>
                        <a:rPr lang="en-US" altLang="zh-TW" sz="1100" u="none" strike="noStrike" dirty="0">
                          <a:effectLst/>
                        </a:rPr>
                        <a:t>-5-</a:t>
                      </a:r>
                      <a:r>
                        <a:rPr lang="zh-TW" altLang="en-US" sz="1100" u="none" strike="noStrike" dirty="0">
                          <a:effectLst/>
                        </a:rPr>
                        <a:t>羥基</a:t>
                      </a:r>
                      <a:r>
                        <a:rPr lang="en-US" altLang="zh-TW" sz="1100" u="none" strike="noStrike" dirty="0">
                          <a:effectLst/>
                        </a:rPr>
                        <a:t>-6-[[4'-[(4-</a:t>
                      </a:r>
                      <a:r>
                        <a:rPr lang="zh-TW" altLang="en-US" sz="1100" u="none" strike="noStrike" dirty="0">
                          <a:effectLst/>
                        </a:rPr>
                        <a:t>羥苯基</a:t>
                      </a:r>
                      <a:r>
                        <a:rPr lang="en-US" altLang="zh-TW" sz="1100" u="none" strike="noStrike" dirty="0">
                          <a:effectLst/>
                        </a:rPr>
                        <a:t>)</a:t>
                      </a:r>
                      <a:r>
                        <a:rPr lang="zh-TW" altLang="en-US" sz="1100" u="none" strike="noStrike" dirty="0">
                          <a:effectLst/>
                        </a:rPr>
                        <a:t>偶氮</a:t>
                      </a:r>
                      <a:r>
                        <a:rPr lang="en-US" altLang="zh-TW" sz="1100" u="none" strike="noStrike" dirty="0">
                          <a:effectLst/>
                        </a:rPr>
                        <a:t>][1,1'-</a:t>
                      </a:r>
                      <a:r>
                        <a:rPr lang="zh-TW" altLang="en-US" sz="1100" u="none" strike="noStrike" dirty="0">
                          <a:effectLst/>
                        </a:rPr>
                        <a:t>聯苯</a:t>
                      </a:r>
                      <a:r>
                        <a:rPr lang="en-US" altLang="zh-TW" sz="1100" u="none" strike="noStrike" dirty="0">
                          <a:effectLst/>
                        </a:rPr>
                        <a:t>]-4-</a:t>
                      </a:r>
                      <a:r>
                        <a:rPr lang="zh-TW" altLang="en-US" sz="1100" u="none" strike="noStrike" dirty="0">
                          <a:effectLst/>
                        </a:rPr>
                        <a:t>基</a:t>
                      </a:r>
                      <a:r>
                        <a:rPr lang="en-US" altLang="zh-TW" sz="1100" u="none" strike="noStrike" dirty="0">
                          <a:effectLst/>
                        </a:rPr>
                        <a:t>]</a:t>
                      </a:r>
                      <a:r>
                        <a:rPr lang="zh-TW" altLang="en-US" sz="1100" u="none" strike="noStrike" dirty="0">
                          <a:effectLst/>
                        </a:rPr>
                        <a:t>偶氮</a:t>
                      </a:r>
                      <a:r>
                        <a:rPr lang="en-US" altLang="zh-TW" sz="1100" u="none" strike="noStrike" dirty="0">
                          <a:effectLst/>
                        </a:rPr>
                        <a:t>]-3-[(4-</a:t>
                      </a:r>
                      <a:r>
                        <a:rPr lang="zh-TW" altLang="en-US" sz="1100" u="none" strike="noStrike" dirty="0">
                          <a:effectLst/>
                        </a:rPr>
                        <a:t>硝苯基</a:t>
                      </a:r>
                      <a:r>
                        <a:rPr lang="en-US" altLang="zh-TW" sz="1100" u="none" strike="noStrike" dirty="0">
                          <a:effectLst/>
                        </a:rPr>
                        <a:t>)</a:t>
                      </a:r>
                      <a:r>
                        <a:rPr lang="zh-TW" altLang="en-US" sz="1100" u="none" strike="noStrike" dirty="0">
                          <a:effectLst/>
                        </a:rPr>
                        <a:t>偶氮</a:t>
                      </a:r>
                      <a:r>
                        <a:rPr lang="en-US" altLang="zh-TW" sz="1100" u="none" strike="noStrike" dirty="0">
                          <a:effectLst/>
                        </a:rPr>
                        <a:t>]</a:t>
                      </a:r>
                      <a:r>
                        <a:rPr lang="zh-TW" altLang="en-US" sz="1100" u="none" strike="noStrike" dirty="0">
                          <a:effectLst/>
                        </a:rPr>
                        <a:t>萘</a:t>
                      </a:r>
                      <a:r>
                        <a:rPr lang="en-US" altLang="zh-TW" sz="1100" u="none" strike="noStrike" dirty="0">
                          <a:effectLst/>
                        </a:rPr>
                        <a:t>-2,7-</a:t>
                      </a:r>
                      <a:r>
                        <a:rPr lang="zh-TW" altLang="en-US" sz="1100" u="none" strike="noStrike" dirty="0">
                          <a:effectLst/>
                        </a:rPr>
                        <a:t>二磺酸二鈉</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1481949148"/>
                  </a:ext>
                </a:extLst>
              </a:tr>
              <a:tr h="183272">
                <a:tc>
                  <a:txBody>
                    <a:bodyPr/>
                    <a:lstStyle/>
                    <a:p>
                      <a:pPr algn="ctr" fontAlgn="ctr"/>
                      <a:r>
                        <a:rPr lang="en-US" altLang="zh-TW" sz="1100" u="none" strike="noStrike">
                          <a:effectLst/>
                        </a:rPr>
                        <a:t>44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12008-41-2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Disodium octaborate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八硼酸二鈉</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155204628"/>
                  </a:ext>
                </a:extLst>
              </a:tr>
              <a:tr h="183272">
                <a:tc>
                  <a:txBody>
                    <a:bodyPr/>
                    <a:lstStyle/>
                    <a:p>
                      <a:pPr algn="ctr" fontAlgn="ctr"/>
                      <a:r>
                        <a:rPr lang="en-US" altLang="zh-TW" sz="1100" u="none" strike="noStrike">
                          <a:effectLst/>
                        </a:rPr>
                        <a:t>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12280-03-4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Disodium octaborate tetrahydrate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八硼酸二鈉四水合物</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027811018"/>
                  </a:ext>
                </a:extLst>
              </a:tr>
              <a:tr h="183272">
                <a:tc>
                  <a:txBody>
                    <a:bodyPr/>
                    <a:lstStyle/>
                    <a:p>
                      <a:pPr algn="ctr" fontAlgn="ctr"/>
                      <a:r>
                        <a:rPr lang="en-US" altLang="zh-TW" sz="1100" u="none" strike="noStrike">
                          <a:effectLst/>
                        </a:rPr>
                        <a:t>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6106-24-7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Disodium tartrate dihydrate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二水合酒石酸二鈉</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1132165541"/>
                  </a:ext>
                </a:extLst>
              </a:tr>
              <a:tr h="183272">
                <a:tc>
                  <a:txBody>
                    <a:bodyPr/>
                    <a:lstStyle/>
                    <a:p>
                      <a:pPr algn="ctr" fontAlgn="ctr"/>
                      <a:r>
                        <a:rPr lang="en-US" altLang="zh-TW" sz="1100" u="none" strike="noStrike">
                          <a:effectLst/>
                        </a:rPr>
                        <a:t>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112-00-5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Dodecyltrimethylammonium 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氯化十二烷基三甲基銨</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2377601916"/>
                  </a:ext>
                </a:extLst>
              </a:tr>
              <a:tr h="344026">
                <a:tc>
                  <a:txBody>
                    <a:bodyPr/>
                    <a:lstStyle/>
                    <a:p>
                      <a:pPr algn="ctr" fontAlgn="ctr"/>
                      <a:r>
                        <a:rPr lang="en-US" altLang="zh-TW" sz="1100" u="none" strike="noStrike">
                          <a:effectLst/>
                        </a:rPr>
                        <a:t>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3388-04-3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2-(3,4-Epoxycyclohexyl)ethyltrimethoxysilane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2-(3,4-</a:t>
                      </a:r>
                      <a:r>
                        <a:rPr lang="zh-TW" altLang="en-US" sz="1100" u="none" strike="noStrike" dirty="0">
                          <a:effectLst/>
                        </a:rPr>
                        <a:t>環氧環己基</a:t>
                      </a:r>
                      <a:r>
                        <a:rPr lang="en-US" altLang="zh-TW" sz="1100" u="none" strike="noStrike" dirty="0">
                          <a:effectLst/>
                        </a:rPr>
                        <a:t>)</a:t>
                      </a:r>
                      <a:r>
                        <a:rPr lang="zh-TW" altLang="en-US" sz="1100" u="none" strike="noStrike" dirty="0">
                          <a:effectLst/>
                        </a:rPr>
                        <a:t>乙基三甲氧基矽烷</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880069043"/>
                  </a:ext>
                </a:extLst>
              </a:tr>
              <a:tr h="349884">
                <a:tc>
                  <a:txBody>
                    <a:bodyPr/>
                    <a:lstStyle/>
                    <a:p>
                      <a:pPr algn="ctr" fontAlgn="ctr"/>
                      <a:r>
                        <a:rPr lang="en-US" altLang="zh-TW" sz="1100" u="none" strike="noStrike">
                          <a:effectLst/>
                        </a:rPr>
                        <a:t>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143860-04-2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3-Ethyl-2-methyl-2-(3-methylbutyl)-1,3-oxazolidine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dirty="0">
                          <a:effectLst/>
                        </a:rPr>
                        <a:t>3-</a:t>
                      </a:r>
                      <a:r>
                        <a:rPr lang="zh-TW" altLang="en-US" sz="1100" u="none" strike="noStrike" dirty="0">
                          <a:effectLst/>
                        </a:rPr>
                        <a:t>乙基</a:t>
                      </a:r>
                      <a:r>
                        <a:rPr lang="en-US" altLang="zh-TW" sz="1100" u="none" strike="noStrike" dirty="0">
                          <a:effectLst/>
                        </a:rPr>
                        <a:t>-2-</a:t>
                      </a:r>
                      <a:r>
                        <a:rPr lang="zh-TW" altLang="en-US" sz="1100" u="none" strike="noStrike" dirty="0">
                          <a:effectLst/>
                        </a:rPr>
                        <a:t>甲基</a:t>
                      </a:r>
                      <a:r>
                        <a:rPr lang="en-US" altLang="zh-TW" sz="1100" u="none" strike="noStrike" dirty="0">
                          <a:effectLst/>
                        </a:rPr>
                        <a:t>-2-(3-</a:t>
                      </a:r>
                      <a:r>
                        <a:rPr lang="zh-TW" altLang="en-US" sz="1100" u="none" strike="noStrike" dirty="0">
                          <a:effectLst/>
                        </a:rPr>
                        <a:t>甲丁基</a:t>
                      </a:r>
                      <a:r>
                        <a:rPr lang="en-US" altLang="zh-TW" sz="1100" u="none" strike="noStrike" dirty="0">
                          <a:effectLst/>
                        </a:rPr>
                        <a:t>)-1,3-【</a:t>
                      </a:r>
                      <a:r>
                        <a:rPr lang="zh-TW" altLang="en-US" sz="1100" u="none" strike="noStrike" dirty="0">
                          <a:effectLst/>
                        </a:rPr>
                        <a:t>口咢</a:t>
                      </a:r>
                      <a:r>
                        <a:rPr lang="en-US" altLang="zh-TW" sz="1100" u="none" strike="noStrike" dirty="0">
                          <a:effectLst/>
                        </a:rPr>
                        <a:t>】</a:t>
                      </a:r>
                      <a:r>
                        <a:rPr lang="zh-TW" altLang="en-US" sz="1100" u="none" strike="noStrike" dirty="0">
                          <a:effectLst/>
                        </a:rPr>
                        <a:t>唑啶</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3653416499"/>
                  </a:ext>
                </a:extLst>
              </a:tr>
              <a:tr h="183272">
                <a:tc>
                  <a:txBody>
                    <a:bodyPr/>
                    <a:lstStyle/>
                    <a:p>
                      <a:pPr algn="ctr" fontAlgn="ctr"/>
                      <a:r>
                        <a:rPr lang="en-US" altLang="zh-TW" sz="1100" u="none" strike="noStrike">
                          <a:effectLst/>
                        </a:rPr>
                        <a:t>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altLang="zh-TW" sz="1100" u="none" strike="noStrike">
                          <a:effectLst/>
                        </a:rPr>
                        <a:t>629-14-1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en-US" sz="1100" u="none" strike="noStrike">
                          <a:effectLst/>
                        </a:rPr>
                        <a:t>Ethylene glycol diethyl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tc>
                  <a:txBody>
                    <a:bodyPr/>
                    <a:lstStyle/>
                    <a:p>
                      <a:pPr algn="l" fontAlgn="ctr"/>
                      <a:r>
                        <a:rPr lang="zh-TW" altLang="en-US" sz="1100" u="none" strike="noStrike" dirty="0">
                          <a:effectLst/>
                        </a:rPr>
                        <a:t>乙二醇二乙醚</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105" marR="5105" marT="6807" marB="0" anchor="ctr"/>
                </a:tc>
                <a:extLst>
                  <a:ext uri="{0D108BD9-81ED-4DB2-BD59-A6C34878D82A}">
                    <a16:rowId xmlns:a16="http://schemas.microsoft.com/office/drawing/2014/main" val="1592349062"/>
                  </a:ext>
                </a:extLst>
              </a:tr>
            </a:tbl>
          </a:graphicData>
        </a:graphic>
      </p:graphicFrame>
    </p:spTree>
    <p:extLst>
      <p:ext uri="{BB962C8B-B14F-4D97-AF65-F5344CB8AC3E}">
        <p14:creationId xmlns:p14="http://schemas.microsoft.com/office/powerpoint/2010/main" val="33629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第二階段公告名單（生效日：</a:t>
            </a:r>
            <a:r>
              <a:rPr lang="en-US" altLang="zh-TW" sz="2400" dirty="0"/>
              <a:t>108</a:t>
            </a:r>
            <a:r>
              <a:rPr lang="zh-TW" altLang="en-US" sz="2400" dirty="0"/>
              <a:t>年</a:t>
            </a:r>
            <a:r>
              <a:rPr lang="en-US" altLang="zh-TW" sz="2400" dirty="0"/>
              <a:t>4</a:t>
            </a:r>
            <a:r>
              <a:rPr lang="zh-TW" altLang="en-US" sz="2400" dirty="0"/>
              <a:t>月</a:t>
            </a:r>
            <a:r>
              <a:rPr lang="en-US" altLang="zh-TW" sz="2400" dirty="0"/>
              <a:t>1</a:t>
            </a:r>
            <a:r>
              <a:rPr lang="zh-TW" altLang="en-US" sz="2400" dirty="0"/>
              <a:t>日）</a:t>
            </a:r>
          </a:p>
        </p:txBody>
      </p:sp>
      <p:graphicFrame>
        <p:nvGraphicFramePr>
          <p:cNvPr id="4" name="內容版面配置區 3"/>
          <p:cNvGraphicFramePr>
            <a:graphicFrameLocks noGrp="1"/>
          </p:cNvGraphicFramePr>
          <p:nvPr>
            <p:ph idx="1"/>
          </p:nvPr>
        </p:nvGraphicFramePr>
        <p:xfrm>
          <a:off x="594827" y="1166335"/>
          <a:ext cx="7858710" cy="6721105"/>
        </p:xfrm>
        <a:graphic>
          <a:graphicData uri="http://schemas.openxmlformats.org/drawingml/2006/table">
            <a:tbl>
              <a:tblPr>
                <a:tableStyleId>{5C22544A-7EE6-4342-B048-85BDC9FD1C3A}</a:tableStyleId>
              </a:tblPr>
              <a:tblGrid>
                <a:gridCol w="535061">
                  <a:extLst>
                    <a:ext uri="{9D8B030D-6E8A-4147-A177-3AD203B41FA5}">
                      <a16:colId xmlns:a16="http://schemas.microsoft.com/office/drawing/2014/main" val="1037443936"/>
                    </a:ext>
                  </a:extLst>
                </a:gridCol>
                <a:gridCol w="915456">
                  <a:extLst>
                    <a:ext uri="{9D8B030D-6E8A-4147-A177-3AD203B41FA5}">
                      <a16:colId xmlns:a16="http://schemas.microsoft.com/office/drawing/2014/main" val="1426714630"/>
                    </a:ext>
                  </a:extLst>
                </a:gridCol>
                <a:gridCol w="1849724">
                  <a:extLst>
                    <a:ext uri="{9D8B030D-6E8A-4147-A177-3AD203B41FA5}">
                      <a16:colId xmlns:a16="http://schemas.microsoft.com/office/drawing/2014/main" val="3006877081"/>
                    </a:ext>
                  </a:extLst>
                </a:gridCol>
                <a:gridCol w="4558469">
                  <a:extLst>
                    <a:ext uri="{9D8B030D-6E8A-4147-A177-3AD203B41FA5}">
                      <a16:colId xmlns:a16="http://schemas.microsoft.com/office/drawing/2014/main" val="1871585647"/>
                    </a:ext>
                  </a:extLst>
                </a:gridCol>
              </a:tblGrid>
              <a:tr h="373094">
                <a:tc>
                  <a:txBody>
                    <a:bodyPr/>
                    <a:lstStyle/>
                    <a:p>
                      <a:pPr algn="ctr" fontAlgn="ctr"/>
                      <a:r>
                        <a:rPr lang="en-US" altLang="zh-TW" sz="1100" u="none" strike="noStrike" dirty="0">
                          <a:effectLst/>
                        </a:rPr>
                        <a:t>51</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68603-83-8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Fatty acids, C6-19-branched, lead salts, basic</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鹼性</a:t>
                      </a:r>
                      <a:r>
                        <a:rPr lang="en-US" altLang="zh-TW" sz="1100" u="none" strike="noStrike">
                          <a:effectLst/>
                        </a:rPr>
                        <a:t>C6-19</a:t>
                      </a:r>
                      <a:r>
                        <a:rPr lang="zh-TW" altLang="en-US" sz="1100" u="none" strike="noStrike">
                          <a:effectLst/>
                        </a:rPr>
                        <a:t>支鏈脂肪酸鉛鹽</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345491730"/>
                  </a:ext>
                </a:extLst>
              </a:tr>
              <a:tr h="217059">
                <a:tc>
                  <a:txBody>
                    <a:bodyPr/>
                    <a:lstStyle/>
                    <a:p>
                      <a:pPr algn="ctr" fontAlgn="ctr"/>
                      <a:r>
                        <a:rPr lang="en-US" altLang="zh-TW" sz="1100" u="none" strike="noStrike">
                          <a:effectLst/>
                        </a:rPr>
                        <a:t>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85509-19-9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Flusilazole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護矽得</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340869865"/>
                  </a:ext>
                </a:extLst>
              </a:tr>
              <a:tr h="772298">
                <a:tc>
                  <a:txBody>
                    <a:bodyPr/>
                    <a:lstStyle/>
                    <a:p>
                      <a:pPr algn="ctr" fontAlgn="ctr"/>
                      <a:r>
                        <a:rPr lang="en-US" altLang="zh-TW" sz="1100" u="none" strike="noStrike">
                          <a:effectLst/>
                        </a:rPr>
                        <a:t>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dirty="0">
                          <a:effectLst/>
                        </a:rPr>
                        <a:t>128794-94-5</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4-Hexenoic acid, 6-(1,3-dihydro-4-hydroxy-6-methoxy-7-methyl-3-oxo-5-isobenzofuranyl)-4-methyl-, 2-(4-morpholinyl)ethyl ester, (4E)-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(4E)-6-(1,3-</a:t>
                      </a:r>
                      <a:r>
                        <a:rPr lang="zh-TW" altLang="en-US" sz="1100" u="none" strike="noStrike">
                          <a:effectLst/>
                        </a:rPr>
                        <a:t>二氫</a:t>
                      </a:r>
                      <a:r>
                        <a:rPr lang="en-US" altLang="zh-TW" sz="1100" u="none" strike="noStrike">
                          <a:effectLst/>
                        </a:rPr>
                        <a:t>-4-</a:t>
                      </a:r>
                      <a:r>
                        <a:rPr lang="zh-TW" altLang="en-US" sz="1100" u="none" strike="noStrike">
                          <a:effectLst/>
                        </a:rPr>
                        <a:t>羥基</a:t>
                      </a:r>
                      <a:r>
                        <a:rPr lang="en-US" altLang="zh-TW" sz="1100" u="none" strike="noStrike">
                          <a:effectLst/>
                        </a:rPr>
                        <a:t>-6-</a:t>
                      </a:r>
                      <a:r>
                        <a:rPr lang="zh-TW" altLang="en-US" sz="1100" u="none" strike="noStrike">
                          <a:effectLst/>
                        </a:rPr>
                        <a:t>甲氧基</a:t>
                      </a:r>
                      <a:r>
                        <a:rPr lang="en-US" altLang="zh-TW" sz="1100" u="none" strike="noStrike">
                          <a:effectLst/>
                        </a:rPr>
                        <a:t>-7-</a:t>
                      </a:r>
                      <a:r>
                        <a:rPr lang="zh-TW" altLang="en-US" sz="1100" u="none" strike="noStrike">
                          <a:effectLst/>
                        </a:rPr>
                        <a:t>甲基</a:t>
                      </a:r>
                      <a:r>
                        <a:rPr lang="en-US" altLang="zh-TW" sz="1100" u="none" strike="noStrike">
                          <a:effectLst/>
                        </a:rPr>
                        <a:t>-3-</a:t>
                      </a:r>
                      <a:r>
                        <a:rPr lang="zh-TW" altLang="en-US" sz="1100" u="none" strike="noStrike">
                          <a:effectLst/>
                        </a:rPr>
                        <a:t>側氧基</a:t>
                      </a:r>
                      <a:r>
                        <a:rPr lang="en-US" altLang="zh-TW" sz="1100" u="none" strike="noStrike">
                          <a:effectLst/>
                        </a:rPr>
                        <a:t>-5-</a:t>
                      </a:r>
                      <a:r>
                        <a:rPr lang="zh-TW" altLang="en-US" sz="1100" u="none" strike="noStrike">
                          <a:effectLst/>
                        </a:rPr>
                        <a:t>異苯并呋喃基</a:t>
                      </a:r>
                      <a:r>
                        <a:rPr lang="en-US" altLang="zh-TW" sz="1100" u="none" strike="noStrike">
                          <a:effectLst/>
                        </a:rPr>
                        <a:t>)-4-</a:t>
                      </a:r>
                      <a:r>
                        <a:rPr lang="zh-TW" altLang="en-US" sz="1100" u="none" strike="noStrike">
                          <a:effectLst/>
                        </a:rPr>
                        <a:t>甲基</a:t>
                      </a:r>
                      <a:r>
                        <a:rPr lang="en-US" altLang="zh-TW" sz="1100" u="none" strike="noStrike">
                          <a:effectLst/>
                        </a:rPr>
                        <a:t>-4-</a:t>
                      </a:r>
                      <a:r>
                        <a:rPr lang="zh-TW" altLang="en-US" sz="1100" u="none" strike="noStrike">
                          <a:effectLst/>
                        </a:rPr>
                        <a:t>己烯酸</a:t>
                      </a:r>
                      <a:r>
                        <a:rPr lang="en-US" altLang="zh-TW" sz="1100" u="none" strike="noStrike">
                          <a:effectLst/>
                        </a:rPr>
                        <a:t>-2-(4-</a:t>
                      </a:r>
                      <a:r>
                        <a:rPr lang="zh-TW" altLang="en-US" sz="1100" u="none" strike="noStrike">
                          <a:effectLst/>
                        </a:rPr>
                        <a:t>嗎福林基</a:t>
                      </a:r>
                      <a:r>
                        <a:rPr lang="en-US" altLang="zh-TW" sz="1100" u="none" strike="noStrike">
                          <a:effectLst/>
                        </a:rPr>
                        <a:t>)</a:t>
                      </a:r>
                      <a:r>
                        <a:rPr lang="zh-TW" altLang="en-US" sz="1100" u="none" strike="noStrike">
                          <a:effectLst/>
                        </a:rPr>
                        <a:t>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3413590436"/>
                  </a:ext>
                </a:extLst>
              </a:tr>
              <a:tr h="217059">
                <a:tc>
                  <a:txBody>
                    <a:bodyPr/>
                    <a:lstStyle/>
                    <a:p>
                      <a:pPr algn="ctr" fontAlgn="ctr"/>
                      <a:r>
                        <a:rPr lang="en-US" altLang="zh-TW" sz="1100" u="none" strike="noStrike">
                          <a:effectLst/>
                        </a:rPr>
                        <a:t>54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dirty="0">
                          <a:effectLst/>
                        </a:rPr>
                        <a:t>10217-52-4</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Hydrazine, 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聯胺水合物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515633104"/>
                  </a:ext>
                </a:extLst>
              </a:tr>
              <a:tr h="217059">
                <a:tc>
                  <a:txBody>
                    <a:bodyPr/>
                    <a:lstStyle/>
                    <a:p>
                      <a:pPr algn="ctr" fontAlgn="ctr"/>
                      <a:r>
                        <a:rPr lang="en-US" altLang="zh-TW" sz="1100" u="none" strike="noStrike">
                          <a:effectLst/>
                        </a:rPr>
                        <a:t>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68411-78-9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Lead oxide (PbO), lead-contg.</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氧化鉛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912178541"/>
                  </a:ext>
                </a:extLst>
              </a:tr>
              <a:tr h="217059">
                <a:tc>
                  <a:txBody>
                    <a:bodyPr/>
                    <a:lstStyle/>
                    <a:p>
                      <a:pPr algn="ctr" fontAlgn="ctr"/>
                      <a:r>
                        <a:rPr lang="en-US" altLang="zh-TW" sz="1100" u="none" strike="noStrike">
                          <a:effectLst/>
                        </a:rPr>
                        <a:t>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dirty="0">
                          <a:effectLst/>
                        </a:rPr>
                        <a:t>91671-83-9</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Lead(2+) isooctanoate, basic</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鹼性異辛酸鉛鹽</a:t>
                      </a:r>
                      <a:r>
                        <a:rPr lang="en-US" altLang="zh-TW" sz="1100" u="none" strike="noStrike">
                          <a:effectLst/>
                        </a:rPr>
                        <a:t>(II)</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1084291946"/>
                  </a:ext>
                </a:extLst>
              </a:tr>
              <a:tr h="217059">
                <a:tc>
                  <a:txBody>
                    <a:bodyPr/>
                    <a:lstStyle/>
                    <a:p>
                      <a:pPr algn="ctr" fontAlgn="ctr"/>
                      <a:r>
                        <a:rPr lang="en-US" altLang="zh-TW" sz="1100" u="none" strike="noStrike">
                          <a:effectLst/>
                        </a:rPr>
                        <a:t>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330-55-2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dirty="0" err="1">
                          <a:effectLst/>
                        </a:rPr>
                        <a:t>Linuron</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理有龍</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4134027874"/>
                  </a:ext>
                </a:extLst>
              </a:tr>
              <a:tr h="217059">
                <a:tc>
                  <a:txBody>
                    <a:bodyPr/>
                    <a:lstStyle/>
                    <a:p>
                      <a:pPr algn="ctr" fontAlgn="ctr"/>
                      <a:r>
                        <a:rPr lang="en-US" altLang="zh-TW" sz="1100" u="none" strike="noStrike">
                          <a:effectLst/>
                        </a:rPr>
                        <a:t>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10377-51-2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Lithium iodide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碘化鋰</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3155197653"/>
                  </a:ext>
                </a:extLst>
              </a:tr>
              <a:tr h="772298">
                <a:tc>
                  <a:txBody>
                    <a:bodyPr/>
                    <a:lstStyle/>
                    <a:p>
                      <a:pPr algn="ctr" fontAlgn="ctr"/>
                      <a:r>
                        <a:rPr lang="en-US" altLang="zh-TW" sz="1100" u="none" strike="noStrike">
                          <a:effectLst/>
                        </a:rPr>
                        <a:t>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82640-04-8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dirty="0" err="1">
                          <a:effectLst/>
                        </a:rPr>
                        <a:t>Methanone</a:t>
                      </a:r>
                      <a:r>
                        <a:rPr lang="en-US" sz="1100" u="none" strike="noStrike" dirty="0">
                          <a:effectLst/>
                        </a:rPr>
                        <a:t>, [6-hydroxy-2-(4-hydroxyphenyl)benzo[b]thien-3-yl][4-[2-(1-piperidinyl)</a:t>
                      </a:r>
                      <a:r>
                        <a:rPr lang="en-US" sz="1100" u="none" strike="noStrike" dirty="0" err="1">
                          <a:effectLst/>
                        </a:rPr>
                        <a:t>ethoxy</a:t>
                      </a:r>
                      <a:r>
                        <a:rPr lang="en-US" sz="1100" u="none" strike="noStrike" dirty="0">
                          <a:effectLst/>
                        </a:rPr>
                        <a:t>]phenyl]-, hydrochloride (1:1)</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[6-</a:t>
                      </a:r>
                      <a:r>
                        <a:rPr lang="zh-TW" altLang="en-US" sz="1100" u="none" strike="noStrike">
                          <a:effectLst/>
                        </a:rPr>
                        <a:t>羥基</a:t>
                      </a:r>
                      <a:r>
                        <a:rPr lang="en-US" altLang="zh-TW" sz="1100" u="none" strike="noStrike">
                          <a:effectLst/>
                        </a:rPr>
                        <a:t>-2-(4-</a:t>
                      </a:r>
                      <a:r>
                        <a:rPr lang="zh-TW" altLang="en-US" sz="1100" u="none" strike="noStrike">
                          <a:effectLst/>
                        </a:rPr>
                        <a:t>羥基苯基</a:t>
                      </a:r>
                      <a:r>
                        <a:rPr lang="en-US" altLang="zh-TW" sz="1100" u="none" strike="noStrike">
                          <a:effectLst/>
                        </a:rPr>
                        <a:t>)</a:t>
                      </a:r>
                      <a:r>
                        <a:rPr lang="zh-TW" altLang="en-US" sz="1100" u="none" strike="noStrike">
                          <a:effectLst/>
                        </a:rPr>
                        <a:t>苯</a:t>
                      </a:r>
                      <a:r>
                        <a:rPr lang="en-US" altLang="zh-TW" sz="1100" u="none" strike="noStrike">
                          <a:effectLst/>
                        </a:rPr>
                        <a:t>[b]</a:t>
                      </a:r>
                      <a:r>
                        <a:rPr lang="zh-TW" altLang="en-US" sz="1100" u="none" strike="noStrike">
                          <a:effectLst/>
                        </a:rPr>
                        <a:t>噻吩</a:t>
                      </a:r>
                      <a:r>
                        <a:rPr lang="en-US" altLang="zh-TW" sz="1100" u="none" strike="noStrike">
                          <a:effectLst/>
                        </a:rPr>
                        <a:t>-3-</a:t>
                      </a:r>
                      <a:r>
                        <a:rPr lang="zh-TW" altLang="en-US" sz="1100" u="none" strike="noStrike">
                          <a:effectLst/>
                        </a:rPr>
                        <a:t>基</a:t>
                      </a:r>
                      <a:r>
                        <a:rPr lang="en-US" altLang="zh-TW" sz="1100" u="none" strike="noStrike">
                          <a:effectLst/>
                        </a:rPr>
                        <a:t>][4-[2-(1-</a:t>
                      </a:r>
                      <a:r>
                        <a:rPr lang="zh-TW" altLang="en-US" sz="1100" u="none" strike="noStrike">
                          <a:effectLst/>
                        </a:rPr>
                        <a:t>哌啶基</a:t>
                      </a:r>
                      <a:r>
                        <a:rPr lang="en-US" altLang="zh-TW" sz="1100" u="none" strike="noStrike">
                          <a:effectLst/>
                        </a:rPr>
                        <a:t>)</a:t>
                      </a:r>
                      <a:r>
                        <a:rPr lang="zh-TW" altLang="en-US" sz="1100" u="none" strike="noStrike">
                          <a:effectLst/>
                        </a:rPr>
                        <a:t>乙氧基</a:t>
                      </a:r>
                      <a:r>
                        <a:rPr lang="en-US" altLang="zh-TW" sz="1100" u="none" strike="noStrike">
                          <a:effectLst/>
                        </a:rPr>
                        <a:t>]</a:t>
                      </a:r>
                      <a:r>
                        <a:rPr lang="zh-TW" altLang="en-US" sz="1100" u="none" strike="noStrike">
                          <a:effectLst/>
                        </a:rPr>
                        <a:t>苯基</a:t>
                      </a:r>
                      <a:r>
                        <a:rPr lang="en-US" altLang="zh-TW" sz="1100" u="none" strike="noStrike">
                          <a:effectLst/>
                        </a:rPr>
                        <a:t>]</a:t>
                      </a:r>
                      <a:r>
                        <a:rPr lang="zh-TW" altLang="en-US" sz="1100" u="none" strike="noStrike">
                          <a:effectLst/>
                        </a:rPr>
                        <a:t>甲酮鹽酸鹽</a:t>
                      </a:r>
                      <a:r>
                        <a:rPr lang="en-US" altLang="zh-TW" sz="1100" u="none" strike="noStrike">
                          <a:effectLst/>
                        </a:rPr>
                        <a:t>(1:1)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559620558"/>
                  </a:ext>
                </a:extLst>
              </a:tr>
              <a:tr h="217059">
                <a:tc>
                  <a:txBody>
                    <a:bodyPr/>
                    <a:lstStyle/>
                    <a:p>
                      <a:pPr algn="ctr" fontAlgn="ctr"/>
                      <a:r>
                        <a:rPr lang="en-US" altLang="zh-TW" sz="1100" u="none" strike="noStrike">
                          <a:effectLst/>
                        </a:rPr>
                        <a:t>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625-45-6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dirty="0" err="1">
                          <a:effectLst/>
                        </a:rPr>
                        <a:t>Methoxyacetic</a:t>
                      </a:r>
                      <a:r>
                        <a:rPr lang="en-US" sz="1100" u="none" strike="noStrike" dirty="0">
                          <a:effectLst/>
                        </a:rPr>
                        <a:t> acid</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a:effectLst/>
                        </a:rPr>
                        <a:t>甲氧基乙酸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3438841554"/>
                  </a:ext>
                </a:extLst>
              </a:tr>
              <a:tr h="217059">
                <a:tc>
                  <a:txBody>
                    <a:bodyPr/>
                    <a:lstStyle/>
                    <a:p>
                      <a:pPr algn="ctr" fontAlgn="ctr"/>
                      <a:r>
                        <a:rPr lang="en-US" altLang="zh-TW" sz="1100" u="none" strike="noStrike">
                          <a:effectLst/>
                        </a:rPr>
                        <a:t>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24280-93-1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Mycophenolic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黴酚酸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4276190164"/>
                  </a:ext>
                </a:extLst>
              </a:tr>
              <a:tr h="217059">
                <a:tc>
                  <a:txBody>
                    <a:bodyPr/>
                    <a:lstStyle/>
                    <a:p>
                      <a:pPr algn="ctr" fontAlgn="ctr"/>
                      <a:r>
                        <a:rPr lang="en-US" altLang="zh-TW" sz="1100" u="none" strike="noStrike">
                          <a:effectLst/>
                        </a:rPr>
                        <a:t>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389-08-2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Nalidixic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萘利啶酸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125805081"/>
                  </a:ext>
                </a:extLst>
              </a:tr>
              <a:tr h="217059">
                <a:tc>
                  <a:txBody>
                    <a:bodyPr/>
                    <a:lstStyle/>
                    <a:p>
                      <a:pPr algn="ctr" fontAlgn="ctr"/>
                      <a:r>
                        <a:rPr lang="en-US" altLang="zh-TW" sz="1100" u="none" strike="noStrike">
                          <a:effectLst/>
                        </a:rPr>
                        <a:t>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1405-10-3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Neomycin 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硫酸新絲菌素</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205680168"/>
                  </a:ext>
                </a:extLst>
              </a:tr>
              <a:tr h="217059">
                <a:tc>
                  <a:txBody>
                    <a:bodyPr/>
                    <a:lstStyle/>
                    <a:p>
                      <a:pPr algn="ctr" fontAlgn="ctr"/>
                      <a:r>
                        <a:rPr lang="en-US" altLang="zh-TW" sz="1100" u="none" strike="noStrike">
                          <a:effectLst/>
                        </a:rPr>
                        <a:t>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6018-89-9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acetate tetrahydrate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四水合醋酸鎳</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3575068961"/>
                  </a:ext>
                </a:extLst>
              </a:tr>
              <a:tr h="217059">
                <a:tc>
                  <a:txBody>
                    <a:bodyPr/>
                    <a:lstStyle/>
                    <a:p>
                      <a:pPr algn="ctr" fontAlgn="ctr"/>
                      <a:r>
                        <a:rPr lang="en-US" altLang="zh-TW" sz="1100" u="none" strike="noStrike">
                          <a:effectLst/>
                        </a:rPr>
                        <a:t>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4454-16-4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bis(2-ethylhexanoate)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雙</a:t>
                      </a:r>
                      <a:r>
                        <a:rPr lang="en-US" altLang="zh-TW" sz="1100" u="none" strike="noStrike" dirty="0">
                          <a:effectLst/>
                        </a:rPr>
                        <a:t>(2-</a:t>
                      </a:r>
                      <a:r>
                        <a:rPr lang="zh-TW" altLang="en-US" sz="1100" u="none" strike="noStrike" dirty="0">
                          <a:effectLst/>
                        </a:rPr>
                        <a:t>乙基己酸</a:t>
                      </a:r>
                      <a:r>
                        <a:rPr lang="en-US" altLang="zh-TW" sz="1100" u="none" strike="noStrike" dirty="0">
                          <a:effectLst/>
                        </a:rPr>
                        <a:t>)</a:t>
                      </a:r>
                      <a:r>
                        <a:rPr lang="zh-TW" altLang="en-US" sz="1100" u="none" strike="noStrike" dirty="0">
                          <a:effectLst/>
                        </a:rPr>
                        <a:t>鎳</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2416983965"/>
                  </a:ext>
                </a:extLst>
              </a:tr>
              <a:tr h="217059">
                <a:tc>
                  <a:txBody>
                    <a:bodyPr/>
                    <a:lstStyle/>
                    <a:p>
                      <a:pPr algn="ctr" fontAlgn="ctr"/>
                      <a:r>
                        <a:rPr lang="en-US" altLang="zh-TW" sz="1100" u="none" strike="noStrike">
                          <a:effectLst/>
                        </a:rPr>
                        <a:t>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12607-70-4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carbonate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鹼式碳酸鎳</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991630805"/>
                  </a:ext>
                </a:extLst>
              </a:tr>
              <a:tr h="217059">
                <a:tc>
                  <a:txBody>
                    <a:bodyPr/>
                    <a:lstStyle/>
                    <a:p>
                      <a:pPr algn="ctr" fontAlgn="ctr"/>
                      <a:r>
                        <a:rPr lang="en-US" altLang="zh-TW" sz="1100" u="none" strike="noStrike">
                          <a:effectLst/>
                        </a:rPr>
                        <a:t>67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10028-18-9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difluoride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二氟化鎳</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3444958859"/>
                  </a:ext>
                </a:extLst>
              </a:tr>
              <a:tr h="217059">
                <a:tc>
                  <a:txBody>
                    <a:bodyPr/>
                    <a:lstStyle/>
                    <a:p>
                      <a:pPr algn="ctr" fontAlgn="ctr"/>
                      <a:r>
                        <a:rPr lang="en-US" altLang="zh-TW" sz="1100" u="none" strike="noStrike">
                          <a:effectLst/>
                        </a:rPr>
                        <a:t>68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3349-06-2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diformate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甲酸鎳</a:t>
                      </a:r>
                      <a:r>
                        <a:rPr lang="en-US" altLang="zh-TW" sz="1100" u="none" strike="noStrike" dirty="0">
                          <a:effectLst/>
                        </a:rPr>
                        <a:t>(Ⅱ)</a:t>
                      </a:r>
                      <a:endParaRPr lang="en-US" altLang="zh-TW"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1364792098"/>
                  </a:ext>
                </a:extLst>
              </a:tr>
              <a:tr h="217059">
                <a:tc>
                  <a:txBody>
                    <a:bodyPr/>
                    <a:lstStyle/>
                    <a:p>
                      <a:pPr algn="ctr" fontAlgn="ctr"/>
                      <a:r>
                        <a:rPr lang="en-US" altLang="zh-TW" sz="1100" u="none" strike="noStrike">
                          <a:effectLst/>
                        </a:rPr>
                        <a:t>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11113-75-0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 sulfide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硫化鎳</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4184567950"/>
                  </a:ext>
                </a:extLst>
              </a:tr>
              <a:tr h="217059">
                <a:tc>
                  <a:txBody>
                    <a:bodyPr/>
                    <a:lstStyle/>
                    <a:p>
                      <a:pPr algn="ctr" fontAlgn="ctr"/>
                      <a:r>
                        <a:rPr lang="en-US" altLang="zh-TW" sz="1100" u="none" strike="noStrike">
                          <a:effectLst/>
                        </a:rPr>
                        <a:t>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altLang="zh-TW" sz="1100" u="none" strike="noStrike">
                          <a:effectLst/>
                        </a:rPr>
                        <a:t>14177-55-0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en-US" sz="1100" u="none" strike="noStrike">
                          <a:effectLst/>
                        </a:rPr>
                        <a:t>Nickel(II) molybdate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tc>
                  <a:txBody>
                    <a:bodyPr/>
                    <a:lstStyle/>
                    <a:p>
                      <a:pPr algn="l" fontAlgn="ctr"/>
                      <a:r>
                        <a:rPr lang="zh-TW" altLang="en-US" sz="1100" u="none" strike="noStrike" dirty="0">
                          <a:effectLst/>
                        </a:rPr>
                        <a:t>鉬酸鎳</a:t>
                      </a:r>
                      <a:r>
                        <a:rPr lang="en-US" altLang="zh-TW" sz="1100" u="none" strike="noStrike" dirty="0">
                          <a:effectLst/>
                        </a:rPr>
                        <a:t>(</a:t>
                      </a:r>
                      <a:r>
                        <a:rPr lang="en-US" sz="1100" u="none" strike="noStrike" dirty="0">
                          <a:effectLst/>
                        </a:rPr>
                        <a:t>II)</a:t>
                      </a:r>
                      <a:endParaRPr 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17" marR="5917" marT="7889" marB="0" anchor="ctr"/>
                </a:tc>
                <a:extLst>
                  <a:ext uri="{0D108BD9-81ED-4DB2-BD59-A6C34878D82A}">
                    <a16:rowId xmlns:a16="http://schemas.microsoft.com/office/drawing/2014/main" val="1356112720"/>
                  </a:ext>
                </a:extLst>
              </a:tr>
            </a:tbl>
          </a:graphicData>
        </a:graphic>
      </p:graphicFrame>
    </p:spTree>
    <p:extLst>
      <p:ext uri="{BB962C8B-B14F-4D97-AF65-F5344CB8AC3E}">
        <p14:creationId xmlns:p14="http://schemas.microsoft.com/office/powerpoint/2010/main" val="210108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r>
              <a:rPr lang="zh-TW" altLang="en-US" sz="2400" dirty="0"/>
              <a:t>附錄二、優先管理化學品之指定及運作管理辦法第二條第二款第一目指定之</a:t>
            </a:r>
            <a:r>
              <a:rPr lang="zh-TW" altLang="en-US" sz="2400" dirty="0" smtClean="0"/>
              <a:t>化學品</a:t>
            </a:r>
            <a:r>
              <a:rPr lang="en-US" altLang="zh-TW" sz="2400" dirty="0" smtClean="0"/>
              <a:t/>
            </a:r>
            <a:br>
              <a:rPr lang="en-US" altLang="zh-TW" sz="2400" dirty="0" smtClean="0"/>
            </a:br>
            <a:r>
              <a:rPr lang="zh-TW" altLang="en-US" sz="2400" dirty="0"/>
              <a:t>第二階段公告名單（生效日：</a:t>
            </a:r>
            <a:r>
              <a:rPr lang="en-US" altLang="zh-TW" sz="2400" dirty="0"/>
              <a:t>108</a:t>
            </a:r>
            <a:r>
              <a:rPr lang="zh-TW" altLang="en-US" sz="2400" dirty="0"/>
              <a:t>年</a:t>
            </a:r>
            <a:r>
              <a:rPr lang="en-US" altLang="zh-TW" sz="2400" dirty="0"/>
              <a:t>4</a:t>
            </a:r>
            <a:r>
              <a:rPr lang="zh-TW" altLang="en-US" sz="2400" dirty="0"/>
              <a:t>月</a:t>
            </a:r>
            <a:r>
              <a:rPr lang="en-US" altLang="zh-TW" sz="2400" dirty="0"/>
              <a:t>1</a:t>
            </a:r>
            <a:r>
              <a:rPr lang="zh-TW" altLang="en-US" sz="2400" dirty="0"/>
              <a:t>日）</a:t>
            </a:r>
          </a:p>
        </p:txBody>
      </p:sp>
      <p:graphicFrame>
        <p:nvGraphicFramePr>
          <p:cNvPr id="5" name="內容版面配置區 4"/>
          <p:cNvGraphicFramePr>
            <a:graphicFrameLocks noGrp="1"/>
          </p:cNvGraphicFramePr>
          <p:nvPr>
            <p:ph idx="1"/>
          </p:nvPr>
        </p:nvGraphicFramePr>
        <p:xfrm>
          <a:off x="628650" y="1119669"/>
          <a:ext cx="7886700" cy="7569474"/>
        </p:xfrm>
        <a:graphic>
          <a:graphicData uri="http://schemas.openxmlformats.org/drawingml/2006/table">
            <a:tbl>
              <a:tblPr>
                <a:tableStyleId>{5C22544A-7EE6-4342-B048-85BDC9FD1C3A}</a:tableStyleId>
              </a:tblPr>
              <a:tblGrid>
                <a:gridCol w="510879">
                  <a:extLst>
                    <a:ext uri="{9D8B030D-6E8A-4147-A177-3AD203B41FA5}">
                      <a16:colId xmlns:a16="http://schemas.microsoft.com/office/drawing/2014/main" val="4062290571"/>
                    </a:ext>
                  </a:extLst>
                </a:gridCol>
                <a:gridCol w="874083">
                  <a:extLst>
                    <a:ext uri="{9D8B030D-6E8A-4147-A177-3AD203B41FA5}">
                      <a16:colId xmlns:a16="http://schemas.microsoft.com/office/drawing/2014/main" val="3796338186"/>
                    </a:ext>
                  </a:extLst>
                </a:gridCol>
                <a:gridCol w="1766126">
                  <a:extLst>
                    <a:ext uri="{9D8B030D-6E8A-4147-A177-3AD203B41FA5}">
                      <a16:colId xmlns:a16="http://schemas.microsoft.com/office/drawing/2014/main" val="2729562480"/>
                    </a:ext>
                  </a:extLst>
                </a:gridCol>
                <a:gridCol w="4352453">
                  <a:extLst>
                    <a:ext uri="{9D8B030D-6E8A-4147-A177-3AD203B41FA5}">
                      <a16:colId xmlns:a16="http://schemas.microsoft.com/office/drawing/2014/main" val="883696736"/>
                    </a:ext>
                  </a:extLst>
                </a:gridCol>
                <a:gridCol w="383159">
                  <a:extLst>
                    <a:ext uri="{9D8B030D-6E8A-4147-A177-3AD203B41FA5}">
                      <a16:colId xmlns:a16="http://schemas.microsoft.com/office/drawing/2014/main" val="1761439491"/>
                    </a:ext>
                  </a:extLst>
                </a:gridCol>
              </a:tblGrid>
              <a:tr h="829586">
                <a:tc>
                  <a:txBody>
                    <a:bodyPr/>
                    <a:lstStyle/>
                    <a:p>
                      <a:pPr algn="ctr" fontAlgn="ctr"/>
                      <a:r>
                        <a:rPr lang="en-US" altLang="zh-TW" sz="1200" u="none" strike="noStrike" dirty="0">
                          <a:effectLst/>
                        </a:rPr>
                        <a:t>71</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83968-31-4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9-Octadecenoic acid (Z)-, compds. with oxidized N,N-dimethylbenzenamine-formaldehyde-N-methylbenzenamine reaction products</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(Z)-9-</a:t>
                      </a:r>
                      <a:r>
                        <a:rPr lang="zh-TW" altLang="en-US" sz="1200" u="none" strike="noStrike">
                          <a:effectLst/>
                        </a:rPr>
                        <a:t>十八烯酸與氧化</a:t>
                      </a:r>
                      <a:r>
                        <a:rPr lang="en-US" sz="1200" u="none" strike="noStrike">
                          <a:effectLst/>
                        </a:rPr>
                        <a:t>N,N-</a:t>
                      </a:r>
                      <a:r>
                        <a:rPr lang="zh-TW" altLang="en-US" sz="1200" u="none" strike="noStrike">
                          <a:effectLst/>
                        </a:rPr>
                        <a:t>二甲基苯胺</a:t>
                      </a:r>
                      <a:r>
                        <a:rPr lang="en-US" altLang="zh-TW" sz="1200" u="none" strike="noStrike">
                          <a:effectLst/>
                        </a:rPr>
                        <a:t>-</a:t>
                      </a:r>
                      <a:r>
                        <a:rPr lang="zh-TW" altLang="en-US" sz="1200" u="none" strike="noStrike">
                          <a:effectLst/>
                        </a:rPr>
                        <a:t>甲醛</a:t>
                      </a:r>
                      <a:r>
                        <a:rPr lang="en-US" altLang="zh-TW" sz="1200" u="none" strike="noStrike">
                          <a:effectLst/>
                        </a:rPr>
                        <a:t>-</a:t>
                      </a:r>
                      <a:r>
                        <a:rPr lang="en-US" sz="1200" u="none" strike="noStrike">
                          <a:effectLst/>
                        </a:rPr>
                        <a:t>N-</a:t>
                      </a:r>
                      <a:r>
                        <a:rPr lang="zh-TW" altLang="en-US" sz="1200" u="none" strike="noStrike">
                          <a:effectLst/>
                        </a:rPr>
                        <a:t>甲基苯胺反應產物的化合物</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413584816"/>
                  </a:ext>
                </a:extLst>
              </a:tr>
              <a:tr h="217273">
                <a:tc>
                  <a:txBody>
                    <a:bodyPr/>
                    <a:lstStyle/>
                    <a:p>
                      <a:pPr algn="ctr" fontAlgn="ctr"/>
                      <a:r>
                        <a:rPr lang="en-US" altLang="zh-TW" sz="1200" u="none" strike="noStrike">
                          <a:effectLst/>
                        </a:rPr>
                        <a:t>72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13840-56-7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Orthoboric acid, sodium salt</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硼酸鈉鹽</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949073667"/>
                  </a:ext>
                </a:extLst>
              </a:tr>
              <a:tr h="386977">
                <a:tc>
                  <a:txBody>
                    <a:bodyPr/>
                    <a:lstStyle/>
                    <a:p>
                      <a:pPr algn="ctr" fontAlgn="ctr"/>
                      <a:r>
                        <a:rPr lang="en-US" altLang="zh-TW" sz="1200" u="none" strike="noStrike">
                          <a:effectLst/>
                        </a:rPr>
                        <a:t>73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2795-39-3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dirty="0">
                          <a:effectLst/>
                        </a:rPr>
                        <a:t>Potassium heptadecafluorooctane-1-sulfonate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十七氟</a:t>
                      </a:r>
                      <a:r>
                        <a:rPr lang="en-US" altLang="zh-TW" sz="1200" u="none" strike="noStrike">
                          <a:effectLst/>
                        </a:rPr>
                        <a:t>-1-</a:t>
                      </a:r>
                      <a:r>
                        <a:rPr lang="zh-TW" altLang="en-US" sz="1200" u="none" strike="noStrike">
                          <a:effectLst/>
                        </a:rPr>
                        <a:t>辛磺酸鉀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492397881"/>
                  </a:ext>
                </a:extLst>
              </a:tr>
              <a:tr h="217273">
                <a:tc>
                  <a:txBody>
                    <a:bodyPr/>
                    <a:lstStyle/>
                    <a:p>
                      <a:pPr algn="ctr" fontAlgn="ctr"/>
                      <a:r>
                        <a:rPr lang="en-US" altLang="zh-TW" sz="1200" u="none" strike="noStrike">
                          <a:effectLst/>
                        </a:rPr>
                        <a:t>74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13709-94-9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dirty="0">
                          <a:effectLst/>
                        </a:rPr>
                        <a:t>Potassium </a:t>
                      </a:r>
                      <a:r>
                        <a:rPr lang="en-US" sz="1200" u="none" strike="noStrike" dirty="0" err="1">
                          <a:effectLst/>
                        </a:rPr>
                        <a:t>metaborate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偏硼酸鉀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185853821"/>
                  </a:ext>
                </a:extLst>
              </a:tr>
              <a:tr h="217273">
                <a:tc>
                  <a:txBody>
                    <a:bodyPr/>
                    <a:lstStyle/>
                    <a:p>
                      <a:pPr algn="ctr" fontAlgn="ctr"/>
                      <a:r>
                        <a:rPr lang="en-US" altLang="zh-TW" sz="1200" u="none" strike="noStrike">
                          <a:effectLst/>
                        </a:rPr>
                        <a:t>75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14220-17-8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dirty="0">
                          <a:effectLst/>
                        </a:rPr>
                        <a:t>Potassium </a:t>
                      </a:r>
                      <a:r>
                        <a:rPr lang="en-US" sz="1200" u="none" strike="noStrike" dirty="0" err="1">
                          <a:effectLst/>
                        </a:rPr>
                        <a:t>tetracyanonickelate</a:t>
                      </a:r>
                      <a:r>
                        <a:rPr lang="en-US" sz="1200" u="none" strike="noStrike" dirty="0">
                          <a:effectLst/>
                        </a:rPr>
                        <a:t>(II)</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氰化鎳</a:t>
                      </a:r>
                      <a:r>
                        <a:rPr lang="en-US" altLang="zh-TW" sz="1200" u="none" strike="noStrike">
                          <a:effectLst/>
                        </a:rPr>
                        <a:t>(</a:t>
                      </a:r>
                      <a:r>
                        <a:rPr lang="en-US" sz="1200" u="none" strike="noStrike">
                          <a:effectLst/>
                        </a:rPr>
                        <a:t>II)</a:t>
                      </a:r>
                      <a:r>
                        <a:rPr lang="zh-TW" altLang="en-US" sz="1200" u="none" strike="noStrike">
                          <a:effectLst/>
                        </a:rPr>
                        <a:t>鉀</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383092805"/>
                  </a:ext>
                </a:extLst>
              </a:tr>
              <a:tr h="217273">
                <a:tc>
                  <a:txBody>
                    <a:bodyPr/>
                    <a:lstStyle/>
                    <a:p>
                      <a:pPr algn="ctr" fontAlgn="ctr"/>
                      <a:r>
                        <a:rPr lang="en-US" altLang="zh-TW" sz="1200" u="none" strike="noStrike">
                          <a:effectLst/>
                        </a:rPr>
                        <a:t>76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34183-22-7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dirty="0" err="1">
                          <a:effectLst/>
                        </a:rPr>
                        <a:t>Propafenone</a:t>
                      </a:r>
                      <a:r>
                        <a:rPr lang="en-US" sz="1200" u="none" strike="noStrike" dirty="0">
                          <a:effectLst/>
                        </a:rPr>
                        <a:t> hydrochloride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鹽酸普羅帕酮</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773761768"/>
                  </a:ext>
                </a:extLst>
              </a:tr>
              <a:tr h="217273">
                <a:tc>
                  <a:txBody>
                    <a:bodyPr/>
                    <a:lstStyle/>
                    <a:p>
                      <a:pPr algn="ctr" fontAlgn="ctr"/>
                      <a:r>
                        <a:rPr lang="en-US" altLang="zh-TW" sz="1200" u="none" strike="noStrike">
                          <a:effectLst/>
                        </a:rPr>
                        <a:t>77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99-66-1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dirty="0">
                          <a:effectLst/>
                        </a:rPr>
                        <a:t>2-Propylvaleric acid</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2-</a:t>
                      </a:r>
                      <a:r>
                        <a:rPr lang="zh-TW" altLang="en-US" sz="1200" u="none" strike="noStrike">
                          <a:effectLst/>
                        </a:rPr>
                        <a:t>丙基戊酸</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6476288"/>
                  </a:ext>
                </a:extLst>
              </a:tr>
              <a:tr h="217273">
                <a:tc>
                  <a:txBody>
                    <a:bodyPr/>
                    <a:lstStyle/>
                    <a:p>
                      <a:pPr algn="ctr" fontAlgn="ctr"/>
                      <a:r>
                        <a:rPr lang="en-US" altLang="zh-TW" sz="1200" u="none" strike="noStrike">
                          <a:effectLst/>
                        </a:rPr>
                        <a:t>78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119738-06-6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Quizalofop-p-tefuryl</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快伏草</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980643242"/>
                  </a:ext>
                </a:extLst>
              </a:tr>
              <a:tr h="217273">
                <a:tc>
                  <a:txBody>
                    <a:bodyPr/>
                    <a:lstStyle/>
                    <a:p>
                      <a:pPr algn="ctr" fontAlgn="ctr"/>
                      <a:r>
                        <a:rPr lang="en-US" altLang="zh-TW" sz="1200" u="none" strike="noStrike">
                          <a:effectLst/>
                        </a:rPr>
                        <a:t>79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11130-12-4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Sodium borate pentahydrate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五水合硼酸鈉</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030131707"/>
                  </a:ext>
                </a:extLst>
              </a:tr>
              <a:tr h="217273">
                <a:tc>
                  <a:txBody>
                    <a:bodyPr/>
                    <a:lstStyle/>
                    <a:p>
                      <a:pPr algn="ctr" fontAlgn="ctr"/>
                      <a:r>
                        <a:rPr lang="en-US" altLang="zh-TW" sz="1200" u="none" strike="noStrike">
                          <a:effectLst/>
                        </a:rPr>
                        <a:t>80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10486-00-7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Sodium perborate tetrahydrate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過硼酸鈉四水合物</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857614141"/>
                  </a:ext>
                </a:extLst>
              </a:tr>
              <a:tr h="217273">
                <a:tc>
                  <a:txBody>
                    <a:bodyPr/>
                    <a:lstStyle/>
                    <a:p>
                      <a:pPr algn="ctr" fontAlgn="ctr"/>
                      <a:r>
                        <a:rPr lang="en-US" altLang="zh-TW" sz="1200" u="none" strike="noStrike">
                          <a:effectLst/>
                        </a:rPr>
                        <a:t>81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1303-96-4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Sodium tetraborate, decahydrate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四硼酸鈉十水合物</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41799074"/>
                  </a:ext>
                </a:extLst>
              </a:tr>
              <a:tr h="217273">
                <a:tc>
                  <a:txBody>
                    <a:bodyPr/>
                    <a:lstStyle/>
                    <a:p>
                      <a:pPr algn="ctr" fontAlgn="ctr"/>
                      <a:r>
                        <a:rPr lang="en-US" altLang="zh-TW" sz="1200" u="none" strike="noStrike">
                          <a:effectLst/>
                        </a:rPr>
                        <a:t>82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12179-04-3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Sodium tetraborate, pentahydrate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四硼酸鈉五水合物</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6111915"/>
                  </a:ext>
                </a:extLst>
              </a:tr>
              <a:tr h="217273">
                <a:tc>
                  <a:txBody>
                    <a:bodyPr/>
                    <a:lstStyle/>
                    <a:p>
                      <a:pPr algn="ctr" fontAlgn="ctr"/>
                      <a:r>
                        <a:rPr lang="en-US" altLang="zh-TW" sz="1200" u="none" strike="noStrike">
                          <a:effectLst/>
                        </a:rPr>
                        <a:t>83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1069-66-5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Sodium valproate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丙戊酸鈉</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030027928"/>
                  </a:ext>
                </a:extLst>
              </a:tr>
              <a:tr h="212664">
                <a:tc>
                  <a:txBody>
                    <a:bodyPr/>
                    <a:lstStyle/>
                    <a:p>
                      <a:pPr algn="ctr" fontAlgn="ctr"/>
                      <a:r>
                        <a:rPr lang="en-US" altLang="zh-TW" sz="1200" u="none" strike="noStrike">
                          <a:effectLst/>
                        </a:rPr>
                        <a:t>84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632-22-4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Tetramethylurea</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四甲基脲</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815815974"/>
                  </a:ext>
                </a:extLst>
              </a:tr>
              <a:tr h="217273">
                <a:tc>
                  <a:txBody>
                    <a:bodyPr/>
                    <a:lstStyle/>
                    <a:p>
                      <a:pPr algn="ctr" fontAlgn="ctr"/>
                      <a:r>
                        <a:rPr lang="en-US" altLang="zh-TW" sz="1200" u="none" strike="noStrike">
                          <a:effectLst/>
                        </a:rPr>
                        <a:t>85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76-25-5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Triamcinolone acetonide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丙酮特安皮質醇</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86574457"/>
                  </a:ext>
                </a:extLst>
              </a:tr>
              <a:tr h="217273">
                <a:tc>
                  <a:txBody>
                    <a:bodyPr/>
                    <a:lstStyle/>
                    <a:p>
                      <a:pPr algn="ctr" fontAlgn="ctr"/>
                      <a:r>
                        <a:rPr lang="en-US" altLang="zh-TW" sz="1200" u="none" strike="noStrike">
                          <a:effectLst/>
                        </a:rPr>
                        <a:t>86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24602-86-6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Tridemorph</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三得芬</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826559317"/>
                  </a:ext>
                </a:extLst>
              </a:tr>
              <a:tr h="217273">
                <a:tc>
                  <a:txBody>
                    <a:bodyPr/>
                    <a:lstStyle/>
                    <a:p>
                      <a:pPr algn="ctr" fontAlgn="ctr"/>
                      <a:r>
                        <a:rPr lang="en-US" altLang="zh-TW" sz="1200" u="none" strike="noStrike">
                          <a:effectLst/>
                        </a:rPr>
                        <a:t>87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738-70-5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Trimethoprim</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曲美普林</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26190463"/>
                  </a:ext>
                </a:extLst>
              </a:tr>
              <a:tr h="217273">
                <a:tc>
                  <a:txBody>
                    <a:bodyPr/>
                    <a:lstStyle/>
                    <a:p>
                      <a:pPr algn="ctr" fontAlgn="ctr"/>
                      <a:r>
                        <a:rPr lang="en-US" altLang="zh-TW" sz="1200" u="none" strike="noStrike">
                          <a:effectLst/>
                        </a:rPr>
                        <a:t>88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512-56-1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Trimethyl phosphate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a:effectLst/>
                        </a:rPr>
                        <a:t>磷酸三甲酯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408941008"/>
                  </a:ext>
                </a:extLst>
              </a:tr>
              <a:tr h="217273">
                <a:tc>
                  <a:txBody>
                    <a:bodyPr/>
                    <a:lstStyle/>
                    <a:p>
                      <a:pPr algn="ctr" fontAlgn="ctr"/>
                      <a:r>
                        <a:rPr lang="en-US" altLang="zh-TW" sz="1200" u="none" strike="noStrike">
                          <a:effectLst/>
                        </a:rPr>
                        <a:t>89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140-08-9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Tris(2-chloroethyl) phosphite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亞磷酸三</a:t>
                      </a:r>
                      <a:r>
                        <a:rPr lang="en-US" altLang="zh-TW" sz="1200" u="none" strike="noStrike" dirty="0">
                          <a:effectLst/>
                        </a:rPr>
                        <a:t>(2-</a:t>
                      </a:r>
                      <a:r>
                        <a:rPr lang="zh-TW" altLang="en-US" sz="1200" u="none" strike="noStrike" dirty="0">
                          <a:effectLst/>
                        </a:rPr>
                        <a:t>氯乙基</a:t>
                      </a:r>
                      <a:r>
                        <a:rPr lang="en-US" altLang="zh-TW" sz="1200" u="none" strike="noStrike" dirty="0">
                          <a:effectLst/>
                        </a:rPr>
                        <a:t>)</a:t>
                      </a:r>
                      <a:r>
                        <a:rPr lang="zh-TW" altLang="en-US" sz="1200" u="none" strike="noStrike" dirty="0">
                          <a:effectLst/>
                        </a:rPr>
                        <a:t>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785089593"/>
                  </a:ext>
                </a:extLst>
              </a:tr>
              <a:tr h="217273">
                <a:tc>
                  <a:txBody>
                    <a:bodyPr/>
                    <a:lstStyle/>
                    <a:p>
                      <a:pPr algn="ctr" fontAlgn="ctr"/>
                      <a:r>
                        <a:rPr lang="en-US" altLang="zh-TW" sz="1200" u="none" strike="noStrike">
                          <a:effectLst/>
                        </a:rPr>
                        <a:t>90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200" u="none" strike="noStrike">
                          <a:effectLst/>
                        </a:rPr>
                        <a:t>50471-44-8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200" u="none" strike="noStrike">
                          <a:effectLst/>
                        </a:rPr>
                        <a:t>Vinclozolin</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200" u="none" strike="noStrike" dirty="0">
                          <a:effectLst/>
                        </a:rPr>
                        <a:t>免克寧</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363584738"/>
                  </a:ext>
                </a:extLst>
              </a:tr>
              <a:tr h="410184">
                <a:tc gridSpan="5">
                  <a:txBody>
                    <a:bodyPr/>
                    <a:lstStyle/>
                    <a:p>
                      <a:pPr algn="l" fontAlgn="ctr"/>
                      <a:r>
                        <a:rPr lang="zh-TW" altLang="en-US" sz="1200" u="none" strike="noStrike" dirty="0">
                          <a:effectLst/>
                        </a:rPr>
                        <a:t>註：優先管理化學品之指定及運作管理辦法第二條第二款第一目指定之化學品，含上述列舉物占其重量超過百分之一之混合物。</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3517839"/>
                  </a:ext>
                </a:extLst>
              </a:tr>
            </a:tbl>
          </a:graphicData>
        </a:graphic>
      </p:graphicFrame>
    </p:spTree>
    <p:extLst>
      <p:ext uri="{BB962C8B-B14F-4D97-AF65-F5344CB8AC3E}">
        <p14:creationId xmlns:p14="http://schemas.microsoft.com/office/powerpoint/2010/main" val="192901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3901040357"/>
              </p:ext>
            </p:extLst>
          </p:nvPr>
        </p:nvGraphicFramePr>
        <p:xfrm>
          <a:off x="683568" y="117785"/>
          <a:ext cx="7704856" cy="6621889"/>
        </p:xfrm>
        <a:graphic>
          <a:graphicData uri="http://schemas.openxmlformats.org/presentationml/2006/ole">
            <mc:AlternateContent xmlns:mc="http://schemas.openxmlformats.org/markup-compatibility/2006">
              <mc:Choice xmlns:v="urn:schemas-microsoft-com:vml" Requires="v">
                <p:oleObj spid="_x0000_s10292" name="文件" r:id="rId3" imgW="6248343" imgH="9268198" progId="Word.Document.12">
                  <p:link updateAutomatic="1"/>
                </p:oleObj>
              </mc:Choice>
              <mc:Fallback>
                <p:oleObj name="文件" r:id="rId3" imgW="6248343" imgH="9268198" progId="Word.Document.12">
                  <p:link updateAutomatic="1"/>
                  <p:pic>
                    <p:nvPicPr>
                      <p:cNvPr id="0" name=""/>
                      <p:cNvPicPr/>
                      <p:nvPr/>
                    </p:nvPicPr>
                    <p:blipFill>
                      <a:blip r:embed="rId4"/>
                      <a:stretch>
                        <a:fillRect/>
                      </a:stretch>
                    </p:blipFill>
                    <p:spPr>
                      <a:xfrm>
                        <a:off x="683568" y="117785"/>
                        <a:ext cx="7704856" cy="6621889"/>
                      </a:xfrm>
                      <a:prstGeom prst="rect">
                        <a:avLst/>
                      </a:prstGeom>
                    </p:spPr>
                  </p:pic>
                </p:oleObj>
              </mc:Fallback>
            </mc:AlternateContent>
          </a:graphicData>
        </a:graphic>
      </p:graphicFrame>
    </p:spTree>
    <p:extLst>
      <p:ext uri="{BB962C8B-B14F-4D97-AF65-F5344CB8AC3E}">
        <p14:creationId xmlns:p14="http://schemas.microsoft.com/office/powerpoint/2010/main" val="20822617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7" name="內容版面配置區 6"/>
          <p:cNvGraphicFramePr>
            <a:graphicFrameLocks noGrp="1"/>
          </p:cNvGraphicFramePr>
          <p:nvPr>
            <p:ph idx="1"/>
          </p:nvPr>
        </p:nvGraphicFramePr>
        <p:xfrm>
          <a:off x="628650" y="1427586"/>
          <a:ext cx="7978839" cy="6527667"/>
        </p:xfrm>
        <a:graphic>
          <a:graphicData uri="http://schemas.openxmlformats.org/drawingml/2006/table">
            <a:tbl>
              <a:tblPr>
                <a:tableStyleId>{5C22544A-7EE6-4342-B048-85BDC9FD1C3A}</a:tableStyleId>
              </a:tblPr>
              <a:tblGrid>
                <a:gridCol w="543240">
                  <a:extLst>
                    <a:ext uri="{9D8B030D-6E8A-4147-A177-3AD203B41FA5}">
                      <a16:colId xmlns:a16="http://schemas.microsoft.com/office/drawing/2014/main" val="3222175947"/>
                    </a:ext>
                  </a:extLst>
                </a:gridCol>
                <a:gridCol w="929450">
                  <a:extLst>
                    <a:ext uri="{9D8B030D-6E8A-4147-A177-3AD203B41FA5}">
                      <a16:colId xmlns:a16="http://schemas.microsoft.com/office/drawing/2014/main" val="4115673329"/>
                    </a:ext>
                  </a:extLst>
                </a:gridCol>
                <a:gridCol w="1877998">
                  <a:extLst>
                    <a:ext uri="{9D8B030D-6E8A-4147-A177-3AD203B41FA5}">
                      <a16:colId xmlns:a16="http://schemas.microsoft.com/office/drawing/2014/main" val="566130405"/>
                    </a:ext>
                  </a:extLst>
                </a:gridCol>
                <a:gridCol w="4628151">
                  <a:extLst>
                    <a:ext uri="{9D8B030D-6E8A-4147-A177-3AD203B41FA5}">
                      <a16:colId xmlns:a16="http://schemas.microsoft.com/office/drawing/2014/main" val="891258945"/>
                    </a:ext>
                  </a:extLst>
                </a:gridCol>
              </a:tblGrid>
              <a:tr h="229679">
                <a:tc>
                  <a:txBody>
                    <a:bodyPr/>
                    <a:lstStyle/>
                    <a:p>
                      <a:pPr algn="ctr" fontAlgn="ctr"/>
                      <a:r>
                        <a:rPr lang="zh-TW" altLang="en-US" sz="1200" u="none" strike="noStrike" dirty="0">
                          <a:effectLst/>
                        </a:rPr>
                        <a:t>序號</a:t>
                      </a:r>
                      <a:endParaRPr lang="zh-TW" altLang="en-US" sz="12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ctr" fontAlgn="ctr"/>
                      <a:r>
                        <a:rPr lang="en-US" sz="1200" u="none" strike="noStrike">
                          <a:effectLst/>
                        </a:rPr>
                        <a:t>CAS No.</a:t>
                      </a:r>
                      <a:endParaRPr lang="en-US" sz="1200" b="1"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200" u="none" strike="noStrike">
                          <a:effectLst/>
                        </a:rPr>
                        <a:t>英文名稱</a:t>
                      </a:r>
                      <a:endParaRPr lang="zh-TW" altLang="en-US" sz="1200" b="1"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200" u="none" strike="noStrike">
                          <a:effectLst/>
                        </a:rPr>
                        <a:t>中文名稱</a:t>
                      </a:r>
                      <a:endParaRPr lang="zh-TW" altLang="en-US" sz="1200" b="1"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664792227"/>
                  </a:ext>
                </a:extLst>
              </a:tr>
              <a:tr h="229679">
                <a:tc>
                  <a:txBody>
                    <a:bodyPr/>
                    <a:lstStyle/>
                    <a:p>
                      <a:pPr algn="ctr" fontAlgn="ctr"/>
                      <a:r>
                        <a:rPr lang="en-US" altLang="zh-TW" sz="1200" u="none" strike="noStrike" dirty="0">
                          <a:effectLst/>
                        </a:rPr>
                        <a:t>1</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79-33-4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(S)-(+)-2-Hydroxypropanoic acid</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(S)-(+)-2-</a:t>
                      </a:r>
                      <a:r>
                        <a:rPr lang="zh-TW" altLang="en-US" sz="1200" u="none" strike="noStrike">
                          <a:effectLst/>
                        </a:rPr>
                        <a:t>羥基丙酸</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3343514"/>
                  </a:ext>
                </a:extLst>
              </a:tr>
              <a:tr h="229679">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71-55-6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1,1,1-Trichloroethane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1,1,1-</a:t>
                      </a:r>
                      <a:r>
                        <a:rPr lang="zh-TW" altLang="en-US" sz="1200" u="none" strike="noStrike">
                          <a:effectLst/>
                        </a:rPr>
                        <a:t>三氯乙烷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63945769"/>
                  </a:ext>
                </a:extLst>
              </a:tr>
              <a:tr h="229679">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79-34-5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dirty="0">
                          <a:effectLst/>
                        </a:rPr>
                        <a:t>1,1,2,2-Tetrachloroethane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1,1,2,2-</a:t>
                      </a:r>
                      <a:r>
                        <a:rPr lang="zh-TW" altLang="en-US" sz="1200" u="none" strike="noStrike">
                          <a:effectLst/>
                        </a:rPr>
                        <a:t>四氯乙烷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94613269"/>
                  </a:ext>
                </a:extLst>
              </a:tr>
              <a:tr h="229679">
                <a:tc>
                  <a:txBody>
                    <a:bodyPr/>
                    <a:lstStyle/>
                    <a:p>
                      <a:pPr algn="ctr" fontAlgn="ctr"/>
                      <a:r>
                        <a:rPr lang="en-US" altLang="zh-TW" sz="1200" u="none" strike="noStrike">
                          <a:effectLst/>
                        </a:rPr>
                        <a:t>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685-63-2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1,1,2,3,4,4-Hexafluoro-1,3-butadiene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1,1,2,3,4,4-</a:t>
                      </a:r>
                      <a:r>
                        <a:rPr lang="zh-TW" altLang="en-US" sz="1200" u="none" strike="noStrike">
                          <a:effectLst/>
                        </a:rPr>
                        <a:t>六氟</a:t>
                      </a:r>
                      <a:r>
                        <a:rPr lang="en-US" altLang="zh-TW" sz="1200" u="none" strike="noStrike">
                          <a:effectLst/>
                        </a:rPr>
                        <a:t>-1,3-</a:t>
                      </a:r>
                      <a:r>
                        <a:rPr lang="zh-TW" altLang="en-US" sz="1200" u="none" strike="noStrike">
                          <a:effectLst/>
                        </a:rPr>
                        <a:t>丁二烯</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97613058"/>
                  </a:ext>
                </a:extLst>
              </a:tr>
              <a:tr h="229679">
                <a:tc>
                  <a:txBody>
                    <a:bodyPr/>
                    <a:lstStyle/>
                    <a:p>
                      <a:pPr algn="ctr" fontAlgn="ctr"/>
                      <a:r>
                        <a:rPr lang="en-US" altLang="zh-TW" sz="1200" u="none" strike="noStrike">
                          <a:effectLst/>
                        </a:rPr>
                        <a:t>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79-00-5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1,1,2-Trichloroethane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1,1,2-</a:t>
                      </a:r>
                      <a:r>
                        <a:rPr lang="zh-TW" altLang="en-US" sz="1200" u="none" strike="noStrike">
                          <a:effectLst/>
                        </a:rPr>
                        <a:t>三氯乙烷　</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68525436"/>
                  </a:ext>
                </a:extLst>
              </a:tr>
              <a:tr h="229679">
                <a:tc>
                  <a:txBody>
                    <a:bodyPr/>
                    <a:lstStyle/>
                    <a:p>
                      <a:pPr algn="ctr" fontAlgn="ctr"/>
                      <a:r>
                        <a:rPr lang="en-US" altLang="zh-TW" sz="1200" u="none" strike="noStrike">
                          <a:effectLst/>
                        </a:rPr>
                        <a:t>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107-45-9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dirty="0">
                          <a:effectLst/>
                        </a:rPr>
                        <a:t>1,1,3,3-Tetramethylbutylamine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1,1,3,3-</a:t>
                      </a:r>
                      <a:r>
                        <a:rPr lang="zh-TW" altLang="en-US" sz="1200" u="none" strike="noStrike">
                          <a:effectLst/>
                        </a:rPr>
                        <a:t>四甲基丁胺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5564768"/>
                  </a:ext>
                </a:extLst>
              </a:tr>
              <a:tr h="229679">
                <a:tc>
                  <a:txBody>
                    <a:bodyPr/>
                    <a:lstStyle/>
                    <a:p>
                      <a:pPr algn="ctr" fontAlgn="ctr"/>
                      <a:r>
                        <a:rPr lang="en-US" altLang="zh-TW" sz="1200" u="none" strike="noStrike">
                          <a:effectLst/>
                        </a:rPr>
                        <a:t>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123-77-3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1,1'-Azobis(formamide)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a:t>
                      </a:r>
                      <a:r>
                        <a:rPr lang="zh-TW" altLang="en-US" sz="1200" u="none" strike="noStrike">
                          <a:effectLst/>
                        </a:rPr>
                        <a:t>偶氮雙甲醯胺</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46771590"/>
                  </a:ext>
                </a:extLst>
              </a:tr>
              <a:tr h="229679">
                <a:tc>
                  <a:txBody>
                    <a:bodyPr/>
                    <a:lstStyle/>
                    <a:p>
                      <a:pPr algn="ctr" fontAlgn="ctr"/>
                      <a:r>
                        <a:rPr lang="en-US" altLang="zh-TW" sz="1200" u="none" strike="noStrike">
                          <a:effectLst/>
                        </a:rPr>
                        <a:t>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3006-86-8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1,1-Di(t-butylperoxy)cyclohexane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1,1-</a:t>
                      </a:r>
                      <a:r>
                        <a:rPr lang="zh-TW" altLang="en-US" sz="1200" u="none" strike="noStrike" dirty="0">
                          <a:effectLst/>
                        </a:rPr>
                        <a:t>貳</a:t>
                      </a:r>
                      <a:r>
                        <a:rPr lang="en-US" altLang="zh-TW" sz="1200" u="none" strike="noStrike" dirty="0">
                          <a:effectLst/>
                        </a:rPr>
                        <a:t>(</a:t>
                      </a:r>
                      <a:r>
                        <a:rPr lang="zh-TW" altLang="en-US" sz="1200" u="none" strike="noStrike" dirty="0">
                          <a:effectLst/>
                        </a:rPr>
                        <a:t>三級丁基過氧</a:t>
                      </a:r>
                      <a:r>
                        <a:rPr lang="en-US" altLang="zh-TW" sz="1200" u="none" strike="noStrike" dirty="0">
                          <a:effectLst/>
                        </a:rPr>
                        <a:t>)</a:t>
                      </a:r>
                      <a:r>
                        <a:rPr lang="zh-TW" altLang="en-US" sz="1200" u="none" strike="noStrike" dirty="0">
                          <a:effectLst/>
                        </a:rPr>
                        <a:t>環己烷</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54604029"/>
                  </a:ext>
                </a:extLst>
              </a:tr>
              <a:tr h="449283">
                <a:tc>
                  <a:txBody>
                    <a:bodyPr/>
                    <a:lstStyle/>
                    <a:p>
                      <a:pPr algn="ctr" fontAlgn="ctr"/>
                      <a:r>
                        <a:rPr lang="en-US" altLang="zh-TW" sz="1200" u="none" strike="noStrike">
                          <a:effectLst/>
                        </a:rPr>
                        <a:t>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6731-36-8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1,1-Di-(tert-butyl peroxy)-3,3,5-trimethylcyclohexane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1,1-</a:t>
                      </a:r>
                      <a:r>
                        <a:rPr lang="zh-TW" altLang="en-US" sz="1200" u="none" strike="noStrike" dirty="0">
                          <a:effectLst/>
                        </a:rPr>
                        <a:t>貳</a:t>
                      </a:r>
                      <a:r>
                        <a:rPr lang="en-US" altLang="zh-TW" sz="1200" u="none" strike="noStrike" dirty="0">
                          <a:effectLst/>
                        </a:rPr>
                        <a:t>(</a:t>
                      </a:r>
                      <a:r>
                        <a:rPr lang="zh-TW" altLang="en-US" sz="1200" u="none" strike="noStrike" dirty="0">
                          <a:effectLst/>
                        </a:rPr>
                        <a:t>三級丁基過氧</a:t>
                      </a:r>
                      <a:r>
                        <a:rPr lang="en-US" altLang="zh-TW" sz="1200" u="none" strike="noStrike" dirty="0">
                          <a:effectLst/>
                        </a:rPr>
                        <a:t>)-3,3,5-</a:t>
                      </a:r>
                      <a:r>
                        <a:rPr lang="zh-TW" altLang="en-US" sz="1200" u="none" strike="noStrike" dirty="0">
                          <a:effectLst/>
                        </a:rPr>
                        <a:t>三甲基環己烷</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91318591"/>
                  </a:ext>
                </a:extLst>
              </a:tr>
              <a:tr h="229679">
                <a:tc>
                  <a:txBody>
                    <a:bodyPr/>
                    <a:lstStyle/>
                    <a:p>
                      <a:pPr algn="ctr" fontAlgn="ctr"/>
                      <a:r>
                        <a:rPr lang="en-US" altLang="zh-TW" sz="1200" u="none" strike="noStrike">
                          <a:effectLst/>
                        </a:rPr>
                        <a:t>10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75-37-6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1,1-Difluoroethane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1,1-</a:t>
                      </a:r>
                      <a:r>
                        <a:rPr lang="zh-TW" altLang="en-US" sz="1200" u="none" strike="noStrike" dirty="0">
                          <a:effectLst/>
                        </a:rPr>
                        <a:t>二氟乙烷</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02219979"/>
                  </a:ext>
                </a:extLst>
              </a:tr>
              <a:tr h="229679">
                <a:tc>
                  <a:txBody>
                    <a:bodyPr/>
                    <a:lstStyle/>
                    <a:p>
                      <a:pPr algn="ctr" fontAlgn="ctr"/>
                      <a:r>
                        <a:rPr lang="en-US" altLang="zh-TW" sz="1200" u="none" strike="noStrike">
                          <a:effectLst/>
                        </a:rPr>
                        <a:t>11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75-38-7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1,1-Difluoroethylene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1,1-</a:t>
                      </a:r>
                      <a:r>
                        <a:rPr lang="zh-TW" altLang="en-US" sz="1200" u="none" strike="noStrike" dirty="0">
                          <a:effectLst/>
                        </a:rPr>
                        <a:t>二氟乙烯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86302731"/>
                  </a:ext>
                </a:extLst>
              </a:tr>
              <a:tr h="229679">
                <a:tc>
                  <a:txBody>
                    <a:bodyPr/>
                    <a:lstStyle/>
                    <a:p>
                      <a:pPr algn="ctr" fontAlgn="ctr"/>
                      <a:r>
                        <a:rPr lang="en-US" altLang="zh-TW" sz="1200" u="none" strike="noStrike">
                          <a:effectLst/>
                        </a:rPr>
                        <a:t>12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2634-33-5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1,2-Benzisothiazole-3-one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1,2-</a:t>
                      </a:r>
                      <a:r>
                        <a:rPr lang="zh-TW" altLang="en-US" sz="1200" u="none" strike="noStrike" dirty="0">
                          <a:effectLst/>
                        </a:rPr>
                        <a:t>苯并異噻唑</a:t>
                      </a:r>
                      <a:r>
                        <a:rPr lang="en-US" altLang="zh-TW" sz="1200" u="none" strike="noStrike" dirty="0">
                          <a:effectLst/>
                        </a:rPr>
                        <a:t>-3-</a:t>
                      </a:r>
                      <a:r>
                        <a:rPr lang="zh-TW" altLang="en-US" sz="1200" u="none" strike="noStrike" dirty="0">
                          <a:effectLst/>
                        </a:rPr>
                        <a:t>酮</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91249884"/>
                  </a:ext>
                </a:extLst>
              </a:tr>
              <a:tr h="229679">
                <a:tc>
                  <a:txBody>
                    <a:bodyPr/>
                    <a:lstStyle/>
                    <a:p>
                      <a:pPr algn="ctr" fontAlgn="ctr"/>
                      <a:r>
                        <a:rPr lang="en-US" altLang="zh-TW" sz="1200" u="none" strike="noStrike">
                          <a:effectLst/>
                        </a:rPr>
                        <a:t>13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540-59-0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1,2-Dichloroethylene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1,2-</a:t>
                      </a:r>
                      <a:r>
                        <a:rPr lang="zh-TW" altLang="en-US" sz="1200" u="none" strike="noStrike" dirty="0">
                          <a:effectLst/>
                        </a:rPr>
                        <a:t>二氯乙烯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76769943"/>
                  </a:ext>
                </a:extLst>
              </a:tr>
              <a:tr h="449283">
                <a:tc>
                  <a:txBody>
                    <a:bodyPr/>
                    <a:lstStyle/>
                    <a:p>
                      <a:pPr algn="ctr" fontAlgn="ctr"/>
                      <a:r>
                        <a:rPr lang="en-US" altLang="zh-TW" sz="1200" u="none" strike="noStrike">
                          <a:effectLst/>
                        </a:rPr>
                        <a:t>14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25155-25-3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1,4-Di-(2-tert-butylperoxyisopropyl) benzene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1,4-</a:t>
                      </a:r>
                      <a:r>
                        <a:rPr lang="zh-TW" altLang="en-US" sz="1200" u="none" strike="noStrike" dirty="0">
                          <a:effectLst/>
                        </a:rPr>
                        <a:t>貳</a:t>
                      </a:r>
                      <a:r>
                        <a:rPr lang="en-US" altLang="zh-TW" sz="1200" u="none" strike="noStrike" dirty="0">
                          <a:effectLst/>
                        </a:rPr>
                        <a:t>(2-</a:t>
                      </a:r>
                      <a:r>
                        <a:rPr lang="zh-TW" altLang="en-US" sz="1200" u="none" strike="noStrike" dirty="0">
                          <a:effectLst/>
                        </a:rPr>
                        <a:t>三級丁基過氧異丙基</a:t>
                      </a:r>
                      <a:r>
                        <a:rPr lang="en-US" altLang="zh-TW" sz="1200" u="none" strike="noStrike" dirty="0">
                          <a:effectLst/>
                        </a:rPr>
                        <a:t>)</a:t>
                      </a:r>
                      <a:r>
                        <a:rPr lang="zh-TW" altLang="en-US" sz="1200" u="none" strike="noStrike" dirty="0">
                          <a:effectLst/>
                        </a:rPr>
                        <a:t>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52586630"/>
                  </a:ext>
                </a:extLst>
              </a:tr>
              <a:tr h="229679">
                <a:tc>
                  <a:txBody>
                    <a:bodyPr/>
                    <a:lstStyle/>
                    <a:p>
                      <a:pPr algn="ctr" fontAlgn="ctr"/>
                      <a:r>
                        <a:rPr lang="en-US" altLang="zh-TW" sz="1200" u="none" strike="noStrike">
                          <a:effectLst/>
                        </a:rPr>
                        <a:t>15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123-91-1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1,4-Dioxane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1,4-</a:t>
                      </a:r>
                      <a:r>
                        <a:rPr lang="zh-TW" altLang="en-US" sz="1200" u="none" strike="noStrike" dirty="0">
                          <a:effectLst/>
                        </a:rPr>
                        <a:t>二氧陸圜</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0645170"/>
                  </a:ext>
                </a:extLst>
              </a:tr>
              <a:tr h="229679">
                <a:tc>
                  <a:txBody>
                    <a:bodyPr/>
                    <a:lstStyle/>
                    <a:p>
                      <a:pPr algn="ctr" fontAlgn="ctr"/>
                      <a:r>
                        <a:rPr lang="en-US" altLang="zh-TW" sz="1200" u="none" strike="noStrike">
                          <a:effectLst/>
                        </a:rPr>
                        <a:t>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124-09-4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1,6-Hexanediamine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1,6-</a:t>
                      </a:r>
                      <a:r>
                        <a:rPr lang="zh-TW" altLang="en-US" sz="1200" u="none" strike="noStrike" dirty="0">
                          <a:effectLst/>
                        </a:rPr>
                        <a:t>己二胺</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92280269"/>
                  </a:ext>
                </a:extLst>
              </a:tr>
              <a:tr h="229679">
                <a:tc>
                  <a:txBody>
                    <a:bodyPr/>
                    <a:lstStyle/>
                    <a:p>
                      <a:pPr algn="ctr" fontAlgn="ctr"/>
                      <a:r>
                        <a:rPr lang="en-US" altLang="zh-TW" sz="1200" u="none" strike="noStrike">
                          <a:effectLst/>
                        </a:rPr>
                        <a:t>17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25167-67-3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1-Butene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a:t>
                      </a:r>
                      <a:r>
                        <a:rPr lang="zh-TW" altLang="en-US" sz="1200" u="none" strike="noStrike" dirty="0">
                          <a:effectLst/>
                        </a:rPr>
                        <a:t>丁烯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61679030"/>
                  </a:ext>
                </a:extLst>
              </a:tr>
              <a:tr h="229679">
                <a:tc>
                  <a:txBody>
                    <a:bodyPr/>
                    <a:lstStyle/>
                    <a:p>
                      <a:pPr algn="ctr" fontAlgn="ctr"/>
                      <a:r>
                        <a:rPr lang="en-US" altLang="zh-TW" sz="1200" u="none" strike="noStrike">
                          <a:effectLst/>
                        </a:rPr>
                        <a:t>18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71-36-3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1-Butyl alcohol</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a:t>
                      </a:r>
                      <a:r>
                        <a:rPr lang="zh-TW" altLang="en-US" sz="1200" u="none" strike="noStrike" dirty="0">
                          <a:effectLst/>
                        </a:rPr>
                        <a:t>丁醇　</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75434347"/>
                  </a:ext>
                </a:extLst>
              </a:tr>
              <a:tr h="229679">
                <a:tc>
                  <a:txBody>
                    <a:bodyPr/>
                    <a:lstStyle/>
                    <a:p>
                      <a:pPr algn="ctr" fontAlgn="ctr"/>
                      <a:r>
                        <a:rPr lang="en-US" altLang="zh-TW" sz="1200" u="none" strike="noStrike">
                          <a:effectLst/>
                        </a:rPr>
                        <a:t>19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97-00-7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1-Chloro-2,4-dinitrobenzene</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dirty="0">
                          <a:effectLst/>
                        </a:rPr>
                        <a:t>1-</a:t>
                      </a:r>
                      <a:r>
                        <a:rPr lang="zh-TW" altLang="en-US" sz="1200" u="none" strike="noStrike" dirty="0">
                          <a:effectLst/>
                        </a:rPr>
                        <a:t>氯</a:t>
                      </a:r>
                      <a:r>
                        <a:rPr lang="en-US" altLang="zh-TW" sz="1200" u="none" strike="noStrike" dirty="0">
                          <a:effectLst/>
                        </a:rPr>
                        <a:t>-2,4-</a:t>
                      </a:r>
                      <a:r>
                        <a:rPr lang="zh-TW" altLang="en-US" sz="1200" u="none" strike="noStrike" dirty="0">
                          <a:effectLst/>
                        </a:rPr>
                        <a:t>二硝基苯</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37711579"/>
                  </a:ext>
                </a:extLst>
              </a:tr>
              <a:tr h="229679">
                <a:tc>
                  <a:txBody>
                    <a:bodyPr/>
                    <a:lstStyle/>
                    <a:p>
                      <a:pPr algn="ctr" fontAlgn="ctr"/>
                      <a:r>
                        <a:rPr lang="en-US" altLang="zh-TW" sz="1200" u="none" strike="noStrike">
                          <a:effectLst/>
                        </a:rPr>
                        <a:t>20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200" u="none" strike="noStrike">
                          <a:effectLst/>
                        </a:rPr>
                        <a:t>112-55-0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200" u="none" strike="noStrike">
                          <a:effectLst/>
                        </a:rPr>
                        <a:t>1-Dodecanethiol</a:t>
                      </a:r>
                      <a:endParaRPr 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200" u="none" strike="noStrike" dirty="0">
                          <a:effectLst/>
                        </a:rPr>
                        <a:t>十二硫醇</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241529588"/>
                  </a:ext>
                </a:extLst>
              </a:tr>
            </a:tbl>
          </a:graphicData>
        </a:graphic>
      </p:graphicFrame>
    </p:spTree>
    <p:extLst>
      <p:ext uri="{BB962C8B-B14F-4D97-AF65-F5344CB8AC3E}">
        <p14:creationId xmlns:p14="http://schemas.microsoft.com/office/powerpoint/2010/main" val="27355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628650" y="1184986"/>
          <a:ext cx="7886700" cy="5812534"/>
        </p:xfrm>
        <a:graphic>
          <a:graphicData uri="http://schemas.openxmlformats.org/drawingml/2006/table">
            <a:tbl>
              <a:tblPr>
                <a:tableStyleId>{5C22544A-7EE6-4342-B048-85BDC9FD1C3A}</a:tableStyleId>
              </a:tblPr>
              <a:tblGrid>
                <a:gridCol w="536967">
                  <a:extLst>
                    <a:ext uri="{9D8B030D-6E8A-4147-A177-3AD203B41FA5}">
                      <a16:colId xmlns:a16="http://schemas.microsoft.com/office/drawing/2014/main" val="631538217"/>
                    </a:ext>
                  </a:extLst>
                </a:gridCol>
                <a:gridCol w="918717">
                  <a:extLst>
                    <a:ext uri="{9D8B030D-6E8A-4147-A177-3AD203B41FA5}">
                      <a16:colId xmlns:a16="http://schemas.microsoft.com/office/drawing/2014/main" val="1395065370"/>
                    </a:ext>
                  </a:extLst>
                </a:gridCol>
                <a:gridCol w="1856311">
                  <a:extLst>
                    <a:ext uri="{9D8B030D-6E8A-4147-A177-3AD203B41FA5}">
                      <a16:colId xmlns:a16="http://schemas.microsoft.com/office/drawing/2014/main" val="1891703788"/>
                    </a:ext>
                  </a:extLst>
                </a:gridCol>
                <a:gridCol w="4574705">
                  <a:extLst>
                    <a:ext uri="{9D8B030D-6E8A-4147-A177-3AD203B41FA5}">
                      <a16:colId xmlns:a16="http://schemas.microsoft.com/office/drawing/2014/main" val="2010738207"/>
                    </a:ext>
                  </a:extLst>
                </a:gridCol>
              </a:tblGrid>
              <a:tr h="245409">
                <a:tc>
                  <a:txBody>
                    <a:bodyPr/>
                    <a:lstStyle/>
                    <a:p>
                      <a:pPr algn="ctr" fontAlgn="ctr"/>
                      <a:r>
                        <a:rPr lang="en-US" altLang="zh-TW" sz="1100" u="none" strike="noStrike">
                          <a:effectLst/>
                        </a:rPr>
                        <a:t>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109-67-1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1-Pentene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a:t>
                      </a:r>
                      <a:r>
                        <a:rPr lang="zh-TW" altLang="en-US" sz="1100" u="none" strike="noStrike">
                          <a:effectLst/>
                        </a:rPr>
                        <a:t>戊烯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53299975"/>
                  </a:ext>
                </a:extLst>
              </a:tr>
              <a:tr h="245409">
                <a:tc>
                  <a:txBody>
                    <a:bodyPr/>
                    <a:lstStyle/>
                    <a:p>
                      <a:pPr algn="ctr" fontAlgn="ctr"/>
                      <a:r>
                        <a:rPr lang="en-US" altLang="zh-TW" sz="1100" u="none" strike="noStrike">
                          <a:effectLst/>
                        </a:rPr>
                        <a:t>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71-23-8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1-Propanol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a:t>
                      </a:r>
                      <a:r>
                        <a:rPr lang="zh-TW" altLang="en-US" sz="1100" u="none" strike="noStrike">
                          <a:effectLst/>
                        </a:rPr>
                        <a:t>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11644592"/>
                  </a:ext>
                </a:extLst>
              </a:tr>
              <a:tr h="245409">
                <a:tc>
                  <a:txBody>
                    <a:bodyPr/>
                    <a:lstStyle/>
                    <a:p>
                      <a:pPr algn="ctr" fontAlgn="ctr"/>
                      <a:r>
                        <a:rPr lang="en-US" altLang="zh-TW" sz="1100" u="none" strike="noStrike">
                          <a:effectLst/>
                        </a:rPr>
                        <a:t>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102-81-8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2-(Dibutylamino)ethanol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二丁胺基</a:t>
                      </a:r>
                      <a:r>
                        <a:rPr lang="en-US" altLang="zh-TW" sz="1100" u="none" strike="noStrike">
                          <a:effectLst/>
                        </a:rPr>
                        <a:t>)</a:t>
                      </a:r>
                      <a:r>
                        <a:rPr lang="zh-TW" altLang="en-US" sz="1100" u="none" strike="noStrike">
                          <a:effectLst/>
                        </a:rPr>
                        <a:t>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3676328"/>
                  </a:ext>
                </a:extLst>
              </a:tr>
              <a:tr h="245409">
                <a:tc>
                  <a:txBody>
                    <a:bodyPr/>
                    <a:lstStyle/>
                    <a:p>
                      <a:pPr algn="ctr" fontAlgn="ctr"/>
                      <a:r>
                        <a:rPr lang="en-US" altLang="zh-TW" sz="1100" u="none" strike="noStrike">
                          <a:effectLst/>
                        </a:rPr>
                        <a:t>24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2439-35-2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2-(Dimethylamino)ethyl 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丙烯酸</a:t>
                      </a:r>
                      <a:r>
                        <a:rPr lang="en-US" altLang="zh-TW" sz="1100" u="none" strike="noStrike">
                          <a:effectLst/>
                        </a:rPr>
                        <a:t>2-(</a:t>
                      </a:r>
                      <a:r>
                        <a:rPr lang="zh-TW" altLang="en-US" sz="1100" u="none" strike="noStrike">
                          <a:effectLst/>
                        </a:rPr>
                        <a:t>二甲基胺基</a:t>
                      </a:r>
                      <a:r>
                        <a:rPr lang="en-US" altLang="zh-TW" sz="1100" u="none" strike="noStrike">
                          <a:effectLst/>
                        </a:rPr>
                        <a:t>)</a:t>
                      </a:r>
                      <a:r>
                        <a:rPr lang="zh-TW" altLang="en-US" sz="1100" u="none" strike="noStrike">
                          <a:effectLst/>
                        </a:rPr>
                        <a:t>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86031069"/>
                  </a:ext>
                </a:extLst>
              </a:tr>
              <a:tr h="245409">
                <a:tc>
                  <a:txBody>
                    <a:bodyPr/>
                    <a:lstStyle/>
                    <a:p>
                      <a:pPr algn="ctr" fontAlgn="ctr"/>
                      <a:r>
                        <a:rPr lang="en-US" altLang="zh-TW" sz="1100" u="none" strike="noStrike">
                          <a:effectLst/>
                        </a:rPr>
                        <a:t>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616-23-9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2,3-Dichloro-1-propanol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2,3-</a:t>
                      </a:r>
                      <a:r>
                        <a:rPr lang="zh-TW" altLang="en-US" sz="1100" u="none" strike="noStrike">
                          <a:effectLst/>
                        </a:rPr>
                        <a:t>二氯</a:t>
                      </a:r>
                      <a:r>
                        <a:rPr lang="en-US" altLang="zh-TW" sz="1100" u="none" strike="noStrike">
                          <a:effectLst/>
                        </a:rPr>
                        <a:t>-1-</a:t>
                      </a:r>
                      <a:r>
                        <a:rPr lang="zh-TW" altLang="en-US" sz="1100" u="none" strike="noStrike">
                          <a:effectLst/>
                        </a:rPr>
                        <a:t>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996264353"/>
                  </a:ext>
                </a:extLst>
              </a:tr>
              <a:tr h="245409">
                <a:tc>
                  <a:txBody>
                    <a:bodyPr/>
                    <a:lstStyle/>
                    <a:p>
                      <a:pPr algn="ctr" fontAlgn="ctr"/>
                      <a:r>
                        <a:rPr lang="en-US" altLang="zh-TW" sz="1100" u="none" strike="noStrike">
                          <a:effectLst/>
                        </a:rPr>
                        <a:t>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118-79-6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2,4,6-Tribromophenol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2,4,6-</a:t>
                      </a:r>
                      <a:r>
                        <a:rPr lang="zh-TW" altLang="en-US" sz="1100" u="none" strike="noStrike">
                          <a:effectLst/>
                        </a:rPr>
                        <a:t>三溴酚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08927819"/>
                  </a:ext>
                </a:extLst>
              </a:tr>
              <a:tr h="245409">
                <a:tc>
                  <a:txBody>
                    <a:bodyPr/>
                    <a:lstStyle/>
                    <a:p>
                      <a:pPr algn="ctr" fontAlgn="ctr"/>
                      <a:r>
                        <a:rPr lang="en-US" altLang="zh-TW" sz="1100" u="none" strike="noStrike">
                          <a:effectLst/>
                        </a:rPr>
                        <a:t>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1879-09-0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2,4-Dimethyl-6-tert-butylphenol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2,4-</a:t>
                      </a:r>
                      <a:r>
                        <a:rPr lang="zh-TW" altLang="en-US" sz="1100" u="none" strike="noStrike">
                          <a:effectLst/>
                        </a:rPr>
                        <a:t>二甲基</a:t>
                      </a:r>
                      <a:r>
                        <a:rPr lang="en-US" altLang="zh-TW" sz="1100" u="none" strike="noStrike">
                          <a:effectLst/>
                        </a:rPr>
                        <a:t>-6-</a:t>
                      </a:r>
                      <a:r>
                        <a:rPr lang="zh-TW" altLang="en-US" sz="1100" u="none" strike="noStrike">
                          <a:effectLst/>
                        </a:rPr>
                        <a:t>三級丁基苯酚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28735046"/>
                  </a:ext>
                </a:extLst>
              </a:tr>
              <a:tr h="245409">
                <a:tc>
                  <a:txBody>
                    <a:bodyPr/>
                    <a:lstStyle/>
                    <a:p>
                      <a:pPr algn="ctr" fontAlgn="ctr"/>
                      <a:r>
                        <a:rPr lang="en-US" altLang="zh-TW" sz="1100" u="none" strike="noStrike">
                          <a:effectLst/>
                        </a:rPr>
                        <a:t>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123-54-6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2,4-Pentanedione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2,4-</a:t>
                      </a:r>
                      <a:r>
                        <a:rPr lang="zh-TW" altLang="en-US" sz="1100" u="none" strike="noStrike">
                          <a:effectLst/>
                        </a:rPr>
                        <a:t>戊二酮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934582483"/>
                  </a:ext>
                </a:extLst>
              </a:tr>
              <a:tr h="456923">
                <a:tc>
                  <a:txBody>
                    <a:bodyPr/>
                    <a:lstStyle/>
                    <a:p>
                      <a:pPr algn="ctr" fontAlgn="ctr"/>
                      <a:r>
                        <a:rPr lang="en-US" altLang="zh-TW" sz="1100" u="none" strike="noStrike">
                          <a:effectLst/>
                        </a:rPr>
                        <a:t>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15214-89-8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2-Acrylamido-2-methylpropanesulfonic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丙烯醯胺</a:t>
                      </a:r>
                      <a:r>
                        <a:rPr lang="en-US" altLang="zh-TW" sz="1100" u="none" strike="noStrike">
                          <a:effectLst/>
                        </a:rPr>
                        <a:t>-2-</a:t>
                      </a:r>
                      <a:r>
                        <a:rPr lang="zh-TW" altLang="en-US" sz="1100" u="none" strike="noStrike">
                          <a:effectLst/>
                        </a:rPr>
                        <a:t>甲基丙磺酸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66917515"/>
                  </a:ext>
                </a:extLst>
              </a:tr>
              <a:tr h="245409">
                <a:tc>
                  <a:txBody>
                    <a:bodyPr/>
                    <a:lstStyle/>
                    <a:p>
                      <a:pPr algn="ctr" fontAlgn="ctr"/>
                      <a:r>
                        <a:rPr lang="en-US" altLang="zh-TW" sz="1100" u="none" strike="noStrike">
                          <a:effectLst/>
                        </a:rPr>
                        <a:t>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929-06-6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2-Aminoethoxyethanol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胺基乙氧基乙醇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97224674"/>
                  </a:ext>
                </a:extLst>
              </a:tr>
              <a:tr h="245409">
                <a:tc>
                  <a:txBody>
                    <a:bodyPr/>
                    <a:lstStyle/>
                    <a:p>
                      <a:pPr algn="ctr" fontAlgn="ctr"/>
                      <a:r>
                        <a:rPr lang="en-US" altLang="zh-TW" sz="1100" u="none" strike="noStrike">
                          <a:effectLst/>
                        </a:rPr>
                        <a:t>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78-92-2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2-Butanol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丁醇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10453215"/>
                  </a:ext>
                </a:extLst>
              </a:tr>
              <a:tr h="245409">
                <a:tc>
                  <a:txBody>
                    <a:bodyPr/>
                    <a:lstStyle/>
                    <a:p>
                      <a:pPr algn="ctr" fontAlgn="ctr"/>
                      <a:r>
                        <a:rPr lang="en-US" altLang="zh-TW" sz="1100" u="none" strike="noStrike">
                          <a:effectLst/>
                        </a:rPr>
                        <a:t>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95-51-2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2-Chloroaniline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氯苯胺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03113434"/>
                  </a:ext>
                </a:extLst>
              </a:tr>
              <a:tr h="245409">
                <a:tc>
                  <a:txBody>
                    <a:bodyPr/>
                    <a:lstStyle/>
                    <a:p>
                      <a:pPr algn="ctr" fontAlgn="ctr"/>
                      <a:r>
                        <a:rPr lang="en-US" altLang="zh-TW" sz="1100" u="none" strike="noStrike">
                          <a:effectLst/>
                        </a:rPr>
                        <a:t>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107-07-3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2-Chloroethanol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氯乙醇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14837551"/>
                  </a:ext>
                </a:extLst>
              </a:tr>
              <a:tr h="245409">
                <a:tc>
                  <a:txBody>
                    <a:bodyPr/>
                    <a:lstStyle/>
                    <a:p>
                      <a:pPr algn="ctr" fontAlgn="ctr"/>
                      <a:r>
                        <a:rPr lang="en-US" altLang="zh-TW" sz="1100" u="none" strike="noStrike">
                          <a:effectLst/>
                        </a:rPr>
                        <a:t>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75-29-6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2-Chloropropane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氯丙烷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90110547"/>
                  </a:ext>
                </a:extLst>
              </a:tr>
              <a:tr h="245409">
                <a:tc>
                  <a:txBody>
                    <a:bodyPr/>
                    <a:lstStyle/>
                    <a:p>
                      <a:pPr algn="ctr" fontAlgn="ctr"/>
                      <a:r>
                        <a:rPr lang="en-US" altLang="zh-TW" sz="1100" u="none" strike="noStrike">
                          <a:effectLst/>
                        </a:rPr>
                        <a:t>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557-98-2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2-Chloropropene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氯丙烯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31269394"/>
                  </a:ext>
                </a:extLst>
              </a:tr>
              <a:tr h="245409">
                <a:tc>
                  <a:txBody>
                    <a:bodyPr/>
                    <a:lstStyle/>
                    <a:p>
                      <a:pPr algn="ctr" fontAlgn="ctr"/>
                      <a:r>
                        <a:rPr lang="en-US" altLang="zh-TW" sz="1100" u="none" strike="noStrike">
                          <a:effectLst/>
                        </a:rPr>
                        <a:t>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100-37-8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2-Diethyl-aminoethanol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二乙胺基乙醇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02936652"/>
                  </a:ext>
                </a:extLst>
              </a:tr>
              <a:tr h="245409">
                <a:tc>
                  <a:txBody>
                    <a:bodyPr/>
                    <a:lstStyle/>
                    <a:p>
                      <a:pPr algn="ctr" fontAlgn="ctr"/>
                      <a:r>
                        <a:rPr lang="en-US" altLang="zh-TW" sz="1100" u="none" strike="noStrike">
                          <a:effectLst/>
                        </a:rPr>
                        <a:t>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108-01-0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2-Dimethylaminoethanol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二甲基氨基乙醇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69556645"/>
                  </a:ext>
                </a:extLst>
              </a:tr>
              <a:tr h="245409">
                <a:tc>
                  <a:txBody>
                    <a:bodyPr/>
                    <a:lstStyle/>
                    <a:p>
                      <a:pPr algn="ctr" fontAlgn="ctr"/>
                      <a:r>
                        <a:rPr lang="en-US" altLang="zh-TW" sz="1100" u="none" strike="noStrike">
                          <a:effectLst/>
                        </a:rPr>
                        <a:t>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2867-47-2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2-Dimethylaminoethyl methacrylate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甲基丙烯酸</a:t>
                      </a:r>
                      <a:r>
                        <a:rPr lang="en-US" altLang="zh-TW" sz="1100" u="none" strike="noStrike">
                          <a:effectLst/>
                        </a:rPr>
                        <a:t>2-</a:t>
                      </a:r>
                      <a:r>
                        <a:rPr lang="zh-TW" altLang="en-US" sz="1100" u="none" strike="noStrike">
                          <a:effectLst/>
                        </a:rPr>
                        <a:t>二甲基胺乙酯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41925417"/>
                  </a:ext>
                </a:extLst>
              </a:tr>
              <a:tr h="245409">
                <a:tc>
                  <a:txBody>
                    <a:bodyPr/>
                    <a:lstStyle/>
                    <a:p>
                      <a:pPr algn="ctr" fontAlgn="ctr"/>
                      <a:r>
                        <a:rPr lang="en-US" altLang="zh-TW" sz="1100" u="none" strike="noStrike">
                          <a:effectLst/>
                        </a:rPr>
                        <a:t>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688-84-6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2-Ethyl-1-hexyl methacrylate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甲基丙烯酸</a:t>
                      </a:r>
                      <a:r>
                        <a:rPr lang="en-US" altLang="zh-TW" sz="1100" u="none" strike="noStrike">
                          <a:effectLst/>
                        </a:rPr>
                        <a:t>2-</a:t>
                      </a:r>
                      <a:r>
                        <a:rPr lang="zh-TW" altLang="en-US" sz="1100" u="none" strike="noStrike">
                          <a:effectLst/>
                        </a:rPr>
                        <a:t>乙基</a:t>
                      </a:r>
                      <a:r>
                        <a:rPr lang="en-US" altLang="zh-TW" sz="1100" u="none" strike="noStrike">
                          <a:effectLst/>
                        </a:rPr>
                        <a:t>-1-</a:t>
                      </a:r>
                      <a:r>
                        <a:rPr lang="zh-TW" altLang="en-US" sz="1100" u="none" strike="noStrike">
                          <a:effectLst/>
                        </a:rPr>
                        <a:t>己基酯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78725820"/>
                  </a:ext>
                </a:extLst>
              </a:tr>
              <a:tr h="245409">
                <a:tc>
                  <a:txBody>
                    <a:bodyPr/>
                    <a:lstStyle/>
                    <a:p>
                      <a:pPr algn="ctr" fontAlgn="ctr"/>
                      <a:r>
                        <a:rPr lang="en-US" altLang="zh-TW" sz="1100" u="none" strike="noStrike">
                          <a:effectLst/>
                        </a:rPr>
                        <a:t>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931-36-2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2-Ethyl-4-methylimidazole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a:t>
                      </a:r>
                      <a:r>
                        <a:rPr lang="zh-TW" altLang="en-US" sz="1100" u="none" strike="noStrike">
                          <a:effectLst/>
                        </a:rPr>
                        <a:t>乙基</a:t>
                      </a:r>
                      <a:r>
                        <a:rPr lang="en-US" altLang="zh-TW" sz="1100" u="none" strike="noStrike">
                          <a:effectLst/>
                        </a:rPr>
                        <a:t>-4-</a:t>
                      </a:r>
                      <a:r>
                        <a:rPr lang="zh-TW" altLang="en-US" sz="1100" u="none" strike="noStrike">
                          <a:effectLst/>
                        </a:rPr>
                        <a:t>甲基咪唑</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908322834"/>
                  </a:ext>
                </a:extLst>
              </a:tr>
              <a:tr h="245409">
                <a:tc>
                  <a:txBody>
                    <a:bodyPr/>
                    <a:lstStyle/>
                    <a:p>
                      <a:pPr algn="ctr" fontAlgn="ctr"/>
                      <a:r>
                        <a:rPr lang="en-US" altLang="zh-TW" sz="1100" u="none" strike="noStrike">
                          <a:effectLst/>
                        </a:rPr>
                        <a:t>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149-57-5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2-Ethylhexoic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dirty="0">
                          <a:effectLst/>
                        </a:rPr>
                        <a:t>2-</a:t>
                      </a:r>
                      <a:r>
                        <a:rPr lang="zh-TW" altLang="en-US" sz="1100" u="none" strike="noStrike" dirty="0">
                          <a:effectLst/>
                        </a:rPr>
                        <a:t>乙基己酸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33526549"/>
                  </a:ext>
                </a:extLst>
              </a:tr>
            </a:tbl>
          </a:graphicData>
        </a:graphic>
      </p:graphicFrame>
    </p:spTree>
    <p:extLst>
      <p:ext uri="{BB962C8B-B14F-4D97-AF65-F5344CB8AC3E}">
        <p14:creationId xmlns:p14="http://schemas.microsoft.com/office/powerpoint/2010/main" val="67595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565669" y="1119667"/>
          <a:ext cx="8127547" cy="5606338"/>
        </p:xfrm>
        <a:graphic>
          <a:graphicData uri="http://schemas.openxmlformats.org/drawingml/2006/table">
            <a:tbl>
              <a:tblPr>
                <a:tableStyleId>{5C22544A-7EE6-4342-B048-85BDC9FD1C3A}</a:tableStyleId>
              </a:tblPr>
              <a:tblGrid>
                <a:gridCol w="526481">
                  <a:extLst>
                    <a:ext uri="{9D8B030D-6E8A-4147-A177-3AD203B41FA5}">
                      <a16:colId xmlns:a16="http://schemas.microsoft.com/office/drawing/2014/main" val="1010086299"/>
                    </a:ext>
                  </a:extLst>
                </a:gridCol>
                <a:gridCol w="900776">
                  <a:extLst>
                    <a:ext uri="{9D8B030D-6E8A-4147-A177-3AD203B41FA5}">
                      <a16:colId xmlns:a16="http://schemas.microsoft.com/office/drawing/2014/main" val="183414581"/>
                    </a:ext>
                  </a:extLst>
                </a:gridCol>
                <a:gridCol w="1820060">
                  <a:extLst>
                    <a:ext uri="{9D8B030D-6E8A-4147-A177-3AD203B41FA5}">
                      <a16:colId xmlns:a16="http://schemas.microsoft.com/office/drawing/2014/main" val="2201842644"/>
                    </a:ext>
                  </a:extLst>
                </a:gridCol>
                <a:gridCol w="4485370">
                  <a:extLst>
                    <a:ext uri="{9D8B030D-6E8A-4147-A177-3AD203B41FA5}">
                      <a16:colId xmlns:a16="http://schemas.microsoft.com/office/drawing/2014/main" val="1517056048"/>
                    </a:ext>
                  </a:extLst>
                </a:gridCol>
                <a:gridCol w="394860">
                  <a:extLst>
                    <a:ext uri="{9D8B030D-6E8A-4147-A177-3AD203B41FA5}">
                      <a16:colId xmlns:a16="http://schemas.microsoft.com/office/drawing/2014/main" val="1184379078"/>
                    </a:ext>
                  </a:extLst>
                </a:gridCol>
              </a:tblGrid>
              <a:tr h="262146">
                <a:tc>
                  <a:txBody>
                    <a:bodyPr/>
                    <a:lstStyle/>
                    <a:p>
                      <a:pPr algn="ctr" fontAlgn="ctr"/>
                      <a:r>
                        <a:rPr lang="en-US" altLang="zh-TW" sz="1000" u="none" strike="noStrike">
                          <a:effectLst/>
                        </a:rPr>
                        <a:t>127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123-41-1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Choline hydroxide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氫氧化膽鹼</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790854184"/>
                  </a:ext>
                </a:extLst>
              </a:tr>
              <a:tr h="262146">
                <a:tc>
                  <a:txBody>
                    <a:bodyPr/>
                    <a:lstStyle/>
                    <a:p>
                      <a:pPr algn="ctr" fontAlgn="ctr"/>
                      <a:r>
                        <a:rPr lang="en-US" altLang="zh-TW" sz="1000" u="none" strike="noStrike">
                          <a:effectLst/>
                        </a:rPr>
                        <a:t>128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590-18-1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cis-2-Butene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順</a:t>
                      </a:r>
                      <a:r>
                        <a:rPr lang="en-US" altLang="zh-TW" sz="1000" u="none" strike="noStrike">
                          <a:effectLst/>
                        </a:rPr>
                        <a:t>2-</a:t>
                      </a:r>
                      <a:r>
                        <a:rPr lang="zh-TW" altLang="en-US" sz="1000" u="none" strike="noStrike">
                          <a:effectLst/>
                        </a:rPr>
                        <a:t>丁烯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71072697"/>
                  </a:ext>
                </a:extLst>
              </a:tr>
              <a:tr h="262146">
                <a:tc>
                  <a:txBody>
                    <a:bodyPr/>
                    <a:lstStyle/>
                    <a:p>
                      <a:pPr algn="ctr" fontAlgn="ctr"/>
                      <a:r>
                        <a:rPr lang="en-US" altLang="zh-TW" sz="1000" u="none" strike="noStrike">
                          <a:effectLst/>
                        </a:rPr>
                        <a:t>129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7440-48-4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Cobalt</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鈷</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27947905"/>
                  </a:ext>
                </a:extLst>
              </a:tr>
              <a:tr h="262146">
                <a:tc>
                  <a:txBody>
                    <a:bodyPr/>
                    <a:lstStyle/>
                    <a:p>
                      <a:pPr algn="ctr" fontAlgn="ctr"/>
                      <a:r>
                        <a:rPr lang="en-US" altLang="zh-TW" sz="1000" u="none" strike="noStrike">
                          <a:effectLst/>
                        </a:rPr>
                        <a:t>130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1307-96-6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Cobalt oxide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氧化鈷</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404277861"/>
                  </a:ext>
                </a:extLst>
              </a:tr>
              <a:tr h="262146">
                <a:tc>
                  <a:txBody>
                    <a:bodyPr/>
                    <a:lstStyle/>
                    <a:p>
                      <a:pPr algn="ctr" fontAlgn="ctr"/>
                      <a:r>
                        <a:rPr lang="en-US" altLang="zh-TW" sz="1000" u="none" strike="noStrike">
                          <a:effectLst/>
                        </a:rPr>
                        <a:t>131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68603-42-9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Coconut oil acid diethanolamide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椰子油酸二乙醇醯胺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600008250"/>
                  </a:ext>
                </a:extLst>
              </a:tr>
              <a:tr h="262146">
                <a:tc>
                  <a:txBody>
                    <a:bodyPr/>
                    <a:lstStyle/>
                    <a:p>
                      <a:pPr algn="ctr" fontAlgn="ctr"/>
                      <a:r>
                        <a:rPr lang="en-US" altLang="zh-TW" sz="1000" u="none" strike="noStrike">
                          <a:effectLst/>
                        </a:rPr>
                        <a:t>132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7758-98-7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Copper sulfate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硫酸銅</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555847551"/>
                  </a:ext>
                </a:extLst>
              </a:tr>
              <a:tr h="262146">
                <a:tc>
                  <a:txBody>
                    <a:bodyPr/>
                    <a:lstStyle/>
                    <a:p>
                      <a:pPr algn="ctr" fontAlgn="ctr"/>
                      <a:r>
                        <a:rPr lang="en-US" altLang="zh-TW" sz="1000" u="none" strike="noStrike">
                          <a:effectLst/>
                        </a:rPr>
                        <a:t>133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7447-39-4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Copper(Ⅱ)  chloride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氯化銅</a:t>
                      </a:r>
                      <a:r>
                        <a:rPr lang="en-US" altLang="zh-TW" sz="1000" u="none" strike="noStrike">
                          <a:effectLst/>
                        </a:rPr>
                        <a:t>(Ⅱ)</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745986770"/>
                  </a:ext>
                </a:extLst>
              </a:tr>
              <a:tr h="262146">
                <a:tc>
                  <a:txBody>
                    <a:bodyPr/>
                    <a:lstStyle/>
                    <a:p>
                      <a:pPr algn="ctr" fontAlgn="ctr"/>
                      <a:r>
                        <a:rPr lang="en-US" altLang="zh-TW" sz="1000" u="none" strike="noStrike">
                          <a:effectLst/>
                        </a:rPr>
                        <a:t>134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91-64-5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Coumarin</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香豆素</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461897194"/>
                  </a:ext>
                </a:extLst>
              </a:tr>
              <a:tr h="262146">
                <a:tc>
                  <a:txBody>
                    <a:bodyPr/>
                    <a:lstStyle/>
                    <a:p>
                      <a:pPr algn="ctr" fontAlgn="ctr"/>
                      <a:r>
                        <a:rPr lang="en-US" altLang="zh-TW" sz="1000" u="none" strike="noStrike">
                          <a:effectLst/>
                        </a:rPr>
                        <a:t>135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1319-77-3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Cresol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甲酚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977228402"/>
                  </a:ext>
                </a:extLst>
              </a:tr>
              <a:tr h="262146">
                <a:tc>
                  <a:txBody>
                    <a:bodyPr/>
                    <a:lstStyle/>
                    <a:p>
                      <a:pPr algn="ctr" fontAlgn="ctr"/>
                      <a:r>
                        <a:rPr lang="en-US" altLang="zh-TW" sz="1000" u="none" strike="noStrike">
                          <a:effectLst/>
                        </a:rPr>
                        <a:t>136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80-15-9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Cumene hydroperoxide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a:t>
                      </a:r>
                      <a:r>
                        <a:rPr lang="zh-TW" altLang="en-US" sz="1000" u="none" strike="noStrike">
                          <a:effectLst/>
                        </a:rPr>
                        <a:t>艹久</a:t>
                      </a:r>
                      <a:r>
                        <a:rPr lang="en-US" altLang="zh-TW" sz="1000" u="none" strike="noStrike">
                          <a:effectLst/>
                        </a:rPr>
                        <a:t>】</a:t>
                      </a:r>
                      <a:r>
                        <a:rPr lang="zh-TW" altLang="en-US" sz="1000" u="none" strike="noStrike">
                          <a:effectLst/>
                        </a:rPr>
                        <a:t>氫過氧化物</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185441358"/>
                  </a:ext>
                </a:extLst>
              </a:tr>
              <a:tr h="262146">
                <a:tc>
                  <a:txBody>
                    <a:bodyPr/>
                    <a:lstStyle/>
                    <a:p>
                      <a:pPr algn="ctr" fontAlgn="ctr"/>
                      <a:r>
                        <a:rPr lang="en-US" altLang="zh-TW" sz="1000" u="none" strike="noStrike">
                          <a:effectLst/>
                        </a:rPr>
                        <a:t>137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108-77-0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Cyanuric chloride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三聚氯化氰</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088549165"/>
                  </a:ext>
                </a:extLst>
              </a:tr>
              <a:tr h="262146">
                <a:tc>
                  <a:txBody>
                    <a:bodyPr/>
                    <a:lstStyle/>
                    <a:p>
                      <a:pPr algn="ctr" fontAlgn="ctr"/>
                      <a:r>
                        <a:rPr lang="en-US" altLang="zh-TW" sz="1000" u="none" strike="noStrike">
                          <a:effectLst/>
                        </a:rPr>
                        <a:t>138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108-93-0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Cyclohexanol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環己醇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304153393"/>
                  </a:ext>
                </a:extLst>
              </a:tr>
              <a:tr h="262146">
                <a:tc>
                  <a:txBody>
                    <a:bodyPr/>
                    <a:lstStyle/>
                    <a:p>
                      <a:pPr algn="ctr" fontAlgn="ctr"/>
                      <a:r>
                        <a:rPr lang="en-US" altLang="zh-TW" sz="1000" u="none" strike="noStrike">
                          <a:effectLst/>
                        </a:rPr>
                        <a:t>139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108-94-1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Cyclohexanone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環己酮</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75063835"/>
                  </a:ext>
                </a:extLst>
              </a:tr>
              <a:tr h="262146">
                <a:tc>
                  <a:txBody>
                    <a:bodyPr/>
                    <a:lstStyle/>
                    <a:p>
                      <a:pPr algn="ctr" fontAlgn="ctr"/>
                      <a:r>
                        <a:rPr lang="en-US" altLang="zh-TW" sz="1000" u="none" strike="noStrike">
                          <a:effectLst/>
                        </a:rPr>
                        <a:t>140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108-91-8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Cyclohexylamine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環己胺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973849785"/>
                  </a:ext>
                </a:extLst>
              </a:tr>
              <a:tr h="262146">
                <a:tc>
                  <a:txBody>
                    <a:bodyPr/>
                    <a:lstStyle/>
                    <a:p>
                      <a:pPr algn="ctr" fontAlgn="ctr"/>
                      <a:r>
                        <a:rPr lang="en-US" altLang="zh-TW" sz="1000" u="none" strike="noStrike">
                          <a:effectLst/>
                        </a:rPr>
                        <a:t>141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91465-08-6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Cyhalothrin</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三氟氯氰菊酯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賽洛寧</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135329106"/>
                  </a:ext>
                </a:extLst>
              </a:tr>
              <a:tr h="262146">
                <a:tc>
                  <a:txBody>
                    <a:bodyPr/>
                    <a:lstStyle/>
                    <a:p>
                      <a:pPr algn="ctr" fontAlgn="ctr"/>
                      <a:r>
                        <a:rPr lang="en-US" altLang="zh-TW" sz="1000" u="none" strike="noStrike">
                          <a:effectLst/>
                        </a:rPr>
                        <a:t>142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75-09-2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Dichloromethane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二氯甲烷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420391494"/>
                  </a:ext>
                </a:extLst>
              </a:tr>
              <a:tr h="262146">
                <a:tc>
                  <a:txBody>
                    <a:bodyPr/>
                    <a:lstStyle/>
                    <a:p>
                      <a:pPr algn="ctr" fontAlgn="ctr"/>
                      <a:r>
                        <a:rPr lang="en-US" altLang="zh-TW" sz="1000" u="none" strike="noStrike">
                          <a:effectLst/>
                        </a:rPr>
                        <a:t>143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4109-96-0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Dichlorosilane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二氯矽烷</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807453868"/>
                  </a:ext>
                </a:extLst>
              </a:tr>
              <a:tr h="262146">
                <a:tc>
                  <a:txBody>
                    <a:bodyPr/>
                    <a:lstStyle/>
                    <a:p>
                      <a:pPr algn="ctr" fontAlgn="ctr"/>
                      <a:r>
                        <a:rPr lang="en-US" altLang="zh-TW" sz="1000" u="none" strike="noStrike">
                          <a:effectLst/>
                        </a:rPr>
                        <a:t>144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141-66-2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Dicrotophos</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雙特松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531092526"/>
                  </a:ext>
                </a:extLst>
              </a:tr>
              <a:tr h="262146">
                <a:tc>
                  <a:txBody>
                    <a:bodyPr/>
                    <a:lstStyle/>
                    <a:p>
                      <a:pPr algn="ctr" fontAlgn="ctr"/>
                      <a:r>
                        <a:rPr lang="en-US" altLang="zh-TW" sz="1000" u="none" strike="noStrike">
                          <a:effectLst/>
                        </a:rPr>
                        <a:t>145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101-83-7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Dicyclohexylamine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二環己胺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592256981"/>
                  </a:ext>
                </a:extLst>
              </a:tr>
              <a:tr h="262146">
                <a:tc>
                  <a:txBody>
                    <a:bodyPr/>
                    <a:lstStyle/>
                    <a:p>
                      <a:pPr algn="ctr" fontAlgn="ctr"/>
                      <a:r>
                        <a:rPr lang="en-US" altLang="zh-TW" sz="1000" u="none" strike="noStrike">
                          <a:effectLst/>
                        </a:rPr>
                        <a:t>146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61791-31-9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Diethanolaminde of coconut oilfatty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椰子油脂肪酸二乙醯胺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885935717"/>
                  </a:ext>
                </a:extLst>
              </a:tr>
              <a:tr h="262146">
                <a:tc>
                  <a:txBody>
                    <a:bodyPr/>
                    <a:lstStyle/>
                    <a:p>
                      <a:pPr algn="ctr" fontAlgn="ctr"/>
                      <a:r>
                        <a:rPr lang="en-US" altLang="zh-TW" sz="1000" u="none" strike="noStrike">
                          <a:effectLst/>
                        </a:rPr>
                        <a:t>147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109-89-7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Diethylamine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二乙胺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dirty="0">
                          <a:effectLst/>
                        </a:rPr>
                        <a:t>　</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43333584"/>
                  </a:ext>
                </a:extLst>
              </a:tr>
            </a:tbl>
          </a:graphicData>
        </a:graphic>
      </p:graphicFrame>
    </p:spTree>
    <p:extLst>
      <p:ext uri="{BB962C8B-B14F-4D97-AF65-F5344CB8AC3E}">
        <p14:creationId xmlns:p14="http://schemas.microsoft.com/office/powerpoint/2010/main" val="411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628647" y="1259626"/>
          <a:ext cx="8127550" cy="5908785"/>
        </p:xfrm>
        <a:graphic>
          <a:graphicData uri="http://schemas.openxmlformats.org/drawingml/2006/table">
            <a:tbl>
              <a:tblPr>
                <a:tableStyleId>{5C22544A-7EE6-4342-B048-85BDC9FD1C3A}</a:tableStyleId>
              </a:tblPr>
              <a:tblGrid>
                <a:gridCol w="553366">
                  <a:extLst>
                    <a:ext uri="{9D8B030D-6E8A-4147-A177-3AD203B41FA5}">
                      <a16:colId xmlns:a16="http://schemas.microsoft.com/office/drawing/2014/main" val="679092052"/>
                    </a:ext>
                  </a:extLst>
                </a:gridCol>
                <a:gridCol w="946774">
                  <a:extLst>
                    <a:ext uri="{9D8B030D-6E8A-4147-A177-3AD203B41FA5}">
                      <a16:colId xmlns:a16="http://schemas.microsoft.com/office/drawing/2014/main" val="3238570077"/>
                    </a:ext>
                  </a:extLst>
                </a:gridCol>
                <a:gridCol w="1913000">
                  <a:extLst>
                    <a:ext uri="{9D8B030D-6E8A-4147-A177-3AD203B41FA5}">
                      <a16:colId xmlns:a16="http://schemas.microsoft.com/office/drawing/2014/main" val="1076960391"/>
                    </a:ext>
                  </a:extLst>
                </a:gridCol>
                <a:gridCol w="4714410">
                  <a:extLst>
                    <a:ext uri="{9D8B030D-6E8A-4147-A177-3AD203B41FA5}">
                      <a16:colId xmlns:a16="http://schemas.microsoft.com/office/drawing/2014/main" val="211474411"/>
                    </a:ext>
                  </a:extLst>
                </a:gridCol>
              </a:tblGrid>
              <a:tr h="236635">
                <a:tc>
                  <a:txBody>
                    <a:bodyPr/>
                    <a:lstStyle/>
                    <a:p>
                      <a:pPr algn="ctr" fontAlgn="ctr"/>
                      <a:r>
                        <a:rPr lang="en-US" altLang="zh-TW" sz="1100" u="none" strike="noStrike">
                          <a:effectLst/>
                        </a:rPr>
                        <a:t>148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104-78-9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Diethylaminopropylamine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二乙胺基丙胺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12394835"/>
                  </a:ext>
                </a:extLst>
              </a:tr>
              <a:tr h="236635">
                <a:tc>
                  <a:txBody>
                    <a:bodyPr/>
                    <a:lstStyle/>
                    <a:p>
                      <a:pPr algn="ctr" fontAlgn="ctr"/>
                      <a:r>
                        <a:rPr lang="en-US" altLang="zh-TW" sz="1100" u="none" strike="noStrike">
                          <a:effectLst/>
                        </a:rPr>
                        <a:t>149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111-77-3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Diethylene glycol monomethyl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二甘醇單甲醚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98391437"/>
                  </a:ext>
                </a:extLst>
              </a:tr>
              <a:tr h="236635">
                <a:tc>
                  <a:txBody>
                    <a:bodyPr/>
                    <a:lstStyle/>
                    <a:p>
                      <a:pPr algn="ctr" fontAlgn="ctr"/>
                      <a:r>
                        <a:rPr lang="en-US" altLang="zh-TW" sz="1100" u="none" strike="noStrike">
                          <a:effectLst/>
                        </a:rPr>
                        <a:t>150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111-40-0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Diethylene triamine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二次乙基三胺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55656482"/>
                  </a:ext>
                </a:extLst>
              </a:tr>
              <a:tr h="236635">
                <a:tc>
                  <a:txBody>
                    <a:bodyPr/>
                    <a:lstStyle/>
                    <a:p>
                      <a:pPr algn="ctr" fontAlgn="ctr"/>
                      <a:r>
                        <a:rPr lang="en-US" altLang="zh-TW" sz="1100" u="none" strike="noStrike">
                          <a:effectLst/>
                        </a:rPr>
                        <a:t>151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68479-98-1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Diethyltoluenediamine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二乙基甲苯二胺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170234399"/>
                  </a:ext>
                </a:extLst>
              </a:tr>
              <a:tr h="236635">
                <a:tc>
                  <a:txBody>
                    <a:bodyPr/>
                    <a:lstStyle/>
                    <a:p>
                      <a:pPr algn="ctr" fontAlgn="ctr"/>
                      <a:r>
                        <a:rPr lang="en-US" altLang="zh-TW" sz="1100" u="none" strike="noStrike">
                          <a:effectLst/>
                        </a:rPr>
                        <a:t>152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75-10-5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Difluoromethane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二氟甲烷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8000850"/>
                  </a:ext>
                </a:extLst>
              </a:tr>
              <a:tr h="236635">
                <a:tc>
                  <a:txBody>
                    <a:bodyPr/>
                    <a:lstStyle/>
                    <a:p>
                      <a:pPr algn="ctr" fontAlgn="ctr"/>
                      <a:r>
                        <a:rPr lang="en-US" altLang="zh-TW" sz="1100" u="none" strike="noStrike">
                          <a:effectLst/>
                        </a:rPr>
                        <a:t>153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2238-07-5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Diglycidyl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縮水甘油醚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02580493"/>
                  </a:ext>
                </a:extLst>
              </a:tr>
              <a:tr h="236635">
                <a:tc>
                  <a:txBody>
                    <a:bodyPr/>
                    <a:lstStyle/>
                    <a:p>
                      <a:pPr algn="ctr" fontAlgn="ctr"/>
                      <a:r>
                        <a:rPr lang="en-US" altLang="zh-TW" sz="1100" u="none" strike="noStrike">
                          <a:effectLst/>
                        </a:rPr>
                        <a:t>154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1191-15-7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Diisobutylaluminum hydride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二異丁基鋁氫化物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98671025"/>
                  </a:ext>
                </a:extLst>
              </a:tr>
              <a:tr h="236635">
                <a:tc>
                  <a:txBody>
                    <a:bodyPr/>
                    <a:lstStyle/>
                    <a:p>
                      <a:pPr algn="ctr" fontAlgn="ctr"/>
                      <a:r>
                        <a:rPr lang="en-US" altLang="zh-TW" sz="1100" u="none" strike="noStrike">
                          <a:effectLst/>
                        </a:rPr>
                        <a:t>155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624-92-0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Dimethyl disulfide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二硫二甲烷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41634209"/>
                  </a:ext>
                </a:extLst>
              </a:tr>
              <a:tr h="236635">
                <a:tc>
                  <a:txBody>
                    <a:bodyPr/>
                    <a:lstStyle/>
                    <a:p>
                      <a:pPr algn="ctr" fontAlgn="ctr"/>
                      <a:r>
                        <a:rPr lang="en-US" altLang="zh-TW" sz="1100" u="none" strike="noStrike">
                          <a:effectLst/>
                        </a:rPr>
                        <a:t>156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115-10-6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Dimethyl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二甲醚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41202553"/>
                  </a:ext>
                </a:extLst>
              </a:tr>
              <a:tr h="236635">
                <a:tc>
                  <a:txBody>
                    <a:bodyPr/>
                    <a:lstStyle/>
                    <a:p>
                      <a:pPr algn="ctr" fontAlgn="ctr"/>
                      <a:r>
                        <a:rPr lang="en-US" altLang="zh-TW" sz="1100" u="none" strike="noStrike">
                          <a:effectLst/>
                        </a:rPr>
                        <a:t>157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124-40-3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Dimethylamine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二甲胺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04576862"/>
                  </a:ext>
                </a:extLst>
              </a:tr>
              <a:tr h="236635">
                <a:tc>
                  <a:txBody>
                    <a:bodyPr/>
                    <a:lstStyle/>
                    <a:p>
                      <a:pPr algn="ctr" fontAlgn="ctr"/>
                      <a:r>
                        <a:rPr lang="en-US" altLang="zh-TW" sz="1100" u="none" strike="noStrike">
                          <a:effectLst/>
                        </a:rPr>
                        <a:t>158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74-94-2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Dimethylamine borane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二甲胺基甲硼烷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02557043"/>
                  </a:ext>
                </a:extLst>
              </a:tr>
              <a:tr h="236635">
                <a:tc>
                  <a:txBody>
                    <a:bodyPr/>
                    <a:lstStyle/>
                    <a:p>
                      <a:pPr algn="ctr" fontAlgn="ctr"/>
                      <a:r>
                        <a:rPr lang="en-US" altLang="zh-TW" sz="1100" u="none" strike="noStrike">
                          <a:effectLst/>
                        </a:rPr>
                        <a:t>159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75-78-5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Dimethyldichlorosilane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二甲基二氯矽烷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87193104"/>
                  </a:ext>
                </a:extLst>
              </a:tr>
              <a:tr h="236635">
                <a:tc>
                  <a:txBody>
                    <a:bodyPr/>
                    <a:lstStyle/>
                    <a:p>
                      <a:pPr algn="ctr" fontAlgn="ctr"/>
                      <a:r>
                        <a:rPr lang="en-US" altLang="zh-TW" sz="1100" u="none" strike="noStrike">
                          <a:effectLst/>
                        </a:rPr>
                        <a:t>160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111-92-2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Di-n-butylamine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二正丁胺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506675943"/>
                  </a:ext>
                </a:extLst>
              </a:tr>
              <a:tr h="236635">
                <a:tc>
                  <a:txBody>
                    <a:bodyPr/>
                    <a:lstStyle/>
                    <a:p>
                      <a:pPr algn="ctr" fontAlgn="ctr"/>
                      <a:r>
                        <a:rPr lang="en-US" altLang="zh-TW" sz="1100" u="none" strike="noStrike">
                          <a:effectLst/>
                        </a:rPr>
                        <a:t>161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628-96-6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Dinitroethyleneglycol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二硝基乙二醇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60924683"/>
                  </a:ext>
                </a:extLst>
              </a:tr>
              <a:tr h="236635">
                <a:tc>
                  <a:txBody>
                    <a:bodyPr/>
                    <a:lstStyle/>
                    <a:p>
                      <a:pPr algn="ctr" fontAlgn="ctr"/>
                      <a:r>
                        <a:rPr lang="en-US" altLang="zh-TW" sz="1100" u="none" strike="noStrike">
                          <a:effectLst/>
                        </a:rPr>
                        <a:t>162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121-14-2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Dinitrotoluene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二硝基甲苯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23473413"/>
                  </a:ext>
                </a:extLst>
              </a:tr>
              <a:tr h="236635">
                <a:tc>
                  <a:txBody>
                    <a:bodyPr/>
                    <a:lstStyle/>
                    <a:p>
                      <a:pPr algn="ctr" fontAlgn="ctr"/>
                      <a:r>
                        <a:rPr lang="en-US" altLang="zh-TW" sz="1100" u="none" strike="noStrike">
                          <a:effectLst/>
                        </a:rPr>
                        <a:t>163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1323-65-5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Dinonylphenol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二壬基苯酚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4036867"/>
                  </a:ext>
                </a:extLst>
              </a:tr>
              <a:tr h="236635">
                <a:tc>
                  <a:txBody>
                    <a:bodyPr/>
                    <a:lstStyle/>
                    <a:p>
                      <a:pPr algn="ctr" fontAlgn="ctr"/>
                      <a:r>
                        <a:rPr lang="en-US" altLang="zh-TW" sz="1100" u="none" strike="noStrike">
                          <a:effectLst/>
                        </a:rPr>
                        <a:t>164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577-11-7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Dioctyl sodium sulfosuccinate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磺基丁二酸二辛酯鈉鹽</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641081095"/>
                  </a:ext>
                </a:extLst>
              </a:tr>
              <a:tr h="451757">
                <a:tc>
                  <a:txBody>
                    <a:bodyPr/>
                    <a:lstStyle/>
                    <a:p>
                      <a:pPr algn="ctr" fontAlgn="ctr"/>
                      <a:r>
                        <a:rPr lang="en-US" altLang="zh-TW" sz="1100" u="none" strike="noStrike">
                          <a:effectLst/>
                        </a:rPr>
                        <a:t>165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75980-60-8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Diphenyl(2,4,6-trimethylbenzoyl)phosphine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二苯基</a:t>
                      </a:r>
                      <a:r>
                        <a:rPr lang="en-US" altLang="zh-TW" sz="1100" u="none" strike="noStrike">
                          <a:effectLst/>
                        </a:rPr>
                        <a:t>(2,4,6-</a:t>
                      </a:r>
                      <a:r>
                        <a:rPr lang="zh-TW" altLang="en-US" sz="1100" u="none" strike="noStrike">
                          <a:effectLst/>
                        </a:rPr>
                        <a:t>三甲基苯甲醯基</a:t>
                      </a:r>
                      <a:r>
                        <a:rPr lang="en-US" altLang="zh-TW" sz="1100" u="none" strike="noStrike">
                          <a:effectLst/>
                        </a:rPr>
                        <a:t>)</a:t>
                      </a:r>
                      <a:r>
                        <a:rPr lang="zh-TW" altLang="en-US" sz="1100" u="none" strike="noStrike">
                          <a:effectLst/>
                        </a:rPr>
                        <a:t>膦氧化物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857645455"/>
                  </a:ext>
                </a:extLst>
              </a:tr>
              <a:tr h="236635">
                <a:tc>
                  <a:txBody>
                    <a:bodyPr/>
                    <a:lstStyle/>
                    <a:p>
                      <a:pPr algn="ctr" fontAlgn="ctr"/>
                      <a:r>
                        <a:rPr lang="en-US" altLang="zh-TW" sz="1100" u="none" strike="noStrike">
                          <a:effectLst/>
                        </a:rPr>
                        <a:t>166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1313-59-3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Disodium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氧化鈉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33920548"/>
                  </a:ext>
                </a:extLst>
              </a:tr>
              <a:tr h="236635">
                <a:tc>
                  <a:txBody>
                    <a:bodyPr/>
                    <a:lstStyle/>
                    <a:p>
                      <a:pPr algn="ctr" fontAlgn="ctr"/>
                      <a:r>
                        <a:rPr lang="en-US" altLang="zh-TW" sz="1100" u="none" strike="noStrike">
                          <a:effectLst/>
                        </a:rPr>
                        <a:t>167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124-22-1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Dodecylamine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十二胺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51684125"/>
                  </a:ext>
                </a:extLst>
              </a:tr>
              <a:tr h="236635">
                <a:tc>
                  <a:txBody>
                    <a:bodyPr/>
                    <a:lstStyle/>
                    <a:p>
                      <a:pPr algn="ctr" fontAlgn="ctr"/>
                      <a:r>
                        <a:rPr lang="en-US" altLang="zh-TW" sz="1100" u="none" strike="noStrike">
                          <a:effectLst/>
                        </a:rPr>
                        <a:t>168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27176-87-0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Dodecylbenzenesulfonic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十二烷基苯磺酸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08316367"/>
                  </a:ext>
                </a:extLst>
              </a:tr>
              <a:tr h="236635">
                <a:tc>
                  <a:txBody>
                    <a:bodyPr/>
                    <a:lstStyle/>
                    <a:p>
                      <a:pPr algn="ctr" fontAlgn="ctr"/>
                      <a:r>
                        <a:rPr lang="en-US" altLang="zh-TW" sz="1100" u="none" strike="noStrike">
                          <a:effectLst/>
                        </a:rPr>
                        <a:t>169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69669-44-9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Dodecylbenzenesulfonic acid sodium salt</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CN" altLang="en-US" sz="1100" u="none" strike="noStrike" dirty="0">
                          <a:effectLst/>
                        </a:rPr>
                        <a:t>十二烷基苯磺酸钠</a:t>
                      </a:r>
                      <a:endParaRPr lang="zh-CN"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826947464"/>
                  </a:ext>
                </a:extLst>
              </a:tr>
            </a:tbl>
          </a:graphicData>
        </a:graphic>
      </p:graphicFrame>
    </p:spTree>
    <p:extLst>
      <p:ext uri="{BB962C8B-B14F-4D97-AF65-F5344CB8AC3E}">
        <p14:creationId xmlns:p14="http://schemas.microsoft.com/office/powerpoint/2010/main" val="285542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628650" y="1427576"/>
          <a:ext cx="8013831" cy="5349750"/>
        </p:xfrm>
        <a:graphic>
          <a:graphicData uri="http://schemas.openxmlformats.org/drawingml/2006/table">
            <a:tbl>
              <a:tblPr>
                <a:tableStyleId>{5C22544A-7EE6-4342-B048-85BDC9FD1C3A}</a:tableStyleId>
              </a:tblPr>
              <a:tblGrid>
                <a:gridCol w="545623">
                  <a:extLst>
                    <a:ext uri="{9D8B030D-6E8A-4147-A177-3AD203B41FA5}">
                      <a16:colId xmlns:a16="http://schemas.microsoft.com/office/drawing/2014/main" val="3567875365"/>
                    </a:ext>
                  </a:extLst>
                </a:gridCol>
                <a:gridCol w="933526">
                  <a:extLst>
                    <a:ext uri="{9D8B030D-6E8A-4147-A177-3AD203B41FA5}">
                      <a16:colId xmlns:a16="http://schemas.microsoft.com/office/drawing/2014/main" val="3319529832"/>
                    </a:ext>
                  </a:extLst>
                </a:gridCol>
                <a:gridCol w="1886234">
                  <a:extLst>
                    <a:ext uri="{9D8B030D-6E8A-4147-A177-3AD203B41FA5}">
                      <a16:colId xmlns:a16="http://schemas.microsoft.com/office/drawing/2014/main" val="1778200259"/>
                    </a:ext>
                  </a:extLst>
                </a:gridCol>
                <a:gridCol w="4648448">
                  <a:extLst>
                    <a:ext uri="{9D8B030D-6E8A-4147-A177-3AD203B41FA5}">
                      <a16:colId xmlns:a16="http://schemas.microsoft.com/office/drawing/2014/main" val="2965436056"/>
                    </a:ext>
                  </a:extLst>
                </a:gridCol>
              </a:tblGrid>
              <a:tr h="239930">
                <a:tc>
                  <a:txBody>
                    <a:bodyPr/>
                    <a:lstStyle/>
                    <a:p>
                      <a:pPr algn="ctr" fontAlgn="ctr"/>
                      <a:r>
                        <a:rPr lang="en-US" altLang="zh-TW" sz="1100" u="none" strike="noStrike">
                          <a:effectLst/>
                        </a:rPr>
                        <a:t>170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74-84-0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26793153"/>
                  </a:ext>
                </a:extLst>
              </a:tr>
              <a:tr h="239930">
                <a:tc>
                  <a:txBody>
                    <a:bodyPr/>
                    <a:lstStyle/>
                    <a:p>
                      <a:pPr algn="ctr" fontAlgn="ctr"/>
                      <a:r>
                        <a:rPr lang="en-US" altLang="zh-TW" sz="1100" u="none" strike="noStrike">
                          <a:effectLst/>
                        </a:rPr>
                        <a:t>171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141-43-5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Ethanolamine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乙醇胺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66349914"/>
                  </a:ext>
                </a:extLst>
              </a:tr>
              <a:tr h="239930">
                <a:tc>
                  <a:txBody>
                    <a:bodyPr/>
                    <a:lstStyle/>
                    <a:p>
                      <a:pPr algn="ctr" fontAlgn="ctr"/>
                      <a:r>
                        <a:rPr lang="en-US" altLang="zh-TW" sz="1100" u="none" strike="noStrike">
                          <a:effectLst/>
                        </a:rPr>
                        <a:t>172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141-78-6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乙酸乙酯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57503317"/>
                  </a:ext>
                </a:extLst>
              </a:tr>
              <a:tr h="239930">
                <a:tc>
                  <a:txBody>
                    <a:bodyPr/>
                    <a:lstStyle/>
                    <a:p>
                      <a:pPr algn="ctr" fontAlgn="ctr"/>
                      <a:r>
                        <a:rPr lang="en-US" altLang="zh-TW" sz="1100" u="none" strike="noStrike">
                          <a:effectLst/>
                        </a:rPr>
                        <a:t>173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140-88-5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 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丙烯酸乙酯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27206285"/>
                  </a:ext>
                </a:extLst>
              </a:tr>
              <a:tr h="239930">
                <a:tc>
                  <a:txBody>
                    <a:bodyPr/>
                    <a:lstStyle/>
                    <a:p>
                      <a:pPr algn="ctr" fontAlgn="ctr"/>
                      <a:r>
                        <a:rPr lang="en-US" altLang="zh-TW" sz="1100" u="none" strike="noStrike">
                          <a:effectLst/>
                        </a:rPr>
                        <a:t>174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60-29-7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41014811"/>
                  </a:ext>
                </a:extLst>
              </a:tr>
              <a:tr h="239930">
                <a:tc>
                  <a:txBody>
                    <a:bodyPr/>
                    <a:lstStyle/>
                    <a:p>
                      <a:pPr algn="ctr" fontAlgn="ctr"/>
                      <a:r>
                        <a:rPr lang="en-US" altLang="zh-TW" sz="1100" u="none" strike="noStrike">
                          <a:effectLst/>
                        </a:rPr>
                        <a:t>175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97-64-3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 lactate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乳酸乙酯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417495581"/>
                  </a:ext>
                </a:extLst>
              </a:tr>
              <a:tr h="239930">
                <a:tc>
                  <a:txBody>
                    <a:bodyPr/>
                    <a:lstStyle/>
                    <a:p>
                      <a:pPr algn="ctr" fontAlgn="ctr"/>
                      <a:r>
                        <a:rPr lang="en-US" altLang="zh-TW" sz="1100" u="none" strike="noStrike">
                          <a:effectLst/>
                        </a:rPr>
                        <a:t>176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75-08-1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 mercaptan</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乙硫醇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00430189"/>
                  </a:ext>
                </a:extLst>
              </a:tr>
              <a:tr h="239930">
                <a:tc>
                  <a:txBody>
                    <a:bodyPr/>
                    <a:lstStyle/>
                    <a:p>
                      <a:pPr algn="ctr" fontAlgn="ctr"/>
                      <a:r>
                        <a:rPr lang="en-US" altLang="zh-TW" sz="1100" u="none" strike="noStrike">
                          <a:effectLst/>
                        </a:rPr>
                        <a:t>177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563-43-9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Ethylaluminum dichloride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二氯化乙基鋁</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743018768"/>
                  </a:ext>
                </a:extLst>
              </a:tr>
              <a:tr h="239930">
                <a:tc>
                  <a:txBody>
                    <a:bodyPr/>
                    <a:lstStyle/>
                    <a:p>
                      <a:pPr algn="ctr" fontAlgn="ctr"/>
                      <a:r>
                        <a:rPr lang="en-US" altLang="zh-TW" sz="1100" u="none" strike="noStrike">
                          <a:effectLst/>
                        </a:rPr>
                        <a:t>178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75-04-7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57300319"/>
                  </a:ext>
                </a:extLst>
              </a:tr>
              <a:tr h="239930">
                <a:tc>
                  <a:txBody>
                    <a:bodyPr/>
                    <a:lstStyle/>
                    <a:p>
                      <a:pPr algn="ctr" fontAlgn="ctr"/>
                      <a:r>
                        <a:rPr lang="en-US" altLang="zh-TW" sz="1100" u="none" strike="noStrike">
                          <a:effectLst/>
                        </a:rPr>
                        <a:t>179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74-85-1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086369404"/>
                  </a:ext>
                </a:extLst>
              </a:tr>
              <a:tr h="239930">
                <a:tc>
                  <a:txBody>
                    <a:bodyPr/>
                    <a:lstStyle/>
                    <a:p>
                      <a:pPr algn="ctr" fontAlgn="ctr"/>
                      <a:r>
                        <a:rPr lang="en-US" altLang="zh-TW" sz="1100" u="none" strike="noStrike">
                          <a:effectLst/>
                        </a:rPr>
                        <a:t>180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96-49-1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 carbonate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碳酸伸乙酯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96358286"/>
                  </a:ext>
                </a:extLst>
              </a:tr>
              <a:tr h="239930">
                <a:tc>
                  <a:txBody>
                    <a:bodyPr/>
                    <a:lstStyle/>
                    <a:p>
                      <a:pPr algn="ctr" fontAlgn="ctr"/>
                      <a:r>
                        <a:rPr lang="en-US" altLang="zh-TW" sz="1100" u="none" strike="noStrike">
                          <a:effectLst/>
                        </a:rPr>
                        <a:t>181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107-21-1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 glycol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乙二醇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80391705"/>
                  </a:ext>
                </a:extLst>
              </a:tr>
              <a:tr h="239930">
                <a:tc>
                  <a:txBody>
                    <a:bodyPr/>
                    <a:lstStyle/>
                    <a:p>
                      <a:pPr algn="ctr" fontAlgn="ctr"/>
                      <a:r>
                        <a:rPr lang="en-US" altLang="zh-TW" sz="1100" u="none" strike="noStrike">
                          <a:effectLst/>
                        </a:rPr>
                        <a:t>182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111-76-2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 glycol monobutyl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乙二醇丁醚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30978892"/>
                  </a:ext>
                </a:extLst>
              </a:tr>
              <a:tr h="239930">
                <a:tc>
                  <a:txBody>
                    <a:bodyPr/>
                    <a:lstStyle/>
                    <a:p>
                      <a:pPr algn="ctr" fontAlgn="ctr"/>
                      <a:r>
                        <a:rPr lang="en-US" altLang="zh-TW" sz="1100" u="none" strike="noStrike">
                          <a:effectLst/>
                        </a:rPr>
                        <a:t>183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112-25-4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 glycol monohexyl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乙二醇單己醚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15321687"/>
                  </a:ext>
                </a:extLst>
              </a:tr>
              <a:tr h="239930">
                <a:tc>
                  <a:txBody>
                    <a:bodyPr/>
                    <a:lstStyle/>
                    <a:p>
                      <a:pPr algn="ctr" fontAlgn="ctr"/>
                      <a:r>
                        <a:rPr lang="en-US" altLang="zh-TW" sz="1100" u="none" strike="noStrike">
                          <a:effectLst/>
                        </a:rPr>
                        <a:t>184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2807-30-9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 glycol propyl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乙二醇丙基醚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71479736"/>
                  </a:ext>
                </a:extLst>
              </a:tr>
              <a:tr h="239930">
                <a:tc>
                  <a:txBody>
                    <a:bodyPr/>
                    <a:lstStyle/>
                    <a:p>
                      <a:pPr algn="ctr" fontAlgn="ctr"/>
                      <a:r>
                        <a:rPr lang="en-US" altLang="zh-TW" sz="1100" u="none" strike="noStrike">
                          <a:effectLst/>
                        </a:rPr>
                        <a:t>185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107-15-3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Ethylenediamine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99915481"/>
                  </a:ext>
                </a:extLst>
              </a:tr>
              <a:tr h="239930">
                <a:tc>
                  <a:txBody>
                    <a:bodyPr/>
                    <a:lstStyle/>
                    <a:p>
                      <a:pPr algn="ctr" fontAlgn="ctr"/>
                      <a:r>
                        <a:rPr lang="en-US" altLang="zh-TW" sz="1100" u="none" strike="noStrike">
                          <a:effectLst/>
                        </a:rPr>
                        <a:t>186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7705-08-0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Ferric chloride,anhydrous</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無水氯化鐵</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41652941"/>
                  </a:ext>
                </a:extLst>
              </a:tr>
              <a:tr h="239930">
                <a:tc>
                  <a:txBody>
                    <a:bodyPr/>
                    <a:lstStyle/>
                    <a:p>
                      <a:pPr algn="ctr" fontAlgn="ctr"/>
                      <a:r>
                        <a:rPr lang="en-US" altLang="zh-TW" sz="1100" u="none" strike="noStrike">
                          <a:effectLst/>
                        </a:rPr>
                        <a:t>187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7758-94-3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Ferrous 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氯化亞鐵</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28267601"/>
                  </a:ext>
                </a:extLst>
              </a:tr>
              <a:tr h="239930">
                <a:tc>
                  <a:txBody>
                    <a:bodyPr/>
                    <a:lstStyle/>
                    <a:p>
                      <a:pPr algn="ctr" fontAlgn="ctr"/>
                      <a:r>
                        <a:rPr lang="en-US" altLang="zh-TW" sz="1100" u="none" strike="noStrike">
                          <a:effectLst/>
                        </a:rPr>
                        <a:t>188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16872-11-0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Fluoroboric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氟硼酸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46253019"/>
                  </a:ext>
                </a:extLst>
              </a:tr>
              <a:tr h="239930">
                <a:tc>
                  <a:txBody>
                    <a:bodyPr/>
                    <a:lstStyle/>
                    <a:p>
                      <a:pPr algn="ctr" fontAlgn="ctr"/>
                      <a:r>
                        <a:rPr lang="en-US" altLang="zh-TW" sz="1100" u="none" strike="noStrike">
                          <a:effectLst/>
                        </a:rPr>
                        <a:t>189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64-18-6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Formic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甲酸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83464708"/>
                  </a:ext>
                </a:extLst>
              </a:tr>
              <a:tr h="239930">
                <a:tc>
                  <a:txBody>
                    <a:bodyPr/>
                    <a:lstStyle/>
                    <a:p>
                      <a:pPr algn="ctr" fontAlgn="ctr"/>
                      <a:r>
                        <a:rPr lang="en-US" altLang="zh-TW" sz="1100" u="none" strike="noStrike">
                          <a:effectLst/>
                        </a:rPr>
                        <a:t>190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98-00-0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Furfuryl alcohol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dirty="0">
                          <a:effectLst/>
                        </a:rPr>
                        <a:t>2-</a:t>
                      </a:r>
                      <a:r>
                        <a:rPr lang="zh-TW" altLang="en-US" sz="1100" u="none" strike="noStrike" dirty="0">
                          <a:effectLst/>
                        </a:rPr>
                        <a:t>呋喃甲醇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82333552"/>
                  </a:ext>
                </a:extLst>
              </a:tr>
            </a:tbl>
          </a:graphicData>
        </a:graphic>
      </p:graphicFrame>
    </p:spTree>
    <p:extLst>
      <p:ext uri="{BB962C8B-B14F-4D97-AF65-F5344CB8AC3E}">
        <p14:creationId xmlns:p14="http://schemas.microsoft.com/office/powerpoint/2010/main" val="68233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628650" y="1325558"/>
          <a:ext cx="8020828" cy="5533170"/>
        </p:xfrm>
        <a:graphic>
          <a:graphicData uri="http://schemas.openxmlformats.org/drawingml/2006/table">
            <a:tbl>
              <a:tblPr>
                <a:tableStyleId>{5C22544A-7EE6-4342-B048-85BDC9FD1C3A}</a:tableStyleId>
              </a:tblPr>
              <a:tblGrid>
                <a:gridCol w="546099">
                  <a:extLst>
                    <a:ext uri="{9D8B030D-6E8A-4147-A177-3AD203B41FA5}">
                      <a16:colId xmlns:a16="http://schemas.microsoft.com/office/drawing/2014/main" val="1134374493"/>
                    </a:ext>
                  </a:extLst>
                </a:gridCol>
                <a:gridCol w="934342">
                  <a:extLst>
                    <a:ext uri="{9D8B030D-6E8A-4147-A177-3AD203B41FA5}">
                      <a16:colId xmlns:a16="http://schemas.microsoft.com/office/drawing/2014/main" val="3240663824"/>
                    </a:ext>
                  </a:extLst>
                </a:gridCol>
                <a:gridCol w="1887881">
                  <a:extLst>
                    <a:ext uri="{9D8B030D-6E8A-4147-A177-3AD203B41FA5}">
                      <a16:colId xmlns:a16="http://schemas.microsoft.com/office/drawing/2014/main" val="2769715319"/>
                    </a:ext>
                  </a:extLst>
                </a:gridCol>
                <a:gridCol w="4652506">
                  <a:extLst>
                    <a:ext uri="{9D8B030D-6E8A-4147-A177-3AD203B41FA5}">
                      <a16:colId xmlns:a16="http://schemas.microsoft.com/office/drawing/2014/main" val="476231495"/>
                    </a:ext>
                  </a:extLst>
                </a:gridCol>
              </a:tblGrid>
              <a:tr h="250120">
                <a:tc>
                  <a:txBody>
                    <a:bodyPr/>
                    <a:lstStyle/>
                    <a:p>
                      <a:pPr algn="ctr" fontAlgn="ctr"/>
                      <a:r>
                        <a:rPr lang="en-US" altLang="zh-TW" sz="1100" u="none" strike="noStrike">
                          <a:effectLst/>
                        </a:rPr>
                        <a:t>191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111-30-8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Glutaraldehyde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戊二醛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70112922"/>
                  </a:ext>
                </a:extLst>
              </a:tr>
              <a:tr h="250120">
                <a:tc>
                  <a:txBody>
                    <a:bodyPr/>
                    <a:lstStyle/>
                    <a:p>
                      <a:pPr algn="ctr" fontAlgn="ctr"/>
                      <a:r>
                        <a:rPr lang="en-US" altLang="zh-TW" sz="1100" u="none" strike="noStrike">
                          <a:effectLst/>
                        </a:rPr>
                        <a:t>192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106-91-2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Glycidyl methacrylate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甲基丙烯酸縮水甘油酯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20290403"/>
                  </a:ext>
                </a:extLst>
              </a:tr>
              <a:tr h="250120">
                <a:tc>
                  <a:txBody>
                    <a:bodyPr/>
                    <a:lstStyle/>
                    <a:p>
                      <a:pPr algn="ctr" fontAlgn="ctr"/>
                      <a:r>
                        <a:rPr lang="en-US" altLang="zh-TW" sz="1100" u="none" strike="noStrike">
                          <a:effectLst/>
                        </a:rPr>
                        <a:t>193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107-22-2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Glyoxal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乙二醛</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15315410"/>
                  </a:ext>
                </a:extLst>
              </a:tr>
              <a:tr h="250120">
                <a:tc>
                  <a:txBody>
                    <a:bodyPr/>
                    <a:lstStyle/>
                    <a:p>
                      <a:pPr algn="ctr" fontAlgn="ctr"/>
                      <a:r>
                        <a:rPr lang="en-US" altLang="zh-TW" sz="1100" u="none" strike="noStrike">
                          <a:effectLst/>
                        </a:rPr>
                        <a:t>194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85-42-7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Hexahydrophthalic anhydride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六氫酞酸酐</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86518619"/>
                  </a:ext>
                </a:extLst>
              </a:tr>
              <a:tr h="250120">
                <a:tc>
                  <a:txBody>
                    <a:bodyPr/>
                    <a:lstStyle/>
                    <a:p>
                      <a:pPr algn="ctr" fontAlgn="ctr"/>
                      <a:r>
                        <a:rPr lang="en-US" altLang="zh-TW" sz="1100" u="none" strike="noStrike">
                          <a:effectLst/>
                        </a:rPr>
                        <a:t>195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999-97-3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Hexamethyldisilazane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六甲基二矽氮烷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10378315"/>
                  </a:ext>
                </a:extLst>
              </a:tr>
              <a:tr h="250120">
                <a:tc>
                  <a:txBody>
                    <a:bodyPr/>
                    <a:lstStyle/>
                    <a:p>
                      <a:pPr algn="ctr" fontAlgn="ctr"/>
                      <a:r>
                        <a:rPr lang="en-US" altLang="zh-TW" sz="1100" u="none" strike="noStrike">
                          <a:effectLst/>
                        </a:rPr>
                        <a:t>196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822-06-0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Hexamethylene diisocyanate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六亞甲二異氰酸酯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16138380"/>
                  </a:ext>
                </a:extLst>
              </a:tr>
              <a:tr h="250120">
                <a:tc>
                  <a:txBody>
                    <a:bodyPr/>
                    <a:lstStyle/>
                    <a:p>
                      <a:pPr algn="ctr" fontAlgn="ctr"/>
                      <a:r>
                        <a:rPr lang="en-US" altLang="zh-TW" sz="1100" u="none" strike="noStrike">
                          <a:effectLst/>
                        </a:rPr>
                        <a:t>197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100-97-0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Hexamethylenetetramine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六亞甲四胺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91988152"/>
                  </a:ext>
                </a:extLst>
              </a:tr>
              <a:tr h="250120">
                <a:tc>
                  <a:txBody>
                    <a:bodyPr/>
                    <a:lstStyle/>
                    <a:p>
                      <a:pPr algn="ctr" fontAlgn="ctr"/>
                      <a:r>
                        <a:rPr lang="en-US" altLang="zh-TW" sz="1100" u="none" strike="noStrike">
                          <a:effectLst/>
                        </a:rPr>
                        <a:t>198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7803-57-8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Hydrazine monohydrate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水合肼</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71645329"/>
                  </a:ext>
                </a:extLst>
              </a:tr>
              <a:tr h="250120">
                <a:tc>
                  <a:txBody>
                    <a:bodyPr/>
                    <a:lstStyle/>
                    <a:p>
                      <a:pPr algn="ctr" fontAlgn="ctr"/>
                      <a:r>
                        <a:rPr lang="en-US" altLang="zh-TW" sz="1100" u="none" strike="noStrike">
                          <a:effectLst/>
                        </a:rPr>
                        <a:t>199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10035-10-6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bromide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溴化氫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11077362"/>
                  </a:ext>
                </a:extLst>
              </a:tr>
              <a:tr h="250120">
                <a:tc>
                  <a:txBody>
                    <a:bodyPr/>
                    <a:lstStyle/>
                    <a:p>
                      <a:pPr algn="ctr" fontAlgn="ctr"/>
                      <a:r>
                        <a:rPr lang="en-US" altLang="zh-TW" sz="1100" u="none" strike="noStrike">
                          <a:effectLst/>
                        </a:rPr>
                        <a:t>200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7647-01-0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氯化氫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39638673"/>
                  </a:ext>
                </a:extLst>
              </a:tr>
              <a:tr h="250120">
                <a:tc>
                  <a:txBody>
                    <a:bodyPr/>
                    <a:lstStyle/>
                    <a:p>
                      <a:pPr algn="ctr" fontAlgn="ctr"/>
                      <a:r>
                        <a:rPr lang="en-US" altLang="zh-TW" sz="1100" u="none" strike="noStrike">
                          <a:effectLst/>
                        </a:rPr>
                        <a:t>201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7664-39-3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fluoride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氟化氫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45234535"/>
                  </a:ext>
                </a:extLst>
              </a:tr>
              <a:tr h="250120">
                <a:tc>
                  <a:txBody>
                    <a:bodyPr/>
                    <a:lstStyle/>
                    <a:p>
                      <a:pPr algn="ctr" fontAlgn="ctr"/>
                      <a:r>
                        <a:rPr lang="en-US" altLang="zh-TW" sz="1100" u="none" strike="noStrike">
                          <a:effectLst/>
                        </a:rPr>
                        <a:t>202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1333-74-0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gas</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氫氣</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54294693"/>
                  </a:ext>
                </a:extLst>
              </a:tr>
              <a:tr h="250120">
                <a:tc>
                  <a:txBody>
                    <a:bodyPr/>
                    <a:lstStyle/>
                    <a:p>
                      <a:pPr algn="ctr" fontAlgn="ctr"/>
                      <a:r>
                        <a:rPr lang="en-US" altLang="zh-TW" sz="1100" u="none" strike="noStrike">
                          <a:effectLst/>
                        </a:rPr>
                        <a:t>203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7722-84-1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peroxide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過氧化氫</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41250836"/>
                  </a:ext>
                </a:extLst>
              </a:tr>
              <a:tr h="250120">
                <a:tc>
                  <a:txBody>
                    <a:bodyPr/>
                    <a:lstStyle/>
                    <a:p>
                      <a:pPr algn="ctr" fontAlgn="ctr"/>
                      <a:r>
                        <a:rPr lang="en-US" altLang="zh-TW" sz="1100" u="none" strike="noStrike">
                          <a:effectLst/>
                        </a:rPr>
                        <a:t>204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7783-06-4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Hydrogen sulfide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硫化氫</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35433102"/>
                  </a:ext>
                </a:extLst>
              </a:tr>
              <a:tr h="250120">
                <a:tc>
                  <a:txBody>
                    <a:bodyPr/>
                    <a:lstStyle/>
                    <a:p>
                      <a:pPr algn="ctr" fontAlgn="ctr"/>
                      <a:r>
                        <a:rPr lang="en-US" altLang="zh-TW" sz="1100" u="none" strike="noStrike">
                          <a:effectLst/>
                        </a:rPr>
                        <a:t>205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123-31-9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Hydroquinone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苯二酚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941420954"/>
                  </a:ext>
                </a:extLst>
              </a:tr>
              <a:tr h="250120">
                <a:tc>
                  <a:txBody>
                    <a:bodyPr/>
                    <a:lstStyle/>
                    <a:p>
                      <a:pPr algn="ctr" fontAlgn="ctr"/>
                      <a:r>
                        <a:rPr lang="en-US" altLang="zh-TW" sz="1100" u="none" strike="noStrike">
                          <a:effectLst/>
                        </a:rPr>
                        <a:t>206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79-14-1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Hydroxyacetic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羥基乙酸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08986773"/>
                  </a:ext>
                </a:extLst>
              </a:tr>
              <a:tr h="250120">
                <a:tc>
                  <a:txBody>
                    <a:bodyPr/>
                    <a:lstStyle/>
                    <a:p>
                      <a:pPr algn="ctr" fontAlgn="ctr"/>
                      <a:r>
                        <a:rPr lang="en-US" altLang="zh-TW" sz="1100" u="none" strike="noStrike">
                          <a:effectLst/>
                        </a:rPr>
                        <a:t>207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2809-21-4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Hydroxyethanediphosphonic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羥基亞乙基二膦酸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97548570"/>
                  </a:ext>
                </a:extLst>
              </a:tr>
              <a:tr h="250120">
                <a:tc>
                  <a:txBody>
                    <a:bodyPr/>
                    <a:lstStyle/>
                    <a:p>
                      <a:pPr algn="ctr" fontAlgn="ctr"/>
                      <a:r>
                        <a:rPr lang="en-US" altLang="zh-TW" sz="1100" u="none" strike="noStrike">
                          <a:effectLst/>
                        </a:rPr>
                        <a:t>208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818-61-1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Hydroxyethyl 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丙烯酸羥乙酯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98557162"/>
                  </a:ext>
                </a:extLst>
              </a:tr>
              <a:tr h="250120">
                <a:tc>
                  <a:txBody>
                    <a:bodyPr/>
                    <a:lstStyle/>
                    <a:p>
                      <a:pPr algn="ctr" fontAlgn="ctr"/>
                      <a:r>
                        <a:rPr lang="en-US" altLang="zh-TW" sz="1100" u="none" strike="noStrike">
                          <a:effectLst/>
                        </a:rPr>
                        <a:t>209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7803-49-8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Hydroxylamine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羥胺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69925858"/>
                  </a:ext>
                </a:extLst>
              </a:tr>
              <a:tr h="250120">
                <a:tc>
                  <a:txBody>
                    <a:bodyPr/>
                    <a:lstStyle/>
                    <a:p>
                      <a:pPr algn="ctr" fontAlgn="ctr"/>
                      <a:r>
                        <a:rPr lang="en-US" altLang="zh-TW" sz="1100" u="none" strike="noStrike">
                          <a:effectLst/>
                        </a:rPr>
                        <a:t>210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25584-83-2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Hydroxypropyl acrylate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丙烯酸羥丙酯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869592800"/>
                  </a:ext>
                </a:extLst>
              </a:tr>
              <a:tr h="250120">
                <a:tc>
                  <a:txBody>
                    <a:bodyPr/>
                    <a:lstStyle/>
                    <a:p>
                      <a:pPr algn="ctr" fontAlgn="ctr"/>
                      <a:r>
                        <a:rPr lang="en-US" altLang="zh-TW" sz="1100" u="none" strike="noStrike">
                          <a:effectLst/>
                        </a:rPr>
                        <a:t>211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6303-21-5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Hypophosphorous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次磷酸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015595695"/>
                  </a:ext>
                </a:extLst>
              </a:tr>
            </a:tbl>
          </a:graphicData>
        </a:graphic>
      </p:graphicFrame>
    </p:spTree>
    <p:extLst>
      <p:ext uri="{BB962C8B-B14F-4D97-AF65-F5344CB8AC3E}">
        <p14:creationId xmlns:p14="http://schemas.microsoft.com/office/powerpoint/2010/main" val="315860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518141" y="1325563"/>
          <a:ext cx="7978839" cy="5113166"/>
        </p:xfrm>
        <a:graphic>
          <a:graphicData uri="http://schemas.openxmlformats.org/drawingml/2006/table">
            <a:tbl>
              <a:tblPr>
                <a:tableStyleId>{5C22544A-7EE6-4342-B048-85BDC9FD1C3A}</a:tableStyleId>
              </a:tblPr>
              <a:tblGrid>
                <a:gridCol w="543240">
                  <a:extLst>
                    <a:ext uri="{9D8B030D-6E8A-4147-A177-3AD203B41FA5}">
                      <a16:colId xmlns:a16="http://schemas.microsoft.com/office/drawing/2014/main" val="844850237"/>
                    </a:ext>
                  </a:extLst>
                </a:gridCol>
                <a:gridCol w="929450">
                  <a:extLst>
                    <a:ext uri="{9D8B030D-6E8A-4147-A177-3AD203B41FA5}">
                      <a16:colId xmlns:a16="http://schemas.microsoft.com/office/drawing/2014/main" val="190494365"/>
                    </a:ext>
                  </a:extLst>
                </a:gridCol>
                <a:gridCol w="1877998">
                  <a:extLst>
                    <a:ext uri="{9D8B030D-6E8A-4147-A177-3AD203B41FA5}">
                      <a16:colId xmlns:a16="http://schemas.microsoft.com/office/drawing/2014/main" val="4004946179"/>
                    </a:ext>
                  </a:extLst>
                </a:gridCol>
                <a:gridCol w="4628151">
                  <a:extLst>
                    <a:ext uri="{9D8B030D-6E8A-4147-A177-3AD203B41FA5}">
                      <a16:colId xmlns:a16="http://schemas.microsoft.com/office/drawing/2014/main" val="1175645219"/>
                    </a:ext>
                  </a:extLst>
                </a:gridCol>
              </a:tblGrid>
              <a:tr h="269114">
                <a:tc>
                  <a:txBody>
                    <a:bodyPr/>
                    <a:lstStyle/>
                    <a:p>
                      <a:pPr algn="ctr" fontAlgn="ctr"/>
                      <a:r>
                        <a:rPr lang="en-US" altLang="zh-TW" sz="1100" u="none" strike="noStrike">
                          <a:effectLst/>
                        </a:rPr>
                        <a:t>212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7782-61-8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Iron trinitrate nonahydrate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硝酸鐵九水合物</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41683784"/>
                  </a:ext>
                </a:extLst>
              </a:tr>
              <a:tr h="269114">
                <a:tc>
                  <a:txBody>
                    <a:bodyPr/>
                    <a:lstStyle/>
                    <a:p>
                      <a:pPr algn="ctr" fontAlgn="ctr"/>
                      <a:r>
                        <a:rPr lang="en-US" altLang="zh-TW" sz="1100" u="none" strike="noStrike">
                          <a:effectLst/>
                        </a:rPr>
                        <a:t>213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123-92-2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Isoamyl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乙酸異戊酯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29420044"/>
                  </a:ext>
                </a:extLst>
              </a:tr>
              <a:tr h="269114">
                <a:tc>
                  <a:txBody>
                    <a:bodyPr/>
                    <a:lstStyle/>
                    <a:p>
                      <a:pPr algn="ctr" fontAlgn="ctr"/>
                      <a:r>
                        <a:rPr lang="en-US" altLang="zh-TW" sz="1100" u="none" strike="noStrike">
                          <a:effectLst/>
                        </a:rPr>
                        <a:t>214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123-51-3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Isoamyl alcohol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異戊醇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894497135"/>
                  </a:ext>
                </a:extLst>
              </a:tr>
              <a:tr h="269114">
                <a:tc>
                  <a:txBody>
                    <a:bodyPr/>
                    <a:lstStyle/>
                    <a:p>
                      <a:pPr algn="ctr" fontAlgn="ctr"/>
                      <a:r>
                        <a:rPr lang="en-US" altLang="zh-TW" sz="1100" u="none" strike="noStrike">
                          <a:effectLst/>
                        </a:rPr>
                        <a:t>215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75-28-5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Isobutane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異丁烷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16046613"/>
                  </a:ext>
                </a:extLst>
              </a:tr>
              <a:tr h="269114">
                <a:tc>
                  <a:txBody>
                    <a:bodyPr/>
                    <a:lstStyle/>
                    <a:p>
                      <a:pPr algn="ctr" fontAlgn="ctr"/>
                      <a:r>
                        <a:rPr lang="en-US" altLang="zh-TW" sz="1100" u="none" strike="noStrike">
                          <a:effectLst/>
                        </a:rPr>
                        <a:t>216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110-19-0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Isobutyl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乙酸異丁酯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31737665"/>
                  </a:ext>
                </a:extLst>
              </a:tr>
              <a:tr h="269114">
                <a:tc>
                  <a:txBody>
                    <a:bodyPr/>
                    <a:lstStyle/>
                    <a:p>
                      <a:pPr algn="ctr" fontAlgn="ctr"/>
                      <a:r>
                        <a:rPr lang="en-US" altLang="zh-TW" sz="1100" u="none" strike="noStrike">
                          <a:effectLst/>
                        </a:rPr>
                        <a:t>217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78-83-1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Isobutyl alcohol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異丁醇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25163617"/>
                  </a:ext>
                </a:extLst>
              </a:tr>
              <a:tr h="269114">
                <a:tc>
                  <a:txBody>
                    <a:bodyPr/>
                    <a:lstStyle/>
                    <a:p>
                      <a:pPr algn="ctr" fontAlgn="ctr"/>
                      <a:r>
                        <a:rPr lang="en-US" altLang="zh-TW" sz="1100" u="none" strike="noStrike">
                          <a:effectLst/>
                        </a:rPr>
                        <a:t>218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115-11-7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Isobutylene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異丁烯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00301837"/>
                  </a:ext>
                </a:extLst>
              </a:tr>
              <a:tr h="269114">
                <a:tc>
                  <a:txBody>
                    <a:bodyPr/>
                    <a:lstStyle/>
                    <a:p>
                      <a:pPr algn="ctr" fontAlgn="ctr"/>
                      <a:r>
                        <a:rPr lang="en-US" altLang="zh-TW" sz="1100" u="none" strike="noStrike">
                          <a:effectLst/>
                        </a:rPr>
                        <a:t>219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108-80-5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Isocyanuric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異三聚氰酸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849964939"/>
                  </a:ext>
                </a:extLst>
              </a:tr>
              <a:tr h="269114">
                <a:tc>
                  <a:txBody>
                    <a:bodyPr/>
                    <a:lstStyle/>
                    <a:p>
                      <a:pPr algn="ctr" fontAlgn="ctr"/>
                      <a:r>
                        <a:rPr lang="en-US" altLang="zh-TW" sz="1100" u="none" strike="noStrike">
                          <a:effectLst/>
                        </a:rPr>
                        <a:t>220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78-78-4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Isopentane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異戊烷</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7769343"/>
                  </a:ext>
                </a:extLst>
              </a:tr>
              <a:tr h="269114">
                <a:tc>
                  <a:txBody>
                    <a:bodyPr/>
                    <a:lstStyle/>
                    <a:p>
                      <a:pPr algn="ctr" fontAlgn="ctr"/>
                      <a:r>
                        <a:rPr lang="en-US" altLang="zh-TW" sz="1100" u="none" strike="noStrike">
                          <a:effectLst/>
                        </a:rPr>
                        <a:t>221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2855-13-2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Isophorone 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異佛酮二胺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236960700"/>
                  </a:ext>
                </a:extLst>
              </a:tr>
              <a:tr h="269114">
                <a:tc>
                  <a:txBody>
                    <a:bodyPr/>
                    <a:lstStyle/>
                    <a:p>
                      <a:pPr algn="ctr" fontAlgn="ctr"/>
                      <a:r>
                        <a:rPr lang="en-US" altLang="zh-TW" sz="1100" u="none" strike="noStrike">
                          <a:effectLst/>
                        </a:rPr>
                        <a:t>222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4098-71-9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Isophorone diisocyanate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二異氰酸異佛爾酮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46526802"/>
                  </a:ext>
                </a:extLst>
              </a:tr>
              <a:tr h="269114">
                <a:tc>
                  <a:txBody>
                    <a:bodyPr/>
                    <a:lstStyle/>
                    <a:p>
                      <a:pPr algn="ctr" fontAlgn="ctr"/>
                      <a:r>
                        <a:rPr lang="en-US" altLang="zh-TW" sz="1100" u="none" strike="noStrike">
                          <a:effectLst/>
                        </a:rPr>
                        <a:t>223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78-79-5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Isoprene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異戊二烯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485322"/>
                  </a:ext>
                </a:extLst>
              </a:tr>
              <a:tr h="269114">
                <a:tc>
                  <a:txBody>
                    <a:bodyPr/>
                    <a:lstStyle/>
                    <a:p>
                      <a:pPr algn="ctr" fontAlgn="ctr"/>
                      <a:r>
                        <a:rPr lang="en-US" altLang="zh-TW" sz="1100" u="none" strike="noStrike">
                          <a:effectLst/>
                        </a:rPr>
                        <a:t>224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78-96-6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Isopropanolamine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異丙醇胺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74146027"/>
                  </a:ext>
                </a:extLst>
              </a:tr>
              <a:tr h="269114">
                <a:tc>
                  <a:txBody>
                    <a:bodyPr/>
                    <a:lstStyle/>
                    <a:p>
                      <a:pPr algn="ctr" fontAlgn="ctr"/>
                      <a:r>
                        <a:rPr lang="en-US" altLang="zh-TW" sz="1100" u="none" strike="noStrike">
                          <a:effectLst/>
                        </a:rPr>
                        <a:t>225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108-21-4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Isopropyl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乙酸異丙酯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40443087"/>
                  </a:ext>
                </a:extLst>
              </a:tr>
              <a:tr h="269114">
                <a:tc>
                  <a:txBody>
                    <a:bodyPr/>
                    <a:lstStyle/>
                    <a:p>
                      <a:pPr algn="ctr" fontAlgn="ctr"/>
                      <a:r>
                        <a:rPr lang="en-US" altLang="zh-TW" sz="1100" u="none" strike="noStrike">
                          <a:effectLst/>
                        </a:rPr>
                        <a:t>226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67-63-0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Isopropyl alcohol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006140119"/>
                  </a:ext>
                </a:extLst>
              </a:tr>
              <a:tr h="269114">
                <a:tc>
                  <a:txBody>
                    <a:bodyPr/>
                    <a:lstStyle/>
                    <a:p>
                      <a:pPr algn="ctr" fontAlgn="ctr"/>
                      <a:r>
                        <a:rPr lang="en-US" altLang="zh-TW" sz="1100" u="none" strike="noStrike">
                          <a:effectLst/>
                        </a:rPr>
                        <a:t>227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75-31-0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Isopropylamine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異丙胺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34427941"/>
                  </a:ext>
                </a:extLst>
              </a:tr>
              <a:tr h="269114">
                <a:tc>
                  <a:txBody>
                    <a:bodyPr/>
                    <a:lstStyle/>
                    <a:p>
                      <a:pPr algn="ctr" fontAlgn="ctr"/>
                      <a:r>
                        <a:rPr lang="en-US" altLang="zh-TW" sz="1100" u="none" strike="noStrike">
                          <a:effectLst/>
                        </a:rPr>
                        <a:t>228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55965-84-9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Isothiazolin</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異噻唑啉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05517873"/>
                  </a:ext>
                </a:extLst>
              </a:tr>
              <a:tr h="269114">
                <a:tc>
                  <a:txBody>
                    <a:bodyPr/>
                    <a:lstStyle/>
                    <a:p>
                      <a:pPr algn="ctr" fontAlgn="ctr"/>
                      <a:r>
                        <a:rPr lang="en-US" altLang="zh-TW" sz="1100" u="none" strike="noStrike">
                          <a:effectLst/>
                        </a:rPr>
                        <a:t>229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50-21-5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Lactic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乳酸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59097197"/>
                  </a:ext>
                </a:extLst>
              </a:tr>
              <a:tr h="269114">
                <a:tc>
                  <a:txBody>
                    <a:bodyPr/>
                    <a:lstStyle/>
                    <a:p>
                      <a:pPr algn="ctr" fontAlgn="ctr"/>
                      <a:r>
                        <a:rPr lang="en-US" altLang="zh-TW" sz="1100" u="none" strike="noStrike">
                          <a:effectLst/>
                        </a:rPr>
                        <a:t>230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112-18-5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Lauryldimethylamine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月桂基二甲基胺</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04111332"/>
                  </a:ext>
                </a:extLst>
              </a:tr>
            </a:tbl>
          </a:graphicData>
        </a:graphic>
      </p:graphicFrame>
    </p:spTree>
    <p:extLst>
      <p:ext uri="{BB962C8B-B14F-4D97-AF65-F5344CB8AC3E}">
        <p14:creationId xmlns:p14="http://schemas.microsoft.com/office/powerpoint/2010/main" val="406642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628651" y="1325564"/>
          <a:ext cx="8048820" cy="5434710"/>
        </p:xfrm>
        <a:graphic>
          <a:graphicData uri="http://schemas.openxmlformats.org/drawingml/2006/table">
            <a:tbl>
              <a:tblPr>
                <a:tableStyleId>{5C22544A-7EE6-4342-B048-85BDC9FD1C3A}</a:tableStyleId>
              </a:tblPr>
              <a:tblGrid>
                <a:gridCol w="521381">
                  <a:extLst>
                    <a:ext uri="{9D8B030D-6E8A-4147-A177-3AD203B41FA5}">
                      <a16:colId xmlns:a16="http://schemas.microsoft.com/office/drawing/2014/main" val="4022559760"/>
                    </a:ext>
                  </a:extLst>
                </a:gridCol>
                <a:gridCol w="892051">
                  <a:extLst>
                    <a:ext uri="{9D8B030D-6E8A-4147-A177-3AD203B41FA5}">
                      <a16:colId xmlns:a16="http://schemas.microsoft.com/office/drawing/2014/main" val="592395965"/>
                    </a:ext>
                  </a:extLst>
                </a:gridCol>
                <a:gridCol w="1802430">
                  <a:extLst>
                    <a:ext uri="{9D8B030D-6E8A-4147-A177-3AD203B41FA5}">
                      <a16:colId xmlns:a16="http://schemas.microsoft.com/office/drawing/2014/main" val="1940261578"/>
                    </a:ext>
                  </a:extLst>
                </a:gridCol>
                <a:gridCol w="4441922">
                  <a:extLst>
                    <a:ext uri="{9D8B030D-6E8A-4147-A177-3AD203B41FA5}">
                      <a16:colId xmlns:a16="http://schemas.microsoft.com/office/drawing/2014/main" val="468779115"/>
                    </a:ext>
                  </a:extLst>
                </a:gridCol>
                <a:gridCol w="391036">
                  <a:extLst>
                    <a:ext uri="{9D8B030D-6E8A-4147-A177-3AD203B41FA5}">
                      <a16:colId xmlns:a16="http://schemas.microsoft.com/office/drawing/2014/main" val="1685655664"/>
                    </a:ext>
                  </a:extLst>
                </a:gridCol>
              </a:tblGrid>
              <a:tr h="264492">
                <a:tc>
                  <a:txBody>
                    <a:bodyPr/>
                    <a:lstStyle/>
                    <a:p>
                      <a:pPr algn="ctr" fontAlgn="ctr"/>
                      <a:r>
                        <a:rPr lang="en-US" altLang="zh-TW" sz="1000" u="none" strike="noStrike">
                          <a:effectLst/>
                        </a:rPr>
                        <a:t>231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7439-93-2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Lithium</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鋰</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804997649"/>
                  </a:ext>
                </a:extLst>
              </a:tr>
              <a:tr h="264492">
                <a:tc>
                  <a:txBody>
                    <a:bodyPr/>
                    <a:lstStyle/>
                    <a:p>
                      <a:pPr algn="ctr" fontAlgn="ctr"/>
                      <a:r>
                        <a:rPr lang="en-US" altLang="zh-TW" sz="1000" u="none" strike="noStrike">
                          <a:effectLst/>
                        </a:rPr>
                        <a:t>232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1310-65-2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Lithium hydroxide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氫氧化鋰</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883084893"/>
                  </a:ext>
                </a:extLst>
              </a:tr>
              <a:tr h="264492">
                <a:tc>
                  <a:txBody>
                    <a:bodyPr/>
                    <a:lstStyle/>
                    <a:p>
                      <a:pPr algn="ctr" fontAlgn="ctr"/>
                      <a:r>
                        <a:rPr lang="en-US" altLang="zh-TW" sz="1000" u="none" strike="noStrike">
                          <a:effectLst/>
                        </a:rPr>
                        <a:t>233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632-99-5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Magenta</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苯胺紅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220374362"/>
                  </a:ext>
                </a:extLst>
              </a:tr>
              <a:tr h="264492">
                <a:tc>
                  <a:txBody>
                    <a:bodyPr/>
                    <a:lstStyle/>
                    <a:p>
                      <a:pPr algn="ctr" fontAlgn="ctr"/>
                      <a:r>
                        <a:rPr lang="en-US" altLang="zh-TW" sz="1000" u="none" strike="noStrike">
                          <a:effectLst/>
                        </a:rPr>
                        <a:t>234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10377-60-3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Magnesium nitrate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硝酸鎂</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162426791"/>
                  </a:ext>
                </a:extLst>
              </a:tr>
              <a:tr h="264492">
                <a:tc>
                  <a:txBody>
                    <a:bodyPr/>
                    <a:lstStyle/>
                    <a:p>
                      <a:pPr algn="ctr" fontAlgn="ctr"/>
                      <a:r>
                        <a:rPr lang="en-US" altLang="zh-TW" sz="1000" u="none" strike="noStrike">
                          <a:effectLst/>
                        </a:rPr>
                        <a:t>235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7439-95-4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Magnesium powder</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鎂粉</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051784203"/>
                  </a:ext>
                </a:extLst>
              </a:tr>
              <a:tr h="264492">
                <a:tc>
                  <a:txBody>
                    <a:bodyPr/>
                    <a:lstStyle/>
                    <a:p>
                      <a:pPr algn="ctr" fontAlgn="ctr"/>
                      <a:r>
                        <a:rPr lang="en-US" altLang="zh-TW" sz="1000" u="none" strike="noStrike">
                          <a:effectLst/>
                        </a:rPr>
                        <a:t>236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108-31-6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Maleic anhydride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順</a:t>
                      </a:r>
                      <a:r>
                        <a:rPr lang="en-US" altLang="zh-TW" sz="1000" u="none" strike="noStrike">
                          <a:effectLst/>
                        </a:rPr>
                        <a:t>-</a:t>
                      </a:r>
                      <a:r>
                        <a:rPr lang="zh-TW" altLang="en-US" sz="1000" u="none" strike="noStrike">
                          <a:effectLst/>
                        </a:rPr>
                        <a:t>丁烯二酐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743084996"/>
                  </a:ext>
                </a:extLst>
              </a:tr>
              <a:tr h="264492">
                <a:tc>
                  <a:txBody>
                    <a:bodyPr/>
                    <a:lstStyle/>
                    <a:p>
                      <a:pPr algn="ctr" fontAlgn="ctr"/>
                      <a:r>
                        <a:rPr lang="en-US" altLang="zh-TW" sz="1000" u="none" strike="noStrike">
                          <a:effectLst/>
                        </a:rPr>
                        <a:t>237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79-41-4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Methacrylic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甲基丙烯酸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073160062"/>
                  </a:ext>
                </a:extLst>
              </a:tr>
              <a:tr h="264492">
                <a:tc>
                  <a:txBody>
                    <a:bodyPr/>
                    <a:lstStyle/>
                    <a:p>
                      <a:pPr algn="ctr" fontAlgn="ctr"/>
                      <a:r>
                        <a:rPr lang="en-US" altLang="zh-TW" sz="1000" u="none" strike="noStrike">
                          <a:effectLst/>
                        </a:rPr>
                        <a:t>238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10265-92-6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Methamidophos</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甲胺磷</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達馬松</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65899878"/>
                  </a:ext>
                </a:extLst>
              </a:tr>
              <a:tr h="264492">
                <a:tc>
                  <a:txBody>
                    <a:bodyPr/>
                    <a:lstStyle/>
                    <a:p>
                      <a:pPr algn="ctr" fontAlgn="ctr"/>
                      <a:r>
                        <a:rPr lang="en-US" altLang="zh-TW" sz="1000" u="none" strike="noStrike">
                          <a:effectLst/>
                        </a:rPr>
                        <a:t>239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74-82-8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Methane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甲烷</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257668432"/>
                  </a:ext>
                </a:extLst>
              </a:tr>
              <a:tr h="264492">
                <a:tc>
                  <a:txBody>
                    <a:bodyPr/>
                    <a:lstStyle/>
                    <a:p>
                      <a:pPr algn="ctr" fontAlgn="ctr"/>
                      <a:r>
                        <a:rPr lang="en-US" altLang="zh-TW" sz="1000" u="none" strike="noStrike">
                          <a:effectLst/>
                        </a:rPr>
                        <a:t>240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75-75-2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Methanesulfonic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甲基磺酸</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117621403"/>
                  </a:ext>
                </a:extLst>
              </a:tr>
              <a:tr h="264492">
                <a:tc>
                  <a:txBody>
                    <a:bodyPr/>
                    <a:lstStyle/>
                    <a:p>
                      <a:pPr algn="ctr" fontAlgn="ctr"/>
                      <a:r>
                        <a:rPr lang="en-US" altLang="zh-TW" sz="1000" u="none" strike="noStrike">
                          <a:effectLst/>
                        </a:rPr>
                        <a:t>241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950-37-8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Methidathion</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滅大松</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755975120"/>
                  </a:ext>
                </a:extLst>
              </a:tr>
              <a:tr h="264492">
                <a:tc>
                  <a:txBody>
                    <a:bodyPr/>
                    <a:lstStyle/>
                    <a:p>
                      <a:pPr algn="ctr" fontAlgn="ctr"/>
                      <a:r>
                        <a:rPr lang="en-US" altLang="zh-TW" sz="1000" u="none" strike="noStrike">
                          <a:effectLst/>
                        </a:rPr>
                        <a:t>242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16752-77-5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Methomyl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滅多威</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納乃得</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17524665"/>
                  </a:ext>
                </a:extLst>
              </a:tr>
              <a:tr h="264492">
                <a:tc>
                  <a:txBody>
                    <a:bodyPr/>
                    <a:lstStyle/>
                    <a:p>
                      <a:pPr algn="ctr" fontAlgn="ctr"/>
                      <a:r>
                        <a:rPr lang="en-US" altLang="zh-TW" sz="1000" u="none" strike="noStrike">
                          <a:effectLst/>
                        </a:rPr>
                        <a:t>243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79-20-9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acetate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乙酸甲酯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345540375"/>
                  </a:ext>
                </a:extLst>
              </a:tr>
              <a:tr h="264492">
                <a:tc>
                  <a:txBody>
                    <a:bodyPr/>
                    <a:lstStyle/>
                    <a:p>
                      <a:pPr algn="ctr" fontAlgn="ctr"/>
                      <a:r>
                        <a:rPr lang="en-US" altLang="zh-TW" sz="1000" u="none" strike="noStrike">
                          <a:effectLst/>
                        </a:rPr>
                        <a:t>244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96-33-3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acrylate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丙烯酸甲酯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735573908"/>
                  </a:ext>
                </a:extLst>
              </a:tr>
              <a:tr h="264492">
                <a:tc>
                  <a:txBody>
                    <a:bodyPr/>
                    <a:lstStyle/>
                    <a:p>
                      <a:pPr algn="ctr" fontAlgn="ctr"/>
                      <a:r>
                        <a:rPr lang="en-US" altLang="zh-TW" sz="1000" u="none" strike="noStrike">
                          <a:effectLst/>
                        </a:rPr>
                        <a:t>245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67-56-1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alcohol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甲醇</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390123971"/>
                  </a:ext>
                </a:extLst>
              </a:tr>
              <a:tr h="264492">
                <a:tc>
                  <a:txBody>
                    <a:bodyPr/>
                    <a:lstStyle/>
                    <a:p>
                      <a:pPr algn="ctr" fontAlgn="ctr"/>
                      <a:r>
                        <a:rPr lang="en-US" altLang="zh-TW" sz="1000" u="none" strike="noStrike">
                          <a:effectLst/>
                        </a:rPr>
                        <a:t>246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74-83-9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bromide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溴甲烷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12839902"/>
                  </a:ext>
                </a:extLst>
              </a:tr>
              <a:tr h="264492">
                <a:tc>
                  <a:txBody>
                    <a:bodyPr/>
                    <a:lstStyle/>
                    <a:p>
                      <a:pPr algn="ctr" fontAlgn="ctr"/>
                      <a:r>
                        <a:rPr lang="en-US" altLang="zh-TW" sz="1000" u="none" strike="noStrike">
                          <a:effectLst/>
                        </a:rPr>
                        <a:t>247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591-78-6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butyl ketone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甲丁酮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866824337"/>
                  </a:ext>
                </a:extLst>
              </a:tr>
              <a:tr h="264492">
                <a:tc>
                  <a:txBody>
                    <a:bodyPr/>
                    <a:lstStyle/>
                    <a:p>
                      <a:pPr algn="ctr" fontAlgn="ctr"/>
                      <a:r>
                        <a:rPr lang="en-US" altLang="zh-TW" sz="1000" u="none" strike="noStrike">
                          <a:effectLst/>
                        </a:rPr>
                        <a:t>248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79-22-1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chloroformate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氯甲酸甲酯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100859297"/>
                  </a:ext>
                </a:extLst>
              </a:tr>
              <a:tr h="264492">
                <a:tc>
                  <a:txBody>
                    <a:bodyPr/>
                    <a:lstStyle/>
                    <a:p>
                      <a:pPr algn="ctr" fontAlgn="ctr"/>
                      <a:r>
                        <a:rPr lang="en-US" altLang="zh-TW" sz="1000" u="none" strike="noStrike">
                          <a:effectLst/>
                        </a:rPr>
                        <a:t>249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78-93-3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ethyl ketone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丁酮</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494542011"/>
                  </a:ext>
                </a:extLst>
              </a:tr>
              <a:tr h="264492">
                <a:tc>
                  <a:txBody>
                    <a:bodyPr/>
                    <a:lstStyle/>
                    <a:p>
                      <a:pPr algn="ctr" fontAlgn="ctr"/>
                      <a:r>
                        <a:rPr lang="en-US" altLang="zh-TW" sz="1000" u="none" strike="noStrike">
                          <a:effectLst/>
                        </a:rPr>
                        <a:t>250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1338-23-4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Methyl ethyl ketone peroxide （MEKPO）</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過氧化丁酮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dirty="0">
                          <a:effectLst/>
                        </a:rPr>
                        <a:t>　</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057830037"/>
                  </a:ext>
                </a:extLst>
              </a:tr>
            </a:tbl>
          </a:graphicData>
        </a:graphic>
      </p:graphicFrame>
    </p:spTree>
    <p:extLst>
      <p:ext uri="{BB962C8B-B14F-4D97-AF65-F5344CB8AC3E}">
        <p14:creationId xmlns:p14="http://schemas.microsoft.com/office/powerpoint/2010/main" val="152582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628650" y="1325567"/>
          <a:ext cx="8127547" cy="5888512"/>
        </p:xfrm>
        <a:graphic>
          <a:graphicData uri="http://schemas.openxmlformats.org/drawingml/2006/table">
            <a:tbl>
              <a:tblPr>
                <a:tableStyleId>{5C22544A-7EE6-4342-B048-85BDC9FD1C3A}</a:tableStyleId>
              </a:tblPr>
              <a:tblGrid>
                <a:gridCol w="553365">
                  <a:extLst>
                    <a:ext uri="{9D8B030D-6E8A-4147-A177-3AD203B41FA5}">
                      <a16:colId xmlns:a16="http://schemas.microsoft.com/office/drawing/2014/main" val="1292443473"/>
                    </a:ext>
                  </a:extLst>
                </a:gridCol>
                <a:gridCol w="946773">
                  <a:extLst>
                    <a:ext uri="{9D8B030D-6E8A-4147-A177-3AD203B41FA5}">
                      <a16:colId xmlns:a16="http://schemas.microsoft.com/office/drawing/2014/main" val="1872085552"/>
                    </a:ext>
                  </a:extLst>
                </a:gridCol>
                <a:gridCol w="1913000">
                  <a:extLst>
                    <a:ext uri="{9D8B030D-6E8A-4147-A177-3AD203B41FA5}">
                      <a16:colId xmlns:a16="http://schemas.microsoft.com/office/drawing/2014/main" val="2536400338"/>
                    </a:ext>
                  </a:extLst>
                </a:gridCol>
                <a:gridCol w="4714409">
                  <a:extLst>
                    <a:ext uri="{9D8B030D-6E8A-4147-A177-3AD203B41FA5}">
                      <a16:colId xmlns:a16="http://schemas.microsoft.com/office/drawing/2014/main" val="1787074389"/>
                    </a:ext>
                  </a:extLst>
                </a:gridCol>
              </a:tblGrid>
              <a:tr h="232012">
                <a:tc>
                  <a:txBody>
                    <a:bodyPr/>
                    <a:lstStyle/>
                    <a:p>
                      <a:pPr algn="ctr" fontAlgn="ctr"/>
                      <a:r>
                        <a:rPr lang="en-US" altLang="zh-TW" sz="1100" u="none" strike="noStrike">
                          <a:effectLst/>
                        </a:rPr>
                        <a:t>251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96-29-7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 ethyl ketoxime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CN" altLang="en-US" sz="1100" u="none" strike="noStrike">
                          <a:effectLst/>
                        </a:rPr>
                        <a:t>甲基乙基酮肟</a:t>
                      </a:r>
                      <a:endParaRPr lang="zh-CN"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238471722"/>
                  </a:ext>
                </a:extLst>
              </a:tr>
              <a:tr h="232012">
                <a:tc>
                  <a:txBody>
                    <a:bodyPr/>
                    <a:lstStyle/>
                    <a:p>
                      <a:pPr algn="ctr" fontAlgn="ctr"/>
                      <a:r>
                        <a:rPr lang="en-US" altLang="zh-TW" sz="1100" u="none" strike="noStrike">
                          <a:effectLst/>
                        </a:rPr>
                        <a:t>252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107-31-3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 formate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甲酸甲酯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976645086"/>
                  </a:ext>
                </a:extLst>
              </a:tr>
              <a:tr h="232012">
                <a:tc>
                  <a:txBody>
                    <a:bodyPr/>
                    <a:lstStyle/>
                    <a:p>
                      <a:pPr algn="ctr" fontAlgn="ctr"/>
                      <a:r>
                        <a:rPr lang="en-US" altLang="zh-TW" sz="1100" u="none" strike="noStrike">
                          <a:effectLst/>
                        </a:rPr>
                        <a:t>253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74-88-4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 iodide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碘甲烷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59006243"/>
                  </a:ext>
                </a:extLst>
              </a:tr>
              <a:tr h="232012">
                <a:tc>
                  <a:txBody>
                    <a:bodyPr/>
                    <a:lstStyle/>
                    <a:p>
                      <a:pPr algn="ctr" fontAlgn="ctr"/>
                      <a:r>
                        <a:rPr lang="en-US" altLang="zh-TW" sz="1100" u="none" strike="noStrike">
                          <a:effectLst/>
                        </a:rPr>
                        <a:t>254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108-10-1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 isobutyl ketone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甲基異丁酮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93824546"/>
                  </a:ext>
                </a:extLst>
              </a:tr>
              <a:tr h="232012">
                <a:tc>
                  <a:txBody>
                    <a:bodyPr/>
                    <a:lstStyle/>
                    <a:p>
                      <a:pPr algn="ctr" fontAlgn="ctr"/>
                      <a:r>
                        <a:rPr lang="en-US" altLang="zh-TW" sz="1100" u="none" strike="noStrike">
                          <a:effectLst/>
                        </a:rPr>
                        <a:t>255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126-98-7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Methylacrylonitrile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甲基丙烯腈</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66956553"/>
                  </a:ext>
                </a:extLst>
              </a:tr>
              <a:tr h="232012">
                <a:tc>
                  <a:txBody>
                    <a:bodyPr/>
                    <a:lstStyle/>
                    <a:p>
                      <a:pPr algn="ctr" fontAlgn="ctr"/>
                      <a:r>
                        <a:rPr lang="en-US" altLang="zh-TW" sz="1100" u="none" strike="noStrike">
                          <a:effectLst/>
                        </a:rPr>
                        <a:t>256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74-89-5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031010532"/>
                  </a:ext>
                </a:extLst>
              </a:tr>
              <a:tr h="232012">
                <a:tc>
                  <a:txBody>
                    <a:bodyPr/>
                    <a:lstStyle/>
                    <a:p>
                      <a:pPr algn="ctr" fontAlgn="ctr"/>
                      <a:r>
                        <a:rPr lang="en-US" altLang="zh-TW" sz="1100" u="none" strike="noStrike">
                          <a:effectLst/>
                        </a:rPr>
                        <a:t>257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25639-42-3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Methylcyclohexanol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甲基環己醇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04962562"/>
                  </a:ext>
                </a:extLst>
              </a:tr>
              <a:tr h="232012">
                <a:tc>
                  <a:txBody>
                    <a:bodyPr/>
                    <a:lstStyle/>
                    <a:p>
                      <a:pPr algn="ctr" fontAlgn="ctr"/>
                      <a:r>
                        <a:rPr lang="en-US" altLang="zh-TW" sz="1100" u="none" strike="noStrike">
                          <a:effectLst/>
                        </a:rPr>
                        <a:t>258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583-60-8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Methylcyclohexanone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甲基環己酮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870447949"/>
                  </a:ext>
                </a:extLst>
              </a:tr>
              <a:tr h="232012">
                <a:tc>
                  <a:txBody>
                    <a:bodyPr/>
                    <a:lstStyle/>
                    <a:p>
                      <a:pPr algn="ctr" fontAlgn="ctr"/>
                      <a:r>
                        <a:rPr lang="en-US" altLang="zh-TW" sz="1100" u="none" strike="noStrike">
                          <a:effectLst/>
                        </a:rPr>
                        <a:t>259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5124-30-1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Methylene bis(4-cyclohexylisocyanate)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亞甲基雙</a:t>
                      </a:r>
                      <a:r>
                        <a:rPr lang="en-US" altLang="zh-TW" sz="1100" u="none" strike="noStrike">
                          <a:effectLst/>
                        </a:rPr>
                        <a:t>(4-</a:t>
                      </a:r>
                      <a:r>
                        <a:rPr lang="zh-TW" altLang="en-US" sz="1100" u="none" strike="noStrike">
                          <a:effectLst/>
                        </a:rPr>
                        <a:t>環己異氰酸酯</a:t>
                      </a:r>
                      <a:r>
                        <a:rPr lang="en-US" altLang="zh-TW" sz="1100" u="none" strike="noStrike">
                          <a:effectLst/>
                        </a:rPr>
                        <a:t>)</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89394637"/>
                  </a:ext>
                </a:extLst>
              </a:tr>
              <a:tr h="232012">
                <a:tc>
                  <a:txBody>
                    <a:bodyPr/>
                    <a:lstStyle/>
                    <a:p>
                      <a:pPr algn="ctr" fontAlgn="ctr"/>
                      <a:r>
                        <a:rPr lang="en-US" altLang="zh-TW" sz="1100" u="none" strike="noStrike">
                          <a:effectLst/>
                        </a:rPr>
                        <a:t>260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6317-18-6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Methylene bis(thiocyanate)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亞甲基雙硫氰酸酯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665025008"/>
                  </a:ext>
                </a:extLst>
              </a:tr>
              <a:tr h="232012">
                <a:tc>
                  <a:txBody>
                    <a:bodyPr/>
                    <a:lstStyle/>
                    <a:p>
                      <a:pPr algn="ctr" fontAlgn="ctr"/>
                      <a:r>
                        <a:rPr lang="en-US" altLang="zh-TW" sz="1100" u="none" strike="noStrike">
                          <a:effectLst/>
                        </a:rPr>
                        <a:t>261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101-68-8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Methylene bisphenyl 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4,4-</a:t>
                      </a:r>
                      <a:r>
                        <a:rPr lang="zh-TW" altLang="en-US" sz="1100" u="none" strike="noStrike">
                          <a:effectLst/>
                        </a:rPr>
                        <a:t>異氰酸二苯甲烷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27170947"/>
                  </a:ext>
                </a:extLst>
              </a:tr>
              <a:tr h="232012">
                <a:tc>
                  <a:txBody>
                    <a:bodyPr/>
                    <a:lstStyle/>
                    <a:p>
                      <a:pPr algn="ctr" fontAlgn="ctr"/>
                      <a:r>
                        <a:rPr lang="en-US" altLang="zh-TW" sz="1100" u="none" strike="noStrike">
                          <a:effectLst/>
                        </a:rPr>
                        <a:t>262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25550-51-0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Methylhexahydrophthalic anhydride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甲基六氫酞酸酐</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70768117"/>
                  </a:ext>
                </a:extLst>
              </a:tr>
              <a:tr h="232012">
                <a:tc>
                  <a:txBody>
                    <a:bodyPr/>
                    <a:lstStyle/>
                    <a:p>
                      <a:pPr algn="ctr" fontAlgn="ctr"/>
                      <a:r>
                        <a:rPr lang="en-US" altLang="zh-TW" sz="1100" u="none" strike="noStrike">
                          <a:effectLst/>
                        </a:rPr>
                        <a:t>263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4253-34-3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Methylsilanetriyl triacetate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甲基矽三醇三乙酸酯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18884241"/>
                  </a:ext>
                </a:extLst>
              </a:tr>
              <a:tr h="442933">
                <a:tc>
                  <a:txBody>
                    <a:bodyPr/>
                    <a:lstStyle/>
                    <a:p>
                      <a:pPr algn="ctr" fontAlgn="ctr"/>
                      <a:r>
                        <a:rPr lang="en-US" altLang="zh-TW" sz="1100" u="none" strike="noStrike">
                          <a:effectLst/>
                        </a:rPr>
                        <a:t>264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64475-85-0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Mineral spirit (Mineral thinner, petroleum spirit, white spirit)</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礦油精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186533563"/>
                  </a:ext>
                </a:extLst>
              </a:tr>
              <a:tr h="232012">
                <a:tc>
                  <a:txBody>
                    <a:bodyPr/>
                    <a:lstStyle/>
                    <a:p>
                      <a:pPr algn="ctr" fontAlgn="ctr"/>
                      <a:r>
                        <a:rPr lang="en-US" altLang="zh-TW" sz="1100" u="none" strike="noStrike">
                          <a:effectLst/>
                        </a:rPr>
                        <a:t>265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110-91-8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Morpholine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嗎啉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31735236"/>
                  </a:ext>
                </a:extLst>
              </a:tr>
              <a:tr h="232012">
                <a:tc>
                  <a:txBody>
                    <a:bodyPr/>
                    <a:lstStyle/>
                    <a:p>
                      <a:pPr algn="ctr" fontAlgn="ctr"/>
                      <a:r>
                        <a:rPr lang="en-US" altLang="zh-TW" sz="1100" u="none" strike="noStrike">
                          <a:effectLst/>
                        </a:rPr>
                        <a:t>266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1477-55-0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m-Xylenediamine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間二甲苯二胺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46277942"/>
                  </a:ext>
                </a:extLst>
              </a:tr>
              <a:tr h="232012">
                <a:tc>
                  <a:txBody>
                    <a:bodyPr/>
                    <a:lstStyle/>
                    <a:p>
                      <a:pPr algn="ctr" fontAlgn="ctr"/>
                      <a:r>
                        <a:rPr lang="en-US" altLang="zh-TW" sz="1100" u="none" strike="noStrike">
                          <a:effectLst/>
                        </a:rPr>
                        <a:t>267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3710-84-7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N,N-Diethylhydroxylamine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N,N-</a:t>
                      </a:r>
                      <a:r>
                        <a:rPr lang="zh-TW" altLang="en-US" sz="1100" u="none" strike="noStrike">
                          <a:effectLst/>
                        </a:rPr>
                        <a:t>二乙基羥胺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38503687"/>
                  </a:ext>
                </a:extLst>
              </a:tr>
              <a:tr h="232012">
                <a:tc>
                  <a:txBody>
                    <a:bodyPr/>
                    <a:lstStyle/>
                    <a:p>
                      <a:pPr algn="ctr" fontAlgn="ctr"/>
                      <a:r>
                        <a:rPr lang="en-US" altLang="zh-TW" sz="1100" u="none" strike="noStrike">
                          <a:effectLst/>
                        </a:rPr>
                        <a:t>268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109-55-7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N,N-Dimethyl-1,3-diaminopropane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pt-BR" sz="1100" u="none" strike="noStrike">
                          <a:effectLst/>
                        </a:rPr>
                        <a:t>N,N-二甲基-1,3-二胺基丙烷</a:t>
                      </a:r>
                      <a:endParaRPr lang="pt-BR"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202717445"/>
                  </a:ext>
                </a:extLst>
              </a:tr>
              <a:tr h="232012">
                <a:tc>
                  <a:txBody>
                    <a:bodyPr/>
                    <a:lstStyle/>
                    <a:p>
                      <a:pPr algn="ctr" fontAlgn="ctr"/>
                      <a:r>
                        <a:rPr lang="en-US" altLang="zh-TW" sz="1100" u="none" strike="noStrike">
                          <a:effectLst/>
                        </a:rPr>
                        <a:t>269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101-96-2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N,N'-Di-sec-butyl-p-phenyldiamine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N,N'-</a:t>
                      </a:r>
                      <a:r>
                        <a:rPr lang="zh-TW" altLang="en-US" sz="1100" u="none" strike="noStrike">
                          <a:effectLst/>
                        </a:rPr>
                        <a:t>貳二級丁基對苯二胺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846169699"/>
                  </a:ext>
                </a:extLst>
              </a:tr>
              <a:tr h="642696">
                <a:tc>
                  <a:txBody>
                    <a:bodyPr/>
                    <a:lstStyle/>
                    <a:p>
                      <a:pPr algn="ctr" fontAlgn="ctr"/>
                      <a:r>
                        <a:rPr lang="en-US" altLang="zh-TW" sz="1100" u="none" strike="noStrike">
                          <a:effectLst/>
                        </a:rPr>
                        <a:t>270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3069-29-2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N-[3-(dimethoxymethylsilyl)propyl]ethylenediamine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dirty="0">
                          <a:effectLst/>
                        </a:rPr>
                        <a:t>N-[3-(</a:t>
                      </a:r>
                      <a:r>
                        <a:rPr lang="zh-TW" altLang="en-US" sz="1100" u="none" strike="noStrike" dirty="0">
                          <a:effectLst/>
                        </a:rPr>
                        <a:t>二甲氧基甲基矽基</a:t>
                      </a:r>
                      <a:r>
                        <a:rPr lang="en-US" altLang="zh-TW" sz="1100" u="none" strike="noStrike" dirty="0">
                          <a:effectLst/>
                        </a:rPr>
                        <a:t>)</a:t>
                      </a:r>
                      <a:r>
                        <a:rPr lang="zh-TW" altLang="en-US" sz="1100" u="none" strike="noStrike" dirty="0">
                          <a:effectLst/>
                        </a:rPr>
                        <a:t>丙基</a:t>
                      </a:r>
                      <a:r>
                        <a:rPr lang="en-US" altLang="zh-TW" sz="1100" u="none" strike="noStrike" dirty="0">
                          <a:effectLst/>
                        </a:rPr>
                        <a:t>]</a:t>
                      </a:r>
                      <a:r>
                        <a:rPr lang="zh-TW" altLang="en-US" sz="1100" u="none" strike="noStrike" dirty="0">
                          <a:effectLst/>
                        </a:rPr>
                        <a:t>乙二胺</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723936139"/>
                  </a:ext>
                </a:extLst>
              </a:tr>
            </a:tbl>
          </a:graphicData>
        </a:graphic>
      </p:graphicFrame>
    </p:spTree>
    <p:extLst>
      <p:ext uri="{BB962C8B-B14F-4D97-AF65-F5344CB8AC3E}">
        <p14:creationId xmlns:p14="http://schemas.microsoft.com/office/powerpoint/2010/main" val="121687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628651" y="1325548"/>
          <a:ext cx="8034824" cy="5156294"/>
        </p:xfrm>
        <a:graphic>
          <a:graphicData uri="http://schemas.openxmlformats.org/drawingml/2006/table">
            <a:tbl>
              <a:tblPr>
                <a:tableStyleId>{5C22544A-7EE6-4342-B048-85BDC9FD1C3A}</a:tableStyleId>
              </a:tblPr>
              <a:tblGrid>
                <a:gridCol w="547052">
                  <a:extLst>
                    <a:ext uri="{9D8B030D-6E8A-4147-A177-3AD203B41FA5}">
                      <a16:colId xmlns:a16="http://schemas.microsoft.com/office/drawing/2014/main" val="861232115"/>
                    </a:ext>
                  </a:extLst>
                </a:gridCol>
                <a:gridCol w="935972">
                  <a:extLst>
                    <a:ext uri="{9D8B030D-6E8A-4147-A177-3AD203B41FA5}">
                      <a16:colId xmlns:a16="http://schemas.microsoft.com/office/drawing/2014/main" val="838769909"/>
                    </a:ext>
                  </a:extLst>
                </a:gridCol>
                <a:gridCol w="1891175">
                  <a:extLst>
                    <a:ext uri="{9D8B030D-6E8A-4147-A177-3AD203B41FA5}">
                      <a16:colId xmlns:a16="http://schemas.microsoft.com/office/drawing/2014/main" val="814882827"/>
                    </a:ext>
                  </a:extLst>
                </a:gridCol>
                <a:gridCol w="4660625">
                  <a:extLst>
                    <a:ext uri="{9D8B030D-6E8A-4147-A177-3AD203B41FA5}">
                      <a16:colId xmlns:a16="http://schemas.microsoft.com/office/drawing/2014/main" val="2682996797"/>
                    </a:ext>
                  </a:extLst>
                </a:gridCol>
              </a:tblGrid>
              <a:tr h="253296">
                <a:tc>
                  <a:txBody>
                    <a:bodyPr/>
                    <a:lstStyle/>
                    <a:p>
                      <a:pPr algn="ctr" fontAlgn="ctr"/>
                      <a:r>
                        <a:rPr lang="en-US" altLang="zh-TW" sz="1100" u="none" strike="noStrike">
                          <a:effectLst/>
                        </a:rPr>
                        <a:t>271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140-31-8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N-Aminoethylpiperazine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t>
                      </a:r>
                      <a:r>
                        <a:rPr lang="zh-TW" altLang="en-US" sz="1100" u="none" strike="noStrike">
                          <a:effectLst/>
                        </a:rPr>
                        <a:t>胺乙基哌</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99699316"/>
                  </a:ext>
                </a:extLst>
              </a:tr>
              <a:tr h="253296">
                <a:tc>
                  <a:txBody>
                    <a:bodyPr/>
                    <a:lstStyle/>
                    <a:p>
                      <a:pPr algn="ctr" fontAlgn="ctr"/>
                      <a:r>
                        <a:rPr lang="en-US" altLang="zh-TW" sz="1100" u="none" strike="noStrike">
                          <a:effectLst/>
                        </a:rPr>
                        <a:t>272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91-20-3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Naphthalene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萘</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28130447"/>
                  </a:ext>
                </a:extLst>
              </a:tr>
              <a:tr h="253296">
                <a:tc>
                  <a:txBody>
                    <a:bodyPr/>
                    <a:lstStyle/>
                    <a:p>
                      <a:pPr algn="ctr" fontAlgn="ctr"/>
                      <a:r>
                        <a:rPr lang="en-US" altLang="zh-TW" sz="1100" u="none" strike="noStrike">
                          <a:effectLst/>
                        </a:rPr>
                        <a:t>273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111-36-4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n-Butyl 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異氰酸正丁酯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97003777"/>
                  </a:ext>
                </a:extLst>
              </a:tr>
              <a:tr h="253296">
                <a:tc>
                  <a:txBody>
                    <a:bodyPr/>
                    <a:lstStyle/>
                    <a:p>
                      <a:pPr algn="ctr" fontAlgn="ctr"/>
                      <a:r>
                        <a:rPr lang="en-US" altLang="zh-TW" sz="1100" u="none" strike="noStrike">
                          <a:effectLst/>
                        </a:rPr>
                        <a:t>274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110-54-3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n-Hexane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正己烷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583615037"/>
                  </a:ext>
                </a:extLst>
              </a:tr>
              <a:tr h="253296">
                <a:tc>
                  <a:txBody>
                    <a:bodyPr/>
                    <a:lstStyle/>
                    <a:p>
                      <a:pPr algn="ctr" fontAlgn="ctr"/>
                      <a:r>
                        <a:rPr lang="en-US" altLang="zh-TW" sz="1100" u="none" strike="noStrike">
                          <a:effectLst/>
                        </a:rPr>
                        <a:t>275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7440-02-0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Nickel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591792154"/>
                  </a:ext>
                </a:extLst>
              </a:tr>
              <a:tr h="253296">
                <a:tc>
                  <a:txBody>
                    <a:bodyPr/>
                    <a:lstStyle/>
                    <a:p>
                      <a:pPr algn="ctr" fontAlgn="ctr"/>
                      <a:r>
                        <a:rPr lang="en-US" altLang="zh-TW" sz="1100" u="none" strike="noStrike">
                          <a:effectLst/>
                        </a:rPr>
                        <a:t>276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13463-39-3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Nickel carbonyl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四羰化鎳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10686686"/>
                  </a:ext>
                </a:extLst>
              </a:tr>
              <a:tr h="253296">
                <a:tc>
                  <a:txBody>
                    <a:bodyPr/>
                    <a:lstStyle/>
                    <a:p>
                      <a:pPr algn="ctr" fontAlgn="ctr"/>
                      <a:r>
                        <a:rPr lang="en-US" altLang="zh-TW" sz="1100" u="none" strike="noStrike">
                          <a:effectLst/>
                        </a:rPr>
                        <a:t>277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12054-48-7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Nickel(II)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氫氧化鎳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54164724"/>
                  </a:ext>
                </a:extLst>
              </a:tr>
              <a:tr h="253296">
                <a:tc>
                  <a:txBody>
                    <a:bodyPr/>
                    <a:lstStyle/>
                    <a:p>
                      <a:pPr algn="ctr" fontAlgn="ctr"/>
                      <a:r>
                        <a:rPr lang="en-US" altLang="zh-TW" sz="1100" u="none" strike="noStrike">
                          <a:effectLst/>
                        </a:rPr>
                        <a:t>278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54-11-5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Nicotine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菸鹼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13509416"/>
                  </a:ext>
                </a:extLst>
              </a:tr>
              <a:tr h="253296">
                <a:tc>
                  <a:txBody>
                    <a:bodyPr/>
                    <a:lstStyle/>
                    <a:p>
                      <a:pPr algn="ctr" fontAlgn="ctr"/>
                      <a:r>
                        <a:rPr lang="en-US" altLang="zh-TW" sz="1100" u="none" strike="noStrike">
                          <a:effectLst/>
                        </a:rPr>
                        <a:t>279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7697-37-2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Nitric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硝酸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2807864"/>
                  </a:ext>
                </a:extLst>
              </a:tr>
              <a:tr h="253296">
                <a:tc>
                  <a:txBody>
                    <a:bodyPr/>
                    <a:lstStyle/>
                    <a:p>
                      <a:pPr algn="ctr" fontAlgn="ctr"/>
                      <a:r>
                        <a:rPr lang="en-US" altLang="zh-TW" sz="1100" u="none" strike="noStrike">
                          <a:effectLst/>
                        </a:rPr>
                        <a:t>280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7783-54-2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Nitrogen trifluoride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三氟化氮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25822856"/>
                  </a:ext>
                </a:extLst>
              </a:tr>
              <a:tr h="253296">
                <a:tc>
                  <a:txBody>
                    <a:bodyPr/>
                    <a:lstStyle/>
                    <a:p>
                      <a:pPr algn="ctr" fontAlgn="ctr"/>
                      <a:r>
                        <a:rPr lang="en-US" altLang="zh-TW" sz="1100" u="none" strike="noStrike">
                          <a:effectLst/>
                        </a:rPr>
                        <a:t>281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75-52-5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Nitromethane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硝基甲烷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646846981"/>
                  </a:ext>
                </a:extLst>
              </a:tr>
              <a:tr h="253296">
                <a:tc>
                  <a:txBody>
                    <a:bodyPr/>
                    <a:lstStyle/>
                    <a:p>
                      <a:pPr algn="ctr" fontAlgn="ctr"/>
                      <a:r>
                        <a:rPr lang="en-US" altLang="zh-TW" sz="1100" u="none" strike="noStrike">
                          <a:effectLst/>
                        </a:rPr>
                        <a:t>282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10024-97-2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Nitrous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一氧化二氮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11969612"/>
                  </a:ext>
                </a:extLst>
              </a:tr>
              <a:tr h="253296">
                <a:tc>
                  <a:txBody>
                    <a:bodyPr/>
                    <a:lstStyle/>
                    <a:p>
                      <a:pPr algn="ctr" fontAlgn="ctr"/>
                      <a:r>
                        <a:rPr lang="en-US" altLang="zh-TW" sz="1100" u="none" strike="noStrike">
                          <a:effectLst/>
                        </a:rPr>
                        <a:t>283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941-69-5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N-phenylmaleimide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t>
                      </a:r>
                      <a:r>
                        <a:rPr lang="zh-TW" altLang="en-US" sz="1100" u="none" strike="noStrike">
                          <a:effectLst/>
                        </a:rPr>
                        <a:t>苯基順丁烯二醯亞胺</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24584339"/>
                  </a:ext>
                </a:extLst>
              </a:tr>
              <a:tr h="253296">
                <a:tc>
                  <a:txBody>
                    <a:bodyPr/>
                    <a:lstStyle/>
                    <a:p>
                      <a:pPr algn="ctr" fontAlgn="ctr"/>
                      <a:r>
                        <a:rPr lang="en-US" altLang="zh-TW" sz="1100" u="none" strike="noStrike">
                          <a:effectLst/>
                        </a:rPr>
                        <a:t>284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88-12-0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N-Vinyl-2-pyrrolidone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t>
                      </a:r>
                      <a:r>
                        <a:rPr lang="zh-TW" altLang="en-US" sz="1100" u="none" strike="noStrike">
                          <a:effectLst/>
                        </a:rPr>
                        <a:t>乙烯基</a:t>
                      </a:r>
                      <a:r>
                        <a:rPr lang="en-US" altLang="zh-TW" sz="1100" u="none" strike="noStrike">
                          <a:effectLst/>
                        </a:rPr>
                        <a:t>-2-</a:t>
                      </a:r>
                      <a:r>
                        <a:rPr lang="zh-TW" altLang="en-US" sz="1100" u="none" strike="noStrike">
                          <a:effectLst/>
                        </a:rPr>
                        <a:t>吡咯酮</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61169555"/>
                  </a:ext>
                </a:extLst>
              </a:tr>
              <a:tr h="253296">
                <a:tc>
                  <a:txBody>
                    <a:bodyPr/>
                    <a:lstStyle/>
                    <a:p>
                      <a:pPr algn="ctr" fontAlgn="ctr"/>
                      <a:r>
                        <a:rPr lang="en-US" altLang="zh-TW" sz="1100" u="none" strike="noStrike">
                          <a:effectLst/>
                        </a:rPr>
                        <a:t>285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95-48-7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o-Cresol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鄰甲酚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17785942"/>
                  </a:ext>
                </a:extLst>
              </a:tr>
              <a:tr h="253296">
                <a:tc>
                  <a:txBody>
                    <a:bodyPr/>
                    <a:lstStyle/>
                    <a:p>
                      <a:pPr algn="ctr" fontAlgn="ctr"/>
                      <a:r>
                        <a:rPr lang="en-US" altLang="zh-TW" sz="1100" u="none" strike="noStrike">
                          <a:effectLst/>
                        </a:rPr>
                        <a:t>286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556-67-2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Octamethylcyclotetrasiloxane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八甲基環四矽氧烷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43485996"/>
                  </a:ext>
                </a:extLst>
              </a:tr>
              <a:tr h="253296">
                <a:tc>
                  <a:txBody>
                    <a:bodyPr/>
                    <a:lstStyle/>
                    <a:p>
                      <a:pPr algn="ctr" fontAlgn="ctr"/>
                      <a:r>
                        <a:rPr lang="en-US" altLang="zh-TW" sz="1100" u="none" strike="noStrike">
                          <a:effectLst/>
                        </a:rPr>
                        <a:t>287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124-07-2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Octanoic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辛酸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12136999"/>
                  </a:ext>
                </a:extLst>
              </a:tr>
              <a:tr h="253296">
                <a:tc>
                  <a:txBody>
                    <a:bodyPr/>
                    <a:lstStyle/>
                    <a:p>
                      <a:pPr algn="ctr" fontAlgn="ctr"/>
                      <a:r>
                        <a:rPr lang="en-US" altLang="zh-TW" sz="1100" u="none" strike="noStrike">
                          <a:effectLst/>
                        </a:rPr>
                        <a:t>288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95-50-1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o-Dichlorobenzene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鄰</a:t>
                      </a:r>
                      <a:r>
                        <a:rPr lang="en-US" altLang="zh-TW" sz="1100" u="none" strike="noStrike">
                          <a:effectLst/>
                        </a:rPr>
                        <a:t>-</a:t>
                      </a:r>
                      <a:r>
                        <a:rPr lang="zh-TW" altLang="en-US" sz="1100" u="none" strike="noStrike">
                          <a:effectLst/>
                        </a:rPr>
                        <a:t>二氯苯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726889748"/>
                  </a:ext>
                </a:extLst>
              </a:tr>
              <a:tr h="253296">
                <a:tc>
                  <a:txBody>
                    <a:bodyPr/>
                    <a:lstStyle/>
                    <a:p>
                      <a:pPr algn="ctr" fontAlgn="ctr"/>
                      <a:r>
                        <a:rPr lang="en-US" altLang="zh-TW" sz="1100" u="none" strike="noStrike">
                          <a:effectLst/>
                        </a:rPr>
                        <a:t>289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120-80-9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o-Dihydroxybenzene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鄰苯二酚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164252881"/>
                  </a:ext>
                </a:extLst>
              </a:tr>
              <a:tr h="253296">
                <a:tc>
                  <a:txBody>
                    <a:bodyPr/>
                    <a:lstStyle/>
                    <a:p>
                      <a:pPr algn="ctr" fontAlgn="ctr"/>
                      <a:r>
                        <a:rPr lang="en-US" altLang="zh-TW" sz="1100" u="none" strike="noStrike">
                          <a:effectLst/>
                        </a:rPr>
                        <a:t>290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88-73-3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o-Nitrochlorobenzene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鄰氯硝基苯</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98938268"/>
                  </a:ext>
                </a:extLst>
              </a:tr>
            </a:tbl>
          </a:graphicData>
        </a:graphic>
      </p:graphicFrame>
    </p:spTree>
    <p:extLst>
      <p:ext uri="{BB962C8B-B14F-4D97-AF65-F5344CB8AC3E}">
        <p14:creationId xmlns:p14="http://schemas.microsoft.com/office/powerpoint/2010/main" val="337274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a:p>
        </p:txBody>
      </p:sp>
      <p:graphicFrame>
        <p:nvGraphicFramePr>
          <p:cNvPr id="9" name="內容版面配置區 8"/>
          <p:cNvGraphicFramePr>
            <a:graphicFrameLocks noGrp="1" noChangeAspect="1"/>
          </p:cNvGraphicFramePr>
          <p:nvPr>
            <p:ph idx="1"/>
            <p:extLst>
              <p:ext uri="{D42A27DB-BD31-4B8C-83A1-F6EECF244321}">
                <p14:modId xmlns:p14="http://schemas.microsoft.com/office/powerpoint/2010/main" val="1789716112"/>
              </p:ext>
            </p:extLst>
          </p:nvPr>
        </p:nvGraphicFramePr>
        <p:xfrm>
          <a:off x="1002373" y="2060848"/>
          <a:ext cx="6617627" cy="3722415"/>
        </p:xfrm>
        <a:graphic>
          <a:graphicData uri="http://schemas.openxmlformats.org/presentationml/2006/ole">
            <mc:AlternateContent xmlns:mc="http://schemas.openxmlformats.org/markup-compatibility/2006">
              <mc:Choice xmlns:v="urn:schemas-microsoft-com:vml" Requires="v">
                <p:oleObj spid="_x0000_s1114" name="Acrobat Document" r:id="rId3" imgW="6095880" imgH="3429000" progId="Acrobat.Document.2017">
                  <p:link updateAutomatic="1"/>
                </p:oleObj>
              </mc:Choice>
              <mc:Fallback>
                <p:oleObj name="Acrobat Document" r:id="rId3" imgW="6095880" imgH="3429000" progId="Acrobat.Document.2017">
                  <p:link updateAutomatic="1"/>
                  <p:pic>
                    <p:nvPicPr>
                      <p:cNvPr id="0" name=""/>
                      <p:cNvPicPr/>
                      <p:nvPr/>
                    </p:nvPicPr>
                    <p:blipFill>
                      <a:blip r:embed="rId4"/>
                      <a:stretch>
                        <a:fillRect/>
                      </a:stretch>
                    </p:blipFill>
                    <p:spPr>
                      <a:xfrm>
                        <a:off x="1002373" y="2060848"/>
                        <a:ext cx="6617627" cy="3722415"/>
                      </a:xfrm>
                      <a:prstGeom prst="rect">
                        <a:avLst/>
                      </a:prstGeom>
                    </p:spPr>
                  </p:pic>
                </p:oleObj>
              </mc:Fallback>
            </mc:AlternateContent>
          </a:graphicData>
        </a:graphic>
      </p:graphicFrame>
    </p:spTree>
    <p:extLst>
      <p:ext uri="{BB962C8B-B14F-4D97-AF65-F5344CB8AC3E}">
        <p14:creationId xmlns:p14="http://schemas.microsoft.com/office/powerpoint/2010/main" val="24152366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628648" y="1325570"/>
          <a:ext cx="8127548" cy="5235202"/>
        </p:xfrm>
        <a:graphic>
          <a:graphicData uri="http://schemas.openxmlformats.org/drawingml/2006/table">
            <a:tbl>
              <a:tblPr>
                <a:tableStyleId>{5C22544A-7EE6-4342-B048-85BDC9FD1C3A}</a:tableStyleId>
              </a:tblPr>
              <a:tblGrid>
                <a:gridCol w="526481">
                  <a:extLst>
                    <a:ext uri="{9D8B030D-6E8A-4147-A177-3AD203B41FA5}">
                      <a16:colId xmlns:a16="http://schemas.microsoft.com/office/drawing/2014/main" val="1754756221"/>
                    </a:ext>
                  </a:extLst>
                </a:gridCol>
                <a:gridCol w="900776">
                  <a:extLst>
                    <a:ext uri="{9D8B030D-6E8A-4147-A177-3AD203B41FA5}">
                      <a16:colId xmlns:a16="http://schemas.microsoft.com/office/drawing/2014/main" val="1751180725"/>
                    </a:ext>
                  </a:extLst>
                </a:gridCol>
                <a:gridCol w="1820060">
                  <a:extLst>
                    <a:ext uri="{9D8B030D-6E8A-4147-A177-3AD203B41FA5}">
                      <a16:colId xmlns:a16="http://schemas.microsoft.com/office/drawing/2014/main" val="508210677"/>
                    </a:ext>
                  </a:extLst>
                </a:gridCol>
                <a:gridCol w="4485370">
                  <a:extLst>
                    <a:ext uri="{9D8B030D-6E8A-4147-A177-3AD203B41FA5}">
                      <a16:colId xmlns:a16="http://schemas.microsoft.com/office/drawing/2014/main" val="1724710731"/>
                    </a:ext>
                  </a:extLst>
                </a:gridCol>
                <a:gridCol w="394861">
                  <a:extLst>
                    <a:ext uri="{9D8B030D-6E8A-4147-A177-3AD203B41FA5}">
                      <a16:colId xmlns:a16="http://schemas.microsoft.com/office/drawing/2014/main" val="3369287195"/>
                    </a:ext>
                  </a:extLst>
                </a:gridCol>
              </a:tblGrid>
              <a:tr h="246121">
                <a:tc>
                  <a:txBody>
                    <a:bodyPr/>
                    <a:lstStyle/>
                    <a:p>
                      <a:pPr algn="ctr" fontAlgn="ctr"/>
                      <a:r>
                        <a:rPr lang="en-US" altLang="zh-TW" sz="1000" u="none" strike="noStrike">
                          <a:effectLst/>
                        </a:rPr>
                        <a:t>291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91-15-6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o-Phthalodinitrile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鄰</a:t>
                      </a:r>
                      <a:r>
                        <a:rPr lang="en-US" altLang="zh-TW" sz="1000" u="none" strike="noStrike">
                          <a:effectLst/>
                        </a:rPr>
                        <a:t>-</a:t>
                      </a:r>
                      <a:r>
                        <a:rPr lang="zh-TW" altLang="en-US" sz="1000" u="none" strike="noStrike">
                          <a:effectLst/>
                        </a:rPr>
                        <a:t>二腈苯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7575789"/>
                  </a:ext>
                </a:extLst>
              </a:tr>
              <a:tr h="246121">
                <a:tc>
                  <a:txBody>
                    <a:bodyPr/>
                    <a:lstStyle/>
                    <a:p>
                      <a:pPr algn="ctr" fontAlgn="ctr"/>
                      <a:r>
                        <a:rPr lang="en-US" altLang="zh-TW" sz="1000" u="none" strike="noStrike">
                          <a:effectLst/>
                        </a:rPr>
                        <a:t>292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144-62-7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Oxalic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草酸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083200193"/>
                  </a:ext>
                </a:extLst>
              </a:tr>
              <a:tr h="246121">
                <a:tc>
                  <a:txBody>
                    <a:bodyPr/>
                    <a:lstStyle/>
                    <a:p>
                      <a:pPr algn="ctr" fontAlgn="ctr"/>
                      <a:r>
                        <a:rPr lang="en-US" altLang="zh-TW" sz="1000" u="none" strike="noStrike">
                          <a:effectLst/>
                        </a:rPr>
                        <a:t>293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6153-56-6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Oxalic acid dihydrate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草酸二水合物</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302291473"/>
                  </a:ext>
                </a:extLst>
              </a:tr>
              <a:tr h="246121">
                <a:tc>
                  <a:txBody>
                    <a:bodyPr/>
                    <a:lstStyle/>
                    <a:p>
                      <a:pPr algn="ctr" fontAlgn="ctr"/>
                      <a:r>
                        <a:rPr lang="en-US" altLang="zh-TW" sz="1000" u="none" strike="noStrike">
                          <a:effectLst/>
                        </a:rPr>
                        <a:t>294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23135-22-0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Oxamyl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歐殺滅</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毆殺滅</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33534747"/>
                  </a:ext>
                </a:extLst>
              </a:tr>
              <a:tr h="246121">
                <a:tc>
                  <a:txBody>
                    <a:bodyPr/>
                    <a:lstStyle/>
                    <a:p>
                      <a:pPr algn="ctr" fontAlgn="ctr"/>
                      <a:r>
                        <a:rPr lang="en-US" altLang="zh-TW" sz="1000" u="none" strike="noStrike">
                          <a:effectLst/>
                        </a:rPr>
                        <a:t>295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7782-44-7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Oxygen gas</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氧氣</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420829998"/>
                  </a:ext>
                </a:extLst>
              </a:tr>
              <a:tr h="246121">
                <a:tc>
                  <a:txBody>
                    <a:bodyPr/>
                    <a:lstStyle/>
                    <a:p>
                      <a:pPr algn="ctr" fontAlgn="ctr"/>
                      <a:r>
                        <a:rPr lang="en-US" altLang="zh-TW" sz="1000" u="none" strike="noStrike">
                          <a:effectLst/>
                        </a:rPr>
                        <a:t>296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10028-15-6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Ozone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臭氧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487855897"/>
                  </a:ext>
                </a:extLst>
              </a:tr>
              <a:tr h="246121">
                <a:tc>
                  <a:txBody>
                    <a:bodyPr/>
                    <a:lstStyle/>
                    <a:p>
                      <a:pPr algn="ctr" fontAlgn="ctr"/>
                      <a:r>
                        <a:rPr lang="en-US" altLang="zh-TW" sz="1000" u="none" strike="noStrike">
                          <a:effectLst/>
                        </a:rPr>
                        <a:t>297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123-30-8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p-Aminophenol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對胺基酚</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923347685"/>
                  </a:ext>
                </a:extLst>
              </a:tr>
              <a:tr h="246121">
                <a:tc>
                  <a:txBody>
                    <a:bodyPr/>
                    <a:lstStyle/>
                    <a:p>
                      <a:pPr algn="ctr" fontAlgn="ctr"/>
                      <a:r>
                        <a:rPr lang="en-US" altLang="zh-TW" sz="1000" u="none" strike="noStrike">
                          <a:effectLst/>
                        </a:rPr>
                        <a:t>298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4685-14-7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Paraquat</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巴拉刈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958814136"/>
                  </a:ext>
                </a:extLst>
              </a:tr>
              <a:tr h="492242">
                <a:tc>
                  <a:txBody>
                    <a:bodyPr/>
                    <a:lstStyle/>
                    <a:p>
                      <a:pPr algn="ctr" fontAlgn="ctr"/>
                      <a:r>
                        <a:rPr lang="en-US" altLang="zh-TW" sz="1000" u="none" strike="noStrike">
                          <a:effectLst/>
                        </a:rPr>
                        <a:t>299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1910-42-5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Paraquat dichloride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二氧百草枯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巴拉刈二氯鹽</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812609892"/>
                  </a:ext>
                </a:extLst>
              </a:tr>
              <a:tr h="246121">
                <a:tc>
                  <a:txBody>
                    <a:bodyPr/>
                    <a:lstStyle/>
                    <a:p>
                      <a:pPr algn="ctr" fontAlgn="ctr"/>
                      <a:r>
                        <a:rPr lang="en-US" altLang="zh-TW" sz="1000" u="none" strike="noStrike">
                          <a:effectLst/>
                        </a:rPr>
                        <a:t>300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106-44-5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p-Cresol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對甲酚</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189924202"/>
                  </a:ext>
                </a:extLst>
              </a:tr>
              <a:tr h="246121">
                <a:tc>
                  <a:txBody>
                    <a:bodyPr/>
                    <a:lstStyle/>
                    <a:p>
                      <a:pPr algn="ctr" fontAlgn="ctr"/>
                      <a:r>
                        <a:rPr lang="en-US" altLang="zh-TW" sz="1000" u="none" strike="noStrike">
                          <a:effectLst/>
                        </a:rPr>
                        <a:t>301</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106-46-7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p-Dichlorobenzene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對二氯苯</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277610976"/>
                  </a:ext>
                </a:extLst>
              </a:tr>
              <a:tr h="246121">
                <a:tc>
                  <a:txBody>
                    <a:bodyPr/>
                    <a:lstStyle/>
                    <a:p>
                      <a:pPr algn="ctr" fontAlgn="ctr"/>
                      <a:r>
                        <a:rPr lang="en-US" altLang="zh-TW" sz="1000" u="none" strike="noStrike">
                          <a:effectLst/>
                        </a:rPr>
                        <a:t>302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60-11-7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p-Dimethylaminoazobenzene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對二甲胺基偶氮苯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966031840"/>
                  </a:ext>
                </a:extLst>
              </a:tr>
              <a:tr h="246121">
                <a:tc>
                  <a:txBody>
                    <a:bodyPr/>
                    <a:lstStyle/>
                    <a:p>
                      <a:pPr algn="ctr" fontAlgn="ctr"/>
                      <a:r>
                        <a:rPr lang="en-US" altLang="zh-TW" sz="1000" u="none" strike="noStrike">
                          <a:effectLst/>
                        </a:rPr>
                        <a:t>303</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112-05-0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Pelargonic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壬酸</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712857942"/>
                  </a:ext>
                </a:extLst>
              </a:tr>
              <a:tr h="246121">
                <a:tc>
                  <a:txBody>
                    <a:bodyPr/>
                    <a:lstStyle/>
                    <a:p>
                      <a:pPr algn="ctr" fontAlgn="ctr"/>
                      <a:r>
                        <a:rPr lang="en-US" altLang="zh-TW" sz="1000" u="none" strike="noStrike">
                          <a:effectLst/>
                        </a:rPr>
                        <a:t>304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4067-16-7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Pentaethylenehexamine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五伸乙六胺</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755639251"/>
                  </a:ext>
                </a:extLst>
              </a:tr>
              <a:tr h="246121">
                <a:tc>
                  <a:txBody>
                    <a:bodyPr/>
                    <a:lstStyle/>
                    <a:p>
                      <a:pPr algn="ctr" fontAlgn="ctr"/>
                      <a:r>
                        <a:rPr lang="en-US" altLang="zh-TW" sz="1000" u="none" strike="noStrike">
                          <a:effectLst/>
                        </a:rPr>
                        <a:t>305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79-21-0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Peroxyacetic acid</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過醋酸</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1370973644"/>
                  </a:ext>
                </a:extLst>
              </a:tr>
              <a:tr h="246121">
                <a:tc>
                  <a:txBody>
                    <a:bodyPr/>
                    <a:lstStyle/>
                    <a:p>
                      <a:pPr algn="ctr" fontAlgn="ctr"/>
                      <a:r>
                        <a:rPr lang="en-US" altLang="zh-TW" sz="1000" u="none" strike="noStrike">
                          <a:effectLst/>
                        </a:rPr>
                        <a:t>306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8032-32-4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Petroleum benzine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輕油精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99097818"/>
                  </a:ext>
                </a:extLst>
              </a:tr>
              <a:tr h="246121">
                <a:tc>
                  <a:txBody>
                    <a:bodyPr/>
                    <a:lstStyle/>
                    <a:p>
                      <a:pPr algn="ctr" fontAlgn="ctr"/>
                      <a:r>
                        <a:rPr lang="en-US" altLang="zh-TW" sz="1000" u="none" strike="noStrike">
                          <a:effectLst/>
                        </a:rPr>
                        <a:t>307</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8030-30-6</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Petroleum naphtha</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石油精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3590292019"/>
                  </a:ext>
                </a:extLst>
              </a:tr>
              <a:tr h="246121">
                <a:tc>
                  <a:txBody>
                    <a:bodyPr/>
                    <a:lstStyle/>
                    <a:p>
                      <a:pPr algn="ctr" fontAlgn="ctr"/>
                      <a:r>
                        <a:rPr lang="en-US" altLang="zh-TW" sz="1000" u="none" strike="noStrike">
                          <a:effectLst/>
                        </a:rPr>
                        <a:t>308</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108-95-2</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Phenol</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酚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2914801976"/>
                  </a:ext>
                </a:extLst>
              </a:tr>
              <a:tr h="246121">
                <a:tc>
                  <a:txBody>
                    <a:bodyPr/>
                    <a:lstStyle/>
                    <a:p>
                      <a:pPr algn="ctr" fontAlgn="ctr"/>
                      <a:r>
                        <a:rPr lang="en-US" altLang="zh-TW" sz="1000" u="none" strike="noStrike">
                          <a:effectLst/>
                        </a:rPr>
                        <a:t>309</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108-98-5</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Phenyl mercaptan</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苯硫醇</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　</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4235324151"/>
                  </a:ext>
                </a:extLst>
              </a:tr>
              <a:tr h="246121">
                <a:tc>
                  <a:txBody>
                    <a:bodyPr/>
                    <a:lstStyle/>
                    <a:p>
                      <a:pPr algn="ctr" fontAlgn="ctr"/>
                      <a:r>
                        <a:rPr lang="en-US" altLang="zh-TW" sz="1000" u="none" strike="noStrike">
                          <a:effectLst/>
                        </a:rPr>
                        <a:t>310</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altLang="zh-TW" sz="1000" u="none" strike="noStrike">
                          <a:effectLst/>
                        </a:rPr>
                        <a:t>140-29-4</a:t>
                      </a:r>
                      <a:endParaRPr lang="en-US" altLang="zh-TW"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en-US" sz="1000" u="none" strike="noStrike">
                          <a:effectLst/>
                        </a:rPr>
                        <a:t>Phenylacetonitrile</a:t>
                      </a:r>
                      <a:endParaRPr 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a:effectLst/>
                        </a:rPr>
                        <a:t>苯乙腈</a:t>
                      </a:r>
                      <a:endParaRPr lang="zh-TW" altLang="en-US" sz="1000" b="0" i="0" u="none" strike="noStrike">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tc>
                  <a:txBody>
                    <a:bodyPr/>
                    <a:lstStyle/>
                    <a:p>
                      <a:pPr algn="l" fontAlgn="ctr"/>
                      <a:r>
                        <a:rPr lang="zh-TW" altLang="en-US" sz="1000" u="none" strike="noStrike" dirty="0">
                          <a:effectLst/>
                        </a:rPr>
                        <a:t>　</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87" marR="5987" marT="7982" marB="0" anchor="ctr"/>
                </a:tc>
                <a:extLst>
                  <a:ext uri="{0D108BD9-81ED-4DB2-BD59-A6C34878D82A}">
                    <a16:rowId xmlns:a16="http://schemas.microsoft.com/office/drawing/2014/main" val="771809466"/>
                  </a:ext>
                </a:extLst>
              </a:tr>
            </a:tbl>
          </a:graphicData>
        </a:graphic>
      </p:graphicFrame>
    </p:spTree>
    <p:extLst>
      <p:ext uri="{BB962C8B-B14F-4D97-AF65-F5344CB8AC3E}">
        <p14:creationId xmlns:p14="http://schemas.microsoft.com/office/powerpoint/2010/main" val="354529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481692" y="1222306"/>
          <a:ext cx="8209773" cy="5527901"/>
        </p:xfrm>
        <a:graphic>
          <a:graphicData uri="http://schemas.openxmlformats.org/drawingml/2006/table">
            <a:tbl>
              <a:tblPr>
                <a:tableStyleId>{5C22544A-7EE6-4342-B048-85BDC9FD1C3A}</a:tableStyleId>
              </a:tblPr>
              <a:tblGrid>
                <a:gridCol w="558964">
                  <a:extLst>
                    <a:ext uri="{9D8B030D-6E8A-4147-A177-3AD203B41FA5}">
                      <a16:colId xmlns:a16="http://schemas.microsoft.com/office/drawing/2014/main" val="66623318"/>
                    </a:ext>
                  </a:extLst>
                </a:gridCol>
                <a:gridCol w="956351">
                  <a:extLst>
                    <a:ext uri="{9D8B030D-6E8A-4147-A177-3AD203B41FA5}">
                      <a16:colId xmlns:a16="http://schemas.microsoft.com/office/drawing/2014/main" val="2998141045"/>
                    </a:ext>
                  </a:extLst>
                </a:gridCol>
                <a:gridCol w="1932353">
                  <a:extLst>
                    <a:ext uri="{9D8B030D-6E8A-4147-A177-3AD203B41FA5}">
                      <a16:colId xmlns:a16="http://schemas.microsoft.com/office/drawing/2014/main" val="2870944348"/>
                    </a:ext>
                  </a:extLst>
                </a:gridCol>
                <a:gridCol w="4762105">
                  <a:extLst>
                    <a:ext uri="{9D8B030D-6E8A-4147-A177-3AD203B41FA5}">
                      <a16:colId xmlns:a16="http://schemas.microsoft.com/office/drawing/2014/main" val="941252793"/>
                    </a:ext>
                  </a:extLst>
                </a:gridCol>
              </a:tblGrid>
              <a:tr h="264523">
                <a:tc>
                  <a:txBody>
                    <a:bodyPr/>
                    <a:lstStyle/>
                    <a:p>
                      <a:pPr algn="ctr" fontAlgn="ctr"/>
                      <a:r>
                        <a:rPr lang="en-US" altLang="zh-TW" sz="1100" u="none" strike="noStrike">
                          <a:effectLst/>
                        </a:rPr>
                        <a:t>311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98-13-5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Phenyltrichlorosilane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苯基三氯矽烷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67415871"/>
                  </a:ext>
                </a:extLst>
              </a:tr>
              <a:tr h="264523">
                <a:tc>
                  <a:txBody>
                    <a:bodyPr/>
                    <a:lstStyle/>
                    <a:p>
                      <a:pPr algn="ctr" fontAlgn="ctr"/>
                      <a:r>
                        <a:rPr lang="en-US" altLang="zh-TW" sz="1100" u="none" strike="noStrike">
                          <a:effectLst/>
                        </a:rPr>
                        <a:t>312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298-02-2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福瑞松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14675669"/>
                  </a:ext>
                </a:extLst>
              </a:tr>
              <a:tr h="264523">
                <a:tc>
                  <a:txBody>
                    <a:bodyPr/>
                    <a:lstStyle/>
                    <a:p>
                      <a:pPr algn="ctr" fontAlgn="ctr"/>
                      <a:r>
                        <a:rPr lang="en-US" altLang="zh-TW" sz="1100" u="none" strike="noStrike">
                          <a:effectLst/>
                        </a:rPr>
                        <a:t>313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7786-34-7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Phosdrin （Mevinphos）</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美文松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94705335"/>
                  </a:ext>
                </a:extLst>
              </a:tr>
              <a:tr h="264523">
                <a:tc>
                  <a:txBody>
                    <a:bodyPr/>
                    <a:lstStyle/>
                    <a:p>
                      <a:pPr algn="ctr" fontAlgn="ctr"/>
                      <a:r>
                        <a:rPr lang="en-US" altLang="zh-TW" sz="1100" u="none" strike="noStrike">
                          <a:effectLst/>
                        </a:rPr>
                        <a:t>314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75-44-5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Phosgene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光氣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68956371"/>
                  </a:ext>
                </a:extLst>
              </a:tr>
              <a:tr h="264523">
                <a:tc>
                  <a:txBody>
                    <a:bodyPr/>
                    <a:lstStyle/>
                    <a:p>
                      <a:pPr algn="ctr" fontAlgn="ctr"/>
                      <a:r>
                        <a:rPr lang="en-US" altLang="zh-TW" sz="1100" u="none" strike="noStrike">
                          <a:effectLst/>
                        </a:rPr>
                        <a:t>315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7664-38-2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Phosphoric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磷酸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267311336"/>
                  </a:ext>
                </a:extLst>
              </a:tr>
              <a:tr h="264523">
                <a:tc>
                  <a:txBody>
                    <a:bodyPr/>
                    <a:lstStyle/>
                    <a:p>
                      <a:pPr algn="ctr" fontAlgn="ctr"/>
                      <a:r>
                        <a:rPr lang="en-US" altLang="zh-TW" sz="1100" u="none" strike="noStrike">
                          <a:effectLst/>
                        </a:rPr>
                        <a:t>316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10025-87-3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Phosphorus oxychloride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氧氯化磷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73199612"/>
                  </a:ext>
                </a:extLst>
              </a:tr>
              <a:tr h="264523">
                <a:tc>
                  <a:txBody>
                    <a:bodyPr/>
                    <a:lstStyle/>
                    <a:p>
                      <a:pPr algn="ctr" fontAlgn="ctr"/>
                      <a:r>
                        <a:rPr lang="en-US" altLang="zh-TW" sz="1100" u="none" strike="noStrike">
                          <a:effectLst/>
                        </a:rPr>
                        <a:t>317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10026-13-8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Phosphorus pentachloride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五氯化磷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04966500"/>
                  </a:ext>
                </a:extLst>
              </a:tr>
              <a:tr h="264523">
                <a:tc>
                  <a:txBody>
                    <a:bodyPr/>
                    <a:lstStyle/>
                    <a:p>
                      <a:pPr algn="ctr" fontAlgn="ctr"/>
                      <a:r>
                        <a:rPr lang="en-US" altLang="zh-TW" sz="1100" u="none" strike="noStrike">
                          <a:effectLst/>
                        </a:rPr>
                        <a:t>318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1314-56-3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Phosphorus pentoxide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五氧化二磷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15592925"/>
                  </a:ext>
                </a:extLst>
              </a:tr>
              <a:tr h="264523">
                <a:tc>
                  <a:txBody>
                    <a:bodyPr/>
                    <a:lstStyle/>
                    <a:p>
                      <a:pPr algn="ctr" fontAlgn="ctr"/>
                      <a:r>
                        <a:rPr lang="en-US" altLang="zh-TW" sz="1100" u="none" strike="noStrike">
                          <a:effectLst/>
                        </a:rPr>
                        <a:t>319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100-00-5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p-Nitrochlorobenzene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對</a:t>
                      </a:r>
                      <a:r>
                        <a:rPr lang="en-US" altLang="zh-TW" sz="1100" u="none" strike="noStrike">
                          <a:effectLst/>
                        </a:rPr>
                        <a:t>-</a:t>
                      </a:r>
                      <a:r>
                        <a:rPr lang="zh-TW" altLang="en-US" sz="1100" u="none" strike="noStrike">
                          <a:effectLst/>
                        </a:rPr>
                        <a:t>硝基氯苯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642299080"/>
                  </a:ext>
                </a:extLst>
              </a:tr>
              <a:tr h="264523">
                <a:tc>
                  <a:txBody>
                    <a:bodyPr/>
                    <a:lstStyle/>
                    <a:p>
                      <a:pPr algn="ctr" fontAlgn="ctr"/>
                      <a:r>
                        <a:rPr lang="en-US" altLang="zh-TW" sz="1100" u="none" strike="noStrike">
                          <a:effectLst/>
                        </a:rPr>
                        <a:t>320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100-02-7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p-Nitrophenol</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對硝基酚</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02047098"/>
                  </a:ext>
                </a:extLst>
              </a:tr>
              <a:tr h="264523">
                <a:tc>
                  <a:txBody>
                    <a:bodyPr/>
                    <a:lstStyle/>
                    <a:p>
                      <a:pPr algn="ctr" fontAlgn="ctr"/>
                      <a:r>
                        <a:rPr lang="en-US" altLang="zh-TW" sz="1100" u="none" strike="noStrike">
                          <a:effectLst/>
                        </a:rPr>
                        <a:t>321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28182-81-2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Poly(hexamethylene diisocyanate)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聚六亞甲基二異氰酸酯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58754261"/>
                  </a:ext>
                </a:extLst>
              </a:tr>
              <a:tr h="264523">
                <a:tc>
                  <a:txBody>
                    <a:bodyPr/>
                    <a:lstStyle/>
                    <a:p>
                      <a:pPr algn="ctr" fontAlgn="ctr"/>
                      <a:r>
                        <a:rPr lang="en-US" altLang="zh-TW" sz="1100" u="none" strike="noStrike">
                          <a:effectLst/>
                        </a:rPr>
                        <a:t>322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68131-40-8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Polyethylene glycol trimethylnonyl ether</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烷氧基聚乙烯氫氧基乙醇</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04829660"/>
                  </a:ext>
                </a:extLst>
              </a:tr>
              <a:tr h="264523">
                <a:tc>
                  <a:txBody>
                    <a:bodyPr/>
                    <a:lstStyle/>
                    <a:p>
                      <a:pPr algn="ctr" fontAlgn="ctr"/>
                      <a:r>
                        <a:rPr lang="en-US" altLang="zh-TW" sz="1100" u="none" strike="noStrike">
                          <a:effectLst/>
                        </a:rPr>
                        <a:t>323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151-50-8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cyanide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氰化鉀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40071794"/>
                  </a:ext>
                </a:extLst>
              </a:tr>
              <a:tr h="264523">
                <a:tc>
                  <a:txBody>
                    <a:bodyPr/>
                    <a:lstStyle/>
                    <a:p>
                      <a:pPr algn="ctr" fontAlgn="ctr"/>
                      <a:r>
                        <a:rPr lang="en-US" altLang="zh-TW" sz="1100" u="none" strike="noStrike">
                          <a:effectLst/>
                        </a:rPr>
                        <a:t>324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7646-93-7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hydrogen sulphate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硫酸氫鉀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00376412"/>
                  </a:ext>
                </a:extLst>
              </a:tr>
              <a:tr h="264523">
                <a:tc>
                  <a:txBody>
                    <a:bodyPr/>
                    <a:lstStyle/>
                    <a:p>
                      <a:pPr algn="ctr" fontAlgn="ctr"/>
                      <a:r>
                        <a:rPr lang="en-US" altLang="zh-TW" sz="1100" u="none" strike="noStrike">
                          <a:effectLst/>
                        </a:rPr>
                        <a:t>325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1310-58-3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氫氧化鉀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683261410"/>
                  </a:ext>
                </a:extLst>
              </a:tr>
              <a:tr h="264523">
                <a:tc>
                  <a:txBody>
                    <a:bodyPr/>
                    <a:lstStyle/>
                    <a:p>
                      <a:pPr algn="ctr" fontAlgn="ctr"/>
                      <a:r>
                        <a:rPr lang="en-US" altLang="zh-TW" sz="1100" u="none" strike="noStrike">
                          <a:effectLst/>
                        </a:rPr>
                        <a:t>326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865-33-8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methoxide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甲氧鉀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34775138"/>
                  </a:ext>
                </a:extLst>
              </a:tr>
              <a:tr h="264523">
                <a:tc>
                  <a:txBody>
                    <a:bodyPr/>
                    <a:lstStyle/>
                    <a:p>
                      <a:pPr algn="ctr" fontAlgn="ctr"/>
                      <a:r>
                        <a:rPr lang="en-US" altLang="zh-TW" sz="1100" u="none" strike="noStrike">
                          <a:effectLst/>
                        </a:rPr>
                        <a:t>327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7757-79-1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nitrate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硝酸鉀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918762475"/>
                  </a:ext>
                </a:extLst>
              </a:tr>
              <a:tr h="264523">
                <a:tc>
                  <a:txBody>
                    <a:bodyPr/>
                    <a:lstStyle/>
                    <a:p>
                      <a:pPr algn="ctr" fontAlgn="ctr"/>
                      <a:r>
                        <a:rPr lang="en-US" altLang="zh-TW" sz="1100" u="none" strike="noStrike">
                          <a:effectLst/>
                        </a:rPr>
                        <a:t>328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12136-45-7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氧化鉀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42999575"/>
                  </a:ext>
                </a:extLst>
              </a:tr>
              <a:tr h="264523">
                <a:tc>
                  <a:txBody>
                    <a:bodyPr/>
                    <a:lstStyle/>
                    <a:p>
                      <a:pPr algn="ctr" fontAlgn="ctr"/>
                      <a:r>
                        <a:rPr lang="en-US" altLang="zh-TW" sz="1100" u="none" strike="noStrike">
                          <a:effectLst/>
                        </a:rPr>
                        <a:t>329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7722-64-7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permanganate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過錳酸鉀</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48292985"/>
                  </a:ext>
                </a:extLst>
              </a:tr>
              <a:tr h="264523">
                <a:tc>
                  <a:txBody>
                    <a:bodyPr/>
                    <a:lstStyle/>
                    <a:p>
                      <a:pPr algn="ctr" fontAlgn="ctr"/>
                      <a:r>
                        <a:rPr lang="en-US" altLang="zh-TW" sz="1100" u="none" strike="noStrike">
                          <a:effectLst/>
                        </a:rPr>
                        <a:t>330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7727-21-1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Potassium persulfate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過硫酸鉀</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568348261"/>
                  </a:ext>
                </a:extLst>
              </a:tr>
            </a:tbl>
          </a:graphicData>
        </a:graphic>
      </p:graphicFrame>
    </p:spTree>
    <p:extLst>
      <p:ext uri="{BB962C8B-B14F-4D97-AF65-F5344CB8AC3E}">
        <p14:creationId xmlns:p14="http://schemas.microsoft.com/office/powerpoint/2010/main" val="339882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5" name="內容版面配置區 4"/>
          <p:cNvGraphicFramePr>
            <a:graphicFrameLocks noGrp="1"/>
          </p:cNvGraphicFramePr>
          <p:nvPr>
            <p:ph idx="1"/>
          </p:nvPr>
        </p:nvGraphicFramePr>
        <p:xfrm>
          <a:off x="334735" y="1325557"/>
          <a:ext cx="8209774" cy="5280383"/>
        </p:xfrm>
        <a:graphic>
          <a:graphicData uri="http://schemas.openxmlformats.org/drawingml/2006/table">
            <a:tbl>
              <a:tblPr>
                <a:tableStyleId>{5C22544A-7EE6-4342-B048-85BDC9FD1C3A}</a:tableStyleId>
              </a:tblPr>
              <a:tblGrid>
                <a:gridCol w="558964">
                  <a:extLst>
                    <a:ext uri="{9D8B030D-6E8A-4147-A177-3AD203B41FA5}">
                      <a16:colId xmlns:a16="http://schemas.microsoft.com/office/drawing/2014/main" val="2555517525"/>
                    </a:ext>
                  </a:extLst>
                </a:gridCol>
                <a:gridCol w="956351">
                  <a:extLst>
                    <a:ext uri="{9D8B030D-6E8A-4147-A177-3AD203B41FA5}">
                      <a16:colId xmlns:a16="http://schemas.microsoft.com/office/drawing/2014/main" val="121944601"/>
                    </a:ext>
                  </a:extLst>
                </a:gridCol>
                <a:gridCol w="1932353">
                  <a:extLst>
                    <a:ext uri="{9D8B030D-6E8A-4147-A177-3AD203B41FA5}">
                      <a16:colId xmlns:a16="http://schemas.microsoft.com/office/drawing/2014/main" val="3584863188"/>
                    </a:ext>
                  </a:extLst>
                </a:gridCol>
                <a:gridCol w="4762106">
                  <a:extLst>
                    <a:ext uri="{9D8B030D-6E8A-4147-A177-3AD203B41FA5}">
                      <a16:colId xmlns:a16="http://schemas.microsoft.com/office/drawing/2014/main" val="2259656741"/>
                    </a:ext>
                  </a:extLst>
                </a:gridCol>
              </a:tblGrid>
              <a:tr h="259827">
                <a:tc>
                  <a:txBody>
                    <a:bodyPr/>
                    <a:lstStyle/>
                    <a:p>
                      <a:pPr algn="ctr" fontAlgn="ctr"/>
                      <a:r>
                        <a:rPr lang="en-US" altLang="zh-TW" sz="1100" u="none" strike="noStrike">
                          <a:effectLst/>
                        </a:rPr>
                        <a:t>331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74-98-6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Propane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38214486"/>
                  </a:ext>
                </a:extLst>
              </a:tr>
              <a:tr h="259827">
                <a:tc>
                  <a:txBody>
                    <a:bodyPr/>
                    <a:lstStyle/>
                    <a:p>
                      <a:pPr algn="ctr" fontAlgn="ctr"/>
                      <a:r>
                        <a:rPr lang="en-US" altLang="zh-TW" sz="1100" u="none" strike="noStrike">
                          <a:effectLst/>
                        </a:rPr>
                        <a:t>332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79-09-4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Propionic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丙酸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454526802"/>
                  </a:ext>
                </a:extLst>
              </a:tr>
              <a:tr h="259827">
                <a:tc>
                  <a:txBody>
                    <a:bodyPr/>
                    <a:lstStyle/>
                    <a:p>
                      <a:pPr algn="ctr" fontAlgn="ctr"/>
                      <a:r>
                        <a:rPr lang="en-US" altLang="zh-TW" sz="1100" u="none" strike="noStrike">
                          <a:effectLst/>
                        </a:rPr>
                        <a:t>333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109-60-4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Propyl 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乙酸丙酯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43041755"/>
                  </a:ext>
                </a:extLst>
              </a:tr>
              <a:tr h="259827">
                <a:tc>
                  <a:txBody>
                    <a:bodyPr/>
                    <a:lstStyle/>
                    <a:p>
                      <a:pPr algn="ctr" fontAlgn="ctr"/>
                      <a:r>
                        <a:rPr lang="en-US" altLang="zh-TW" sz="1100" u="none" strike="noStrike">
                          <a:effectLst/>
                        </a:rPr>
                        <a:t>334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115-07-1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Propylene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丙烯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617377923"/>
                  </a:ext>
                </a:extLst>
              </a:tr>
              <a:tr h="259827">
                <a:tc>
                  <a:txBody>
                    <a:bodyPr/>
                    <a:lstStyle/>
                    <a:p>
                      <a:pPr algn="ctr" fontAlgn="ctr"/>
                      <a:r>
                        <a:rPr lang="en-US" altLang="zh-TW" sz="1100" u="none" strike="noStrike">
                          <a:effectLst/>
                        </a:rPr>
                        <a:t>335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98-73-7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p-tert-Butylbenzoic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對三級丁基苯甲酸</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131883093"/>
                  </a:ext>
                </a:extLst>
              </a:tr>
              <a:tr h="259827">
                <a:tc>
                  <a:txBody>
                    <a:bodyPr/>
                    <a:lstStyle/>
                    <a:p>
                      <a:pPr algn="ctr" fontAlgn="ctr"/>
                      <a:r>
                        <a:rPr lang="en-US" altLang="zh-TW" sz="1100" u="none" strike="noStrike">
                          <a:effectLst/>
                        </a:rPr>
                        <a:t>336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89-32-7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Pyromellitic dianhydride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焦蜜石酸二酐</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889222358"/>
                  </a:ext>
                </a:extLst>
              </a:tr>
              <a:tr h="259827">
                <a:tc>
                  <a:txBody>
                    <a:bodyPr/>
                    <a:lstStyle/>
                    <a:p>
                      <a:pPr algn="ctr" fontAlgn="ctr"/>
                      <a:r>
                        <a:rPr lang="en-US" altLang="zh-TW" sz="1100" u="none" strike="noStrike">
                          <a:effectLst/>
                        </a:rPr>
                        <a:t>337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123-75-1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Pyrrolidine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吡咯啶</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120509066"/>
                  </a:ext>
                </a:extLst>
              </a:tr>
              <a:tr h="259827">
                <a:tc>
                  <a:txBody>
                    <a:bodyPr/>
                    <a:lstStyle/>
                    <a:p>
                      <a:pPr algn="ctr" fontAlgn="ctr"/>
                      <a:r>
                        <a:rPr lang="en-US" altLang="zh-TW" sz="1100" u="none" strike="noStrike">
                          <a:effectLst/>
                        </a:rPr>
                        <a:t>338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4080-31-3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Quaternium-15</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四級銨鹽</a:t>
                      </a:r>
                      <a:r>
                        <a:rPr lang="en-US" altLang="zh-TW" sz="1100" u="none" strike="noStrike">
                          <a:effectLst/>
                        </a:rPr>
                        <a:t>-15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370946402"/>
                  </a:ext>
                </a:extLst>
              </a:tr>
              <a:tr h="259827">
                <a:tc>
                  <a:txBody>
                    <a:bodyPr/>
                    <a:lstStyle/>
                    <a:p>
                      <a:pPr algn="ctr" fontAlgn="ctr"/>
                      <a:r>
                        <a:rPr lang="en-US" altLang="zh-TW" sz="1100" u="none" strike="noStrike">
                          <a:effectLst/>
                        </a:rPr>
                        <a:t>339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106-51-4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Quinone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醌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647216213"/>
                  </a:ext>
                </a:extLst>
              </a:tr>
              <a:tr h="259827">
                <a:tc>
                  <a:txBody>
                    <a:bodyPr/>
                    <a:lstStyle/>
                    <a:p>
                      <a:pPr algn="ctr" fontAlgn="ctr"/>
                      <a:r>
                        <a:rPr lang="en-US" altLang="zh-TW" sz="1100" u="none" strike="noStrike">
                          <a:effectLst/>
                        </a:rPr>
                        <a:t>340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8050-09-7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Rosin</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松香</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481962545"/>
                  </a:ext>
                </a:extLst>
              </a:tr>
              <a:tr h="259827">
                <a:tc>
                  <a:txBody>
                    <a:bodyPr/>
                    <a:lstStyle/>
                    <a:p>
                      <a:pPr algn="ctr" fontAlgn="ctr"/>
                      <a:r>
                        <a:rPr lang="en-US" altLang="zh-TW" sz="1100" u="none" strike="noStrike">
                          <a:effectLst/>
                        </a:rPr>
                        <a:t>341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10026-04-7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Silcon tetrachloride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四氯化矽</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474934958"/>
                  </a:ext>
                </a:extLst>
              </a:tr>
              <a:tr h="259827">
                <a:tc>
                  <a:txBody>
                    <a:bodyPr/>
                    <a:lstStyle/>
                    <a:p>
                      <a:pPr algn="ctr" fontAlgn="ctr"/>
                      <a:r>
                        <a:rPr lang="en-US" altLang="zh-TW" sz="1100" u="none" strike="noStrike">
                          <a:effectLst/>
                        </a:rPr>
                        <a:t>342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7803-62-5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Silicon hydride （Silane）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四氫化矽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49564423"/>
                  </a:ext>
                </a:extLst>
              </a:tr>
              <a:tr h="259827">
                <a:tc>
                  <a:txBody>
                    <a:bodyPr/>
                    <a:lstStyle/>
                    <a:p>
                      <a:pPr algn="ctr" fontAlgn="ctr"/>
                      <a:r>
                        <a:rPr lang="en-US" altLang="zh-TW" sz="1100" u="none" strike="noStrike">
                          <a:effectLst/>
                        </a:rPr>
                        <a:t>343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7440-23-5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188394349"/>
                  </a:ext>
                </a:extLst>
              </a:tr>
              <a:tr h="259827">
                <a:tc>
                  <a:txBody>
                    <a:bodyPr/>
                    <a:lstStyle/>
                    <a:p>
                      <a:pPr algn="ctr" fontAlgn="ctr"/>
                      <a:r>
                        <a:rPr lang="en-US" altLang="zh-TW" sz="1100" u="none" strike="noStrike">
                          <a:effectLst/>
                        </a:rPr>
                        <a:t>344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68411-30-3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alkylbenzenesulfonate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烷基苯磺酸鈉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723180372"/>
                  </a:ext>
                </a:extLst>
              </a:tr>
              <a:tr h="259827">
                <a:tc>
                  <a:txBody>
                    <a:bodyPr/>
                    <a:lstStyle/>
                    <a:p>
                      <a:pPr algn="ctr" fontAlgn="ctr"/>
                      <a:r>
                        <a:rPr lang="en-US" altLang="zh-TW" sz="1100" u="none" strike="noStrike">
                          <a:effectLst/>
                        </a:rPr>
                        <a:t>345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7681-38-1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bisulfate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硫酸氫鈉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095643002"/>
                  </a:ext>
                </a:extLst>
              </a:tr>
              <a:tr h="259827">
                <a:tc>
                  <a:txBody>
                    <a:bodyPr/>
                    <a:lstStyle/>
                    <a:p>
                      <a:pPr algn="ctr" fontAlgn="ctr"/>
                      <a:r>
                        <a:rPr lang="en-US" altLang="zh-TW" sz="1100" u="none" strike="noStrike">
                          <a:effectLst/>
                        </a:rPr>
                        <a:t>346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7631-90-5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bisulfite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亞硫酸氫鈉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61353774"/>
                  </a:ext>
                </a:extLst>
              </a:tr>
              <a:tr h="259827">
                <a:tc>
                  <a:txBody>
                    <a:bodyPr/>
                    <a:lstStyle/>
                    <a:p>
                      <a:pPr algn="ctr" fontAlgn="ctr"/>
                      <a:r>
                        <a:rPr lang="en-US" altLang="zh-TW" sz="1100" u="none" strike="noStrike">
                          <a:effectLst/>
                        </a:rPr>
                        <a:t>347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16940-66-2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borohydride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硼氫化鈉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90996331"/>
                  </a:ext>
                </a:extLst>
              </a:tr>
              <a:tr h="259827">
                <a:tc>
                  <a:txBody>
                    <a:bodyPr/>
                    <a:lstStyle/>
                    <a:p>
                      <a:pPr algn="ctr" fontAlgn="ctr"/>
                      <a:r>
                        <a:rPr lang="en-US" altLang="zh-TW" sz="1100" u="none" strike="noStrike">
                          <a:effectLst/>
                        </a:rPr>
                        <a:t>348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7775-09-9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chlorate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氯酸鈉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932546682"/>
                  </a:ext>
                </a:extLst>
              </a:tr>
              <a:tr h="259827">
                <a:tc>
                  <a:txBody>
                    <a:bodyPr/>
                    <a:lstStyle/>
                    <a:p>
                      <a:pPr algn="ctr" fontAlgn="ctr"/>
                      <a:r>
                        <a:rPr lang="en-US" altLang="zh-TW" sz="1100" u="none" strike="noStrike">
                          <a:effectLst/>
                        </a:rPr>
                        <a:t>349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7758-19-2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chlorite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亞氯酸鈉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64534086"/>
                  </a:ext>
                </a:extLst>
              </a:tr>
              <a:tr h="259827">
                <a:tc>
                  <a:txBody>
                    <a:bodyPr/>
                    <a:lstStyle/>
                    <a:p>
                      <a:pPr algn="ctr" fontAlgn="ctr"/>
                      <a:r>
                        <a:rPr lang="en-US" altLang="zh-TW" sz="1100" u="none" strike="noStrike">
                          <a:effectLst/>
                        </a:rPr>
                        <a:t>350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3926-62-3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chloroacetate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氯乙酸鈉</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649476337"/>
                  </a:ext>
                </a:extLst>
              </a:tr>
            </a:tbl>
          </a:graphicData>
        </a:graphic>
      </p:graphicFrame>
    </p:spTree>
    <p:extLst>
      <p:ext uri="{BB962C8B-B14F-4D97-AF65-F5344CB8AC3E}">
        <p14:creationId xmlns:p14="http://schemas.microsoft.com/office/powerpoint/2010/main" val="110639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t>附錄三、優先管理化學品之指定及運作管理辦法第二條第二款第二目指定之</a:t>
            </a:r>
            <a:r>
              <a:rPr lang="zh-TW" altLang="en-US" sz="2400" dirty="0" smtClean="0"/>
              <a:t>化學品</a:t>
            </a:r>
            <a:r>
              <a:rPr lang="en-US" altLang="zh-TW" sz="2400" dirty="0" smtClean="0"/>
              <a:t/>
            </a:r>
            <a:br>
              <a:rPr lang="en-US" altLang="zh-TW" sz="2400" dirty="0" smtClean="0"/>
            </a:br>
            <a:r>
              <a:rPr lang="zh-TW" altLang="en-US" sz="2400" dirty="0" smtClean="0"/>
              <a:t>第一</a:t>
            </a:r>
            <a:r>
              <a:rPr lang="zh-TW" altLang="en-US" sz="2400" dirty="0"/>
              <a:t>階段公告名單（生效日：</a:t>
            </a:r>
            <a:r>
              <a:rPr lang="en-US" altLang="zh-TW" sz="2400" dirty="0"/>
              <a:t>104</a:t>
            </a:r>
            <a:r>
              <a:rPr lang="zh-TW" altLang="en-US" sz="2400" dirty="0"/>
              <a:t>年</a:t>
            </a:r>
            <a:r>
              <a:rPr lang="en-US" altLang="zh-TW" sz="2400" dirty="0"/>
              <a:t>11</a:t>
            </a:r>
            <a:r>
              <a:rPr lang="zh-TW" altLang="en-US" sz="2400" dirty="0"/>
              <a:t>月</a:t>
            </a:r>
            <a:r>
              <a:rPr lang="en-US" altLang="zh-TW" sz="2400" dirty="0"/>
              <a:t>5</a:t>
            </a:r>
            <a:r>
              <a:rPr lang="zh-TW" altLang="en-US" sz="2400" dirty="0"/>
              <a:t>日）</a:t>
            </a:r>
            <a:endParaRPr lang="zh-TW" altLang="en-US" sz="2400" b="1" dirty="0">
              <a:solidFill>
                <a:srgbClr val="000000"/>
              </a:solidFill>
              <a:latin typeface="Times New Roman" panose="02020603050405020304" pitchFamily="18" charset="0"/>
            </a:endParaRPr>
          </a:p>
        </p:txBody>
      </p:sp>
      <p:graphicFrame>
        <p:nvGraphicFramePr>
          <p:cNvPr id="4" name="內容版面配置區 3"/>
          <p:cNvGraphicFramePr>
            <a:graphicFrameLocks noGrp="1"/>
          </p:cNvGraphicFramePr>
          <p:nvPr>
            <p:ph idx="1"/>
          </p:nvPr>
        </p:nvGraphicFramePr>
        <p:xfrm>
          <a:off x="495688" y="1483567"/>
          <a:ext cx="8195777" cy="4988448"/>
        </p:xfrm>
        <a:graphic>
          <a:graphicData uri="http://schemas.openxmlformats.org/drawingml/2006/table">
            <a:tbl>
              <a:tblPr>
                <a:tableStyleId>{5C22544A-7EE6-4342-B048-85BDC9FD1C3A}</a:tableStyleId>
              </a:tblPr>
              <a:tblGrid>
                <a:gridCol w="558011">
                  <a:extLst>
                    <a:ext uri="{9D8B030D-6E8A-4147-A177-3AD203B41FA5}">
                      <a16:colId xmlns:a16="http://schemas.microsoft.com/office/drawing/2014/main" val="998419336"/>
                    </a:ext>
                  </a:extLst>
                </a:gridCol>
                <a:gridCol w="954721">
                  <a:extLst>
                    <a:ext uri="{9D8B030D-6E8A-4147-A177-3AD203B41FA5}">
                      <a16:colId xmlns:a16="http://schemas.microsoft.com/office/drawing/2014/main" val="3788609985"/>
                    </a:ext>
                  </a:extLst>
                </a:gridCol>
                <a:gridCol w="1929059">
                  <a:extLst>
                    <a:ext uri="{9D8B030D-6E8A-4147-A177-3AD203B41FA5}">
                      <a16:colId xmlns:a16="http://schemas.microsoft.com/office/drawing/2014/main" val="1131759283"/>
                    </a:ext>
                  </a:extLst>
                </a:gridCol>
                <a:gridCol w="4753986">
                  <a:extLst>
                    <a:ext uri="{9D8B030D-6E8A-4147-A177-3AD203B41FA5}">
                      <a16:colId xmlns:a16="http://schemas.microsoft.com/office/drawing/2014/main" val="309437366"/>
                    </a:ext>
                  </a:extLst>
                </a:gridCol>
              </a:tblGrid>
              <a:tr h="244462">
                <a:tc>
                  <a:txBody>
                    <a:bodyPr/>
                    <a:lstStyle/>
                    <a:p>
                      <a:pPr algn="ctr" fontAlgn="ctr"/>
                      <a:r>
                        <a:rPr lang="en-US" altLang="zh-TW" sz="1100" u="none" strike="noStrike">
                          <a:effectLst/>
                        </a:rPr>
                        <a:t>351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143-33-9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cyanide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氰化鈉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166190697"/>
                  </a:ext>
                </a:extLst>
              </a:tr>
              <a:tr h="244462">
                <a:tc>
                  <a:txBody>
                    <a:bodyPr/>
                    <a:lstStyle/>
                    <a:p>
                      <a:pPr algn="ctr" fontAlgn="ctr"/>
                      <a:r>
                        <a:rPr lang="en-US" altLang="zh-TW" sz="1100" u="none" strike="noStrike">
                          <a:effectLst/>
                        </a:rPr>
                        <a:t>352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7775-14-6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dithionite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二亞硫磺酸鈉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390934509"/>
                  </a:ext>
                </a:extLst>
              </a:tr>
              <a:tr h="244462">
                <a:tc>
                  <a:txBody>
                    <a:bodyPr/>
                    <a:lstStyle/>
                    <a:p>
                      <a:pPr algn="ctr" fontAlgn="ctr"/>
                      <a:r>
                        <a:rPr lang="en-US" altLang="zh-TW" sz="1100" u="none" strike="noStrike">
                          <a:effectLst/>
                        </a:rPr>
                        <a:t>353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16893-85-9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fluorosilicate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氟矽酸鈉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59207121"/>
                  </a:ext>
                </a:extLst>
              </a:tr>
              <a:tr h="244462">
                <a:tc>
                  <a:txBody>
                    <a:bodyPr/>
                    <a:lstStyle/>
                    <a:p>
                      <a:pPr algn="ctr" fontAlgn="ctr"/>
                      <a:r>
                        <a:rPr lang="en-US" altLang="zh-TW" sz="1100" u="none" strike="noStrike">
                          <a:effectLst/>
                        </a:rPr>
                        <a:t>354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16721-80-5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hydrosulfide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硫氫化鈉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8695275"/>
                  </a:ext>
                </a:extLst>
              </a:tr>
              <a:tr h="244462">
                <a:tc>
                  <a:txBody>
                    <a:bodyPr/>
                    <a:lstStyle/>
                    <a:p>
                      <a:pPr algn="ctr" fontAlgn="ctr"/>
                      <a:r>
                        <a:rPr lang="en-US" altLang="zh-TW" sz="1100" u="none" strike="noStrike">
                          <a:effectLst/>
                        </a:rPr>
                        <a:t>355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1310-73-2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hydroxide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氫氧化鈉　</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797886088"/>
                  </a:ext>
                </a:extLst>
              </a:tr>
              <a:tr h="244462">
                <a:tc>
                  <a:txBody>
                    <a:bodyPr/>
                    <a:lstStyle/>
                    <a:p>
                      <a:pPr algn="ctr" fontAlgn="ctr"/>
                      <a:r>
                        <a:rPr lang="en-US" altLang="zh-TW" sz="1100" u="none" strike="noStrike">
                          <a:effectLst/>
                        </a:rPr>
                        <a:t>356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7681-52-9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hypochlorite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次氯酸鈉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543787185"/>
                  </a:ext>
                </a:extLst>
              </a:tr>
              <a:tr h="244462">
                <a:tc>
                  <a:txBody>
                    <a:bodyPr/>
                    <a:lstStyle/>
                    <a:p>
                      <a:pPr algn="ctr" fontAlgn="ctr"/>
                      <a:r>
                        <a:rPr lang="en-US" altLang="zh-TW" sz="1100" u="none" strike="noStrike">
                          <a:effectLst/>
                        </a:rPr>
                        <a:t>357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7681-57-4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metabisulfite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偏二亞硫酸鈉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021628310"/>
                  </a:ext>
                </a:extLst>
              </a:tr>
              <a:tr h="244462">
                <a:tc>
                  <a:txBody>
                    <a:bodyPr/>
                    <a:lstStyle/>
                    <a:p>
                      <a:pPr algn="ctr" fontAlgn="ctr"/>
                      <a:r>
                        <a:rPr lang="en-US" altLang="zh-TW" sz="1100" u="none" strike="noStrike">
                          <a:effectLst/>
                        </a:rPr>
                        <a:t>358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6834-92-0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metasilicate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偏矽酸鈉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513332242"/>
                  </a:ext>
                </a:extLst>
              </a:tr>
              <a:tr h="244462">
                <a:tc>
                  <a:txBody>
                    <a:bodyPr/>
                    <a:lstStyle/>
                    <a:p>
                      <a:pPr algn="ctr" fontAlgn="ctr"/>
                      <a:r>
                        <a:rPr lang="en-US" altLang="zh-TW" sz="1100" u="none" strike="noStrike">
                          <a:effectLst/>
                        </a:rPr>
                        <a:t>359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124-41-4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methylate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甲醇鈉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646722295"/>
                  </a:ext>
                </a:extLst>
              </a:tr>
              <a:tr h="244462">
                <a:tc>
                  <a:txBody>
                    <a:bodyPr/>
                    <a:lstStyle/>
                    <a:p>
                      <a:pPr algn="ctr" fontAlgn="ctr"/>
                      <a:r>
                        <a:rPr lang="en-US" altLang="zh-TW" sz="1100" u="none" strike="noStrike">
                          <a:effectLst/>
                        </a:rPr>
                        <a:t>360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7631-99-4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nitrate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硝酸鈉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734005068"/>
                  </a:ext>
                </a:extLst>
              </a:tr>
              <a:tr h="244462">
                <a:tc>
                  <a:txBody>
                    <a:bodyPr/>
                    <a:lstStyle/>
                    <a:p>
                      <a:pPr algn="ctr" fontAlgn="ctr"/>
                      <a:r>
                        <a:rPr lang="en-US" altLang="zh-TW" sz="1100" u="none" strike="noStrike">
                          <a:effectLst/>
                        </a:rPr>
                        <a:t>361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7632-00-0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nitrite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亞硝酸鈉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094078087"/>
                  </a:ext>
                </a:extLst>
              </a:tr>
              <a:tr h="244462">
                <a:tc>
                  <a:txBody>
                    <a:bodyPr/>
                    <a:lstStyle/>
                    <a:p>
                      <a:pPr algn="ctr" fontAlgn="ctr"/>
                      <a:r>
                        <a:rPr lang="en-US" altLang="zh-TW" sz="1100" u="none" strike="noStrike">
                          <a:effectLst/>
                        </a:rPr>
                        <a:t>362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137-20-2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N-methyl-N-oleoyltaurate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N-</a:t>
                      </a:r>
                      <a:r>
                        <a:rPr lang="zh-TW" altLang="en-US" sz="1100" u="none" strike="noStrike">
                          <a:effectLst/>
                        </a:rPr>
                        <a:t>甲基</a:t>
                      </a:r>
                      <a:r>
                        <a:rPr lang="en-US" altLang="zh-TW" sz="1100" u="none" strike="noStrike">
                          <a:effectLst/>
                        </a:rPr>
                        <a:t>-</a:t>
                      </a:r>
                      <a:r>
                        <a:rPr lang="en-US" sz="1100" u="none" strike="noStrike">
                          <a:effectLst/>
                        </a:rPr>
                        <a:t>N-</a:t>
                      </a:r>
                      <a:r>
                        <a:rPr lang="zh-TW" altLang="en-US" sz="1100" u="none" strike="noStrike">
                          <a:effectLst/>
                        </a:rPr>
                        <a:t>油醯基牛磺酸鈉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264179019"/>
                  </a:ext>
                </a:extLst>
              </a:tr>
              <a:tr h="244462">
                <a:tc>
                  <a:txBody>
                    <a:bodyPr/>
                    <a:lstStyle/>
                    <a:p>
                      <a:pPr algn="ctr" fontAlgn="ctr"/>
                      <a:r>
                        <a:rPr lang="en-US" altLang="zh-TW" sz="1100" u="none" strike="noStrike">
                          <a:effectLst/>
                        </a:rPr>
                        <a:t>363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7632-04-4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perborate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過硼酸鈉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1429474325"/>
                  </a:ext>
                </a:extLst>
              </a:tr>
              <a:tr h="244462">
                <a:tc>
                  <a:txBody>
                    <a:bodyPr/>
                    <a:lstStyle/>
                    <a:p>
                      <a:pPr algn="ctr" fontAlgn="ctr"/>
                      <a:r>
                        <a:rPr lang="en-US" altLang="zh-TW" sz="1100" u="none" strike="noStrike">
                          <a:effectLst/>
                        </a:rPr>
                        <a:t>364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15630-89-4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percarbonate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過碳酸鈉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271503639"/>
                  </a:ext>
                </a:extLst>
              </a:tr>
              <a:tr h="244462">
                <a:tc>
                  <a:txBody>
                    <a:bodyPr/>
                    <a:lstStyle/>
                    <a:p>
                      <a:pPr algn="ctr" fontAlgn="ctr"/>
                      <a:r>
                        <a:rPr lang="en-US" altLang="zh-TW" sz="1100" u="none" strike="noStrike">
                          <a:effectLst/>
                        </a:rPr>
                        <a:t>365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10101-50-5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permanganate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過錳酸鈉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240468694"/>
                  </a:ext>
                </a:extLst>
              </a:tr>
              <a:tr h="244462">
                <a:tc>
                  <a:txBody>
                    <a:bodyPr/>
                    <a:lstStyle/>
                    <a:p>
                      <a:pPr algn="ctr" fontAlgn="ctr"/>
                      <a:r>
                        <a:rPr lang="en-US" altLang="zh-TW" sz="1100" u="none" strike="noStrike">
                          <a:effectLst/>
                        </a:rPr>
                        <a:t>366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7775-27-1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persulfate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過硫酸鈉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16624587"/>
                  </a:ext>
                </a:extLst>
              </a:tr>
              <a:tr h="244462">
                <a:tc>
                  <a:txBody>
                    <a:bodyPr/>
                    <a:lstStyle/>
                    <a:p>
                      <a:pPr algn="ctr" fontAlgn="ctr"/>
                      <a:r>
                        <a:rPr lang="en-US" altLang="zh-TW" sz="1100" u="none" strike="noStrike">
                          <a:effectLst/>
                        </a:rPr>
                        <a:t>367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1313-82-2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Sodium sulfide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硫化鈉</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2826181636"/>
                  </a:ext>
                </a:extLst>
              </a:tr>
              <a:tr h="244462">
                <a:tc>
                  <a:txBody>
                    <a:bodyPr/>
                    <a:lstStyle/>
                    <a:p>
                      <a:pPr algn="ctr" fontAlgn="ctr"/>
                      <a:r>
                        <a:rPr lang="en-US" altLang="zh-TW" sz="1100" u="none" strike="noStrike">
                          <a:effectLst/>
                        </a:rPr>
                        <a:t>368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100-42-5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Styrene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苯乙烯</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086620849"/>
                  </a:ext>
                </a:extLst>
              </a:tr>
              <a:tr h="244462">
                <a:tc>
                  <a:txBody>
                    <a:bodyPr/>
                    <a:lstStyle/>
                    <a:p>
                      <a:pPr algn="ctr" fontAlgn="ctr"/>
                      <a:r>
                        <a:rPr lang="en-US" altLang="zh-TW" sz="1100" u="none" strike="noStrike">
                          <a:effectLst/>
                        </a:rPr>
                        <a:t>369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5329-14-6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Sulfamic acid</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a:effectLst/>
                        </a:rPr>
                        <a:t>磺胺酸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3947241126"/>
                  </a:ext>
                </a:extLst>
              </a:tr>
              <a:tr h="244462">
                <a:tc>
                  <a:txBody>
                    <a:bodyPr/>
                    <a:lstStyle/>
                    <a:p>
                      <a:pPr algn="ctr" fontAlgn="ctr"/>
                      <a:r>
                        <a:rPr lang="en-US" altLang="zh-TW" sz="1100" u="none" strike="noStrike">
                          <a:effectLst/>
                        </a:rPr>
                        <a:t>370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altLang="zh-TW" sz="1100" u="none" strike="noStrike">
                          <a:effectLst/>
                        </a:rPr>
                        <a:t>7446-09-5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en-US" sz="1100" u="none" strike="noStrike">
                          <a:effectLst/>
                        </a:rPr>
                        <a:t>Sulfur dioxide</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tc>
                  <a:txBody>
                    <a:bodyPr/>
                    <a:lstStyle/>
                    <a:p>
                      <a:pPr algn="l" fontAlgn="ctr"/>
                      <a:r>
                        <a:rPr lang="zh-TW" altLang="en-US" sz="1100" u="none" strike="noStrike" dirty="0">
                          <a:effectLst/>
                        </a:rPr>
                        <a:t>二氧化硫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293" marR="6293" marT="8390" marB="0" anchor="ctr"/>
                </a:tc>
                <a:extLst>
                  <a:ext uri="{0D108BD9-81ED-4DB2-BD59-A6C34878D82A}">
                    <a16:rowId xmlns:a16="http://schemas.microsoft.com/office/drawing/2014/main" val="444902236"/>
                  </a:ext>
                </a:extLst>
              </a:tr>
            </a:tbl>
          </a:graphicData>
        </a:graphic>
      </p:graphicFrame>
    </p:spTree>
    <p:extLst>
      <p:ext uri="{BB962C8B-B14F-4D97-AF65-F5344CB8AC3E}">
        <p14:creationId xmlns:p14="http://schemas.microsoft.com/office/powerpoint/2010/main" val="101243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vert="horz" lIns="91440" tIns="45720" rIns="91440" bIns="45720" rtlCol="0" anchor="ct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附錄三、優先管理化學品之指定及運作管理辦法第二條第二款第二目指定之化學品</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第一階段公告名單（生效日：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612354381"/>
              </p:ext>
            </p:extLst>
          </p:nvPr>
        </p:nvGraphicFramePr>
        <p:xfrm>
          <a:off x="179509" y="1196756"/>
          <a:ext cx="8784978" cy="5661244"/>
        </p:xfrm>
        <a:graphic>
          <a:graphicData uri="http://schemas.openxmlformats.org/drawingml/2006/table">
            <a:tbl>
              <a:tblPr>
                <a:tableStyleId>{5C22544A-7EE6-4342-B048-85BDC9FD1C3A}</a:tableStyleId>
              </a:tblPr>
              <a:tblGrid>
                <a:gridCol w="598127">
                  <a:extLst>
                    <a:ext uri="{9D8B030D-6E8A-4147-A177-3AD203B41FA5}">
                      <a16:colId xmlns:a16="http://schemas.microsoft.com/office/drawing/2014/main" val="596255348"/>
                    </a:ext>
                  </a:extLst>
                </a:gridCol>
                <a:gridCol w="1274084">
                  <a:extLst>
                    <a:ext uri="{9D8B030D-6E8A-4147-A177-3AD203B41FA5}">
                      <a16:colId xmlns:a16="http://schemas.microsoft.com/office/drawing/2014/main" val="2919966463"/>
                    </a:ext>
                  </a:extLst>
                </a:gridCol>
                <a:gridCol w="3384376">
                  <a:extLst>
                    <a:ext uri="{9D8B030D-6E8A-4147-A177-3AD203B41FA5}">
                      <a16:colId xmlns:a16="http://schemas.microsoft.com/office/drawing/2014/main" val="4084340031"/>
                    </a:ext>
                  </a:extLst>
                </a:gridCol>
                <a:gridCol w="3528391">
                  <a:extLst>
                    <a:ext uri="{9D8B030D-6E8A-4147-A177-3AD203B41FA5}">
                      <a16:colId xmlns:a16="http://schemas.microsoft.com/office/drawing/2014/main" val="3844905549"/>
                    </a:ext>
                  </a:extLst>
                </a:gridCol>
              </a:tblGrid>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7446-11-9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Sulfur trioxide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三氧化硫</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66327331"/>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7664-93-9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Sulfuric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硫酸　</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716670102"/>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61791-26-2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Tallow amine ethoxylated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乙氧化牛脂胺</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05446003"/>
                  </a:ext>
                </a:extLst>
              </a:tr>
              <a:tr h="360427">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3006-82-4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t-Butyl peroxy-2-ethylhexanoate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過氧</a:t>
                      </a: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乙基己酸三級丁酯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64625739"/>
                  </a:ext>
                </a:extLst>
              </a:tr>
              <a:tr h="360427">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26748-41-4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t-Butyl peroxyneodecanoate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過氧新癸酸三級丁酯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172577751"/>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100-21-0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Terephthalic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對苯二甲酸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9384043"/>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75-91-2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tert-Butyl hydroperoxide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過氧化三級丁醇</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731078360"/>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614-45-9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tert-Butyl peroxybenzoate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過氧苯甲酸三級丁酯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604356543"/>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379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5593-70-4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Tetrabutyl titanate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鈦酸四丁酯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91895500"/>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56-23-5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Tetrachloromethane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四氯化碳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243091837"/>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112-57-2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Tetraethylenepentamine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四伸乙五胺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58894846"/>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116-14-3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Tetrafluoroethylene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四氟乙烯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245954142"/>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109-99-9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Tetrahydrofuran</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四氫呋喃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653938001"/>
                  </a:ext>
                </a:extLst>
              </a:tr>
              <a:tr h="360427">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85-43-8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Tetrahydrophthalic anhydride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四氫酞酸酐</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924352365"/>
                  </a:ext>
                </a:extLst>
              </a:tr>
              <a:tr h="360427">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75-59-2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Tetramethylammonium hydroxide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氫氧化四甲銨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624643805"/>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75-76-3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Tetramethylsilane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四甲基矽烷</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315344344"/>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68-11-1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Thioglycolic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乙硫醇酸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988767257"/>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137-26-8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Thiram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得恩地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572412853"/>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389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7772-99-8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Tin(Ⅱ)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氯化錫</a:t>
                      </a:r>
                      <a:r>
                        <a:rPr lang="en-US" altLang="zh-TW" sz="1400" b="1" u="none" strike="noStrike">
                          <a:effectLst/>
                          <a:latin typeface="微軟正黑體" panose="020B0604030504040204" pitchFamily="34" charset="-120"/>
                          <a:ea typeface="微軟正黑體" panose="020B0604030504040204" pitchFamily="34" charset="-120"/>
                        </a:rPr>
                        <a:t>(Ⅱ)</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722509877"/>
                  </a:ext>
                </a:extLst>
              </a:tr>
              <a:tr h="263721">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53408-94-9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Tin(II) methanesulfonate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甲磺酸錫</a:t>
                      </a:r>
                      <a:r>
                        <a:rPr lang="en-US" altLang="zh-TW" sz="1400" b="1" u="none" strike="noStrike" dirty="0">
                          <a:effectLst/>
                          <a:latin typeface="微軟正黑體" panose="020B0604030504040204" pitchFamily="34" charset="-120"/>
                          <a:ea typeface="微軟正黑體" panose="020B0604030504040204" pitchFamily="34" charset="-120"/>
                        </a:rPr>
                        <a:t>(Ⅱ)</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924391070"/>
                  </a:ext>
                </a:extLst>
              </a:tr>
            </a:tbl>
          </a:graphicData>
        </a:graphic>
      </p:graphicFrame>
    </p:spTree>
    <p:extLst>
      <p:ext uri="{BB962C8B-B14F-4D97-AF65-F5344CB8AC3E}">
        <p14:creationId xmlns:p14="http://schemas.microsoft.com/office/powerpoint/2010/main" val="207680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vert="horz" lIns="91440" tIns="45720" rIns="91440" bIns="45720" rtlCol="0" anchor="ct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附錄三、優先管理化學品之指定及運作管理辦法第二條第二款第二目指定之化學品</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第一階段公告名單（生效日：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67142232"/>
              </p:ext>
            </p:extLst>
          </p:nvPr>
        </p:nvGraphicFramePr>
        <p:xfrm>
          <a:off x="179512" y="1196753"/>
          <a:ext cx="8784977" cy="5558796"/>
        </p:xfrm>
        <a:graphic>
          <a:graphicData uri="http://schemas.openxmlformats.org/drawingml/2006/table">
            <a:tbl>
              <a:tblPr>
                <a:tableStyleId>{5C22544A-7EE6-4342-B048-85BDC9FD1C3A}</a:tableStyleId>
              </a:tblPr>
              <a:tblGrid>
                <a:gridCol w="598127">
                  <a:extLst>
                    <a:ext uri="{9D8B030D-6E8A-4147-A177-3AD203B41FA5}">
                      <a16:colId xmlns:a16="http://schemas.microsoft.com/office/drawing/2014/main" val="2149860307"/>
                    </a:ext>
                  </a:extLst>
                </a:gridCol>
                <a:gridCol w="1202073">
                  <a:extLst>
                    <a:ext uri="{9D8B030D-6E8A-4147-A177-3AD203B41FA5}">
                      <a16:colId xmlns:a16="http://schemas.microsoft.com/office/drawing/2014/main" val="2515725784"/>
                    </a:ext>
                  </a:extLst>
                </a:gridCol>
                <a:gridCol w="3312368">
                  <a:extLst>
                    <a:ext uri="{9D8B030D-6E8A-4147-A177-3AD203B41FA5}">
                      <a16:colId xmlns:a16="http://schemas.microsoft.com/office/drawing/2014/main" val="3542783905"/>
                    </a:ext>
                  </a:extLst>
                </a:gridCol>
                <a:gridCol w="3672409">
                  <a:extLst>
                    <a:ext uri="{9D8B030D-6E8A-4147-A177-3AD203B41FA5}">
                      <a16:colId xmlns:a16="http://schemas.microsoft.com/office/drawing/2014/main" val="3223484785"/>
                    </a:ext>
                  </a:extLst>
                </a:gridCol>
              </a:tblGrid>
              <a:tr h="265033">
                <a:tc>
                  <a:txBody>
                    <a:bodyPr/>
                    <a:lstStyle/>
                    <a:p>
                      <a:pPr algn="ctr" fontAlgn="ctr"/>
                      <a:r>
                        <a:rPr lang="en-US" altLang="zh-TW" sz="1400" b="1" u="none" strike="noStrike" dirty="0">
                          <a:effectLst/>
                          <a:latin typeface="微軟正黑體" panose="020B0604030504040204" pitchFamily="34" charset="-120"/>
                          <a:ea typeface="微軟正黑體" panose="020B0604030504040204" pitchFamily="34" charset="-120"/>
                        </a:rPr>
                        <a:t>391</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7550-45-0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Titanium tetrachloride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四氯化鈦</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149296923"/>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108-88-3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Toluene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759480198"/>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584-84-9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Toluene 2,4-diisocyanate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2,4-</a:t>
                      </a:r>
                      <a:r>
                        <a:rPr lang="zh-TW" altLang="en-US" sz="1400" b="1" u="none" strike="noStrike">
                          <a:effectLst/>
                          <a:latin typeface="微軟正黑體" panose="020B0604030504040204" pitchFamily="34" charset="-120"/>
                          <a:ea typeface="微軟正黑體" panose="020B0604030504040204" pitchFamily="34" charset="-120"/>
                        </a:rPr>
                        <a:t>二異氰酸甲苯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670408625"/>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91-08-7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Toluene-2,6-diisocyanate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甲苯</a:t>
                      </a:r>
                      <a:r>
                        <a:rPr lang="en-US" altLang="zh-TW" sz="1400" b="1" u="none" strike="noStrike">
                          <a:effectLst/>
                          <a:latin typeface="微軟正黑體" panose="020B0604030504040204" pitchFamily="34" charset="-120"/>
                          <a:ea typeface="微軟正黑體" panose="020B0604030504040204" pitchFamily="34" charset="-120"/>
                        </a:rPr>
                        <a:t>-2,6-</a:t>
                      </a:r>
                      <a:r>
                        <a:rPr lang="zh-TW" altLang="en-US" sz="1400" b="1" u="none" strike="noStrike">
                          <a:effectLst/>
                          <a:latin typeface="微軟正黑體" panose="020B0604030504040204" pitchFamily="34" charset="-120"/>
                          <a:ea typeface="微軟正黑體" panose="020B0604030504040204" pitchFamily="34" charset="-120"/>
                        </a:rPr>
                        <a:t>二異氰酸酯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674195118"/>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64665-57-2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Tolyltriazole sodium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甲基苯并三唑鈉</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874711676"/>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624-64-6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trans-2-Butene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反</a:t>
                      </a:r>
                      <a:r>
                        <a:rPr lang="en-US" altLang="zh-TW" sz="1400" b="1" u="none" strike="noStrike">
                          <a:effectLst/>
                          <a:latin typeface="微軟正黑體" panose="020B0604030504040204" pitchFamily="34" charset="-120"/>
                          <a:ea typeface="微軟正黑體" panose="020B0604030504040204" pitchFamily="34" charset="-120"/>
                        </a:rPr>
                        <a:t>2-</a:t>
                      </a:r>
                      <a:r>
                        <a:rPr lang="zh-TW" altLang="en-US" sz="1400" b="1" u="none" strike="noStrike">
                          <a:effectLst/>
                          <a:latin typeface="微軟正黑體" panose="020B0604030504040204" pitchFamily="34" charset="-120"/>
                          <a:ea typeface="微軟正黑體" panose="020B0604030504040204" pitchFamily="34" charset="-120"/>
                        </a:rPr>
                        <a:t>丁烯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88138105"/>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87-90-1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dirty="0" err="1">
                          <a:effectLst/>
                          <a:latin typeface="微軟正黑體" panose="020B0604030504040204" pitchFamily="34" charset="-120"/>
                          <a:ea typeface="微軟正黑體" panose="020B0604030504040204" pitchFamily="34" charset="-120"/>
                        </a:rPr>
                        <a:t>Trichloroisocyanuric</a:t>
                      </a:r>
                      <a:r>
                        <a:rPr lang="en-US" sz="1400" b="1" u="none" strike="noStrike" dirty="0">
                          <a:effectLst/>
                          <a:latin typeface="微軟正黑體" panose="020B0604030504040204" pitchFamily="34" charset="-120"/>
                          <a:ea typeface="微軟正黑體" panose="020B0604030504040204" pitchFamily="34" charset="-120"/>
                        </a:rPr>
                        <a:t> acid</a:t>
                      </a: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三氯異三聚氰酸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83757085"/>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67-66-3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Trichloromethane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三氯甲烷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089305151"/>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399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10025-78-2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Trichlorosilane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三氯矽烷</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207646067"/>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97-93-8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Triethylaluminum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三乙基鋁</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335957726"/>
                  </a:ext>
                </a:extLst>
              </a:tr>
              <a:tr h="35309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143-22-6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Triethylene glycol monobutyl ether</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三甘醇單丁醚</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4220430624"/>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112-24-3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Triethylenetetramine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三伸乙四胺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674781026"/>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1115-99-7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Triethylgallium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三乙鎵</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536519358"/>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76-05-1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Trifluoroacetic acid</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三氟乙酸</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698358290"/>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552-30-7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Trimellitic anhydride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1,2,4-</a:t>
                      </a:r>
                      <a:r>
                        <a:rPr lang="zh-TW" altLang="en-US" sz="1400" b="1" u="none" strike="noStrike">
                          <a:effectLst/>
                          <a:latin typeface="微軟正黑體" panose="020B0604030504040204" pitchFamily="34" charset="-120"/>
                          <a:ea typeface="微軟正黑體" panose="020B0604030504040204" pitchFamily="34" charset="-120"/>
                        </a:rPr>
                        <a:t>苯三甲酸酐</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716803764"/>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75-24-1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Trimethylaluminium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三甲基鋁</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3188635279"/>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75-50-3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Trimethylamine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三甲胺</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365072249"/>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1445-79-0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Trimethylgallium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三甲基鎵</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1308097465"/>
                  </a:ext>
                </a:extLst>
              </a:tr>
              <a:tr h="420932">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409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112-02-7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Trimethylhexadecylammonium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氯化十六烷基三甲基銨</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84984146"/>
                  </a:ext>
                </a:extLst>
              </a:tr>
              <a:tr h="26503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3385-78-2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Trimethylindium</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三甲基銦</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293" marR="6293" marT="8390" marB="0" anchor="ctr"/>
                </a:tc>
                <a:extLst>
                  <a:ext uri="{0D108BD9-81ED-4DB2-BD59-A6C34878D82A}">
                    <a16:rowId xmlns:a16="http://schemas.microsoft.com/office/drawing/2014/main" val="2510080283"/>
                  </a:ext>
                </a:extLst>
              </a:tr>
            </a:tbl>
          </a:graphicData>
        </a:graphic>
      </p:graphicFrame>
    </p:spTree>
    <p:extLst>
      <p:ext uri="{BB962C8B-B14F-4D97-AF65-F5344CB8AC3E}">
        <p14:creationId xmlns:p14="http://schemas.microsoft.com/office/powerpoint/2010/main" val="333812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258925" y="1"/>
            <a:ext cx="8497272" cy="1325563"/>
          </a:xfrm>
        </p:spPr>
        <p:txBody>
          <a:bodyPr>
            <a:normAutofit/>
          </a:bodyPr>
          <a:lstStyle/>
          <a:p>
            <a:pPr algn="ctr" fontAlgn="ctr"/>
            <a:r>
              <a:rPr lang="zh-TW" altLang="en-US" sz="2400" dirty="0">
                <a:latin typeface="微軟正黑體" panose="020B0604030504040204" pitchFamily="34" charset="-120"/>
                <a:ea typeface="微軟正黑體" panose="020B0604030504040204" pitchFamily="34" charset="-120"/>
              </a:rPr>
              <a:t>附錄三、優先管理化學品之指定及運作管理辦法第二條第二款第二目指定之</a:t>
            </a:r>
            <a:r>
              <a:rPr lang="zh-TW" altLang="en-US" sz="2400" dirty="0" smtClean="0">
                <a:latin typeface="微軟正黑體" panose="020B0604030504040204" pitchFamily="34" charset="-120"/>
                <a:ea typeface="微軟正黑體" panose="020B0604030504040204" pitchFamily="34" charset="-120"/>
              </a:rPr>
              <a:t>化學品</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第一</a:t>
            </a:r>
            <a:r>
              <a:rPr lang="zh-TW" altLang="en-US" sz="2400" dirty="0">
                <a:latin typeface="微軟正黑體" panose="020B0604030504040204" pitchFamily="34" charset="-120"/>
                <a:ea typeface="微軟正黑體" panose="020B0604030504040204" pitchFamily="34" charset="-120"/>
              </a:rPr>
              <a:t>階段公告名單（生效日：</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日）</a:t>
            </a:r>
            <a:endParaRPr lang="zh-TW" altLang="en-US" sz="24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532899660"/>
              </p:ext>
            </p:extLst>
          </p:nvPr>
        </p:nvGraphicFramePr>
        <p:xfrm>
          <a:off x="107504" y="1196750"/>
          <a:ext cx="8928992" cy="5544617"/>
        </p:xfrm>
        <a:graphic>
          <a:graphicData uri="http://schemas.openxmlformats.org/drawingml/2006/table">
            <a:tbl>
              <a:tblPr>
                <a:tableStyleId>{5C22544A-7EE6-4342-B048-85BDC9FD1C3A}</a:tableStyleId>
              </a:tblPr>
              <a:tblGrid>
                <a:gridCol w="578395">
                  <a:extLst>
                    <a:ext uri="{9D8B030D-6E8A-4147-A177-3AD203B41FA5}">
                      <a16:colId xmlns:a16="http://schemas.microsoft.com/office/drawing/2014/main" val="377591775"/>
                    </a:ext>
                  </a:extLst>
                </a:gridCol>
                <a:gridCol w="1221805">
                  <a:extLst>
                    <a:ext uri="{9D8B030D-6E8A-4147-A177-3AD203B41FA5}">
                      <a16:colId xmlns:a16="http://schemas.microsoft.com/office/drawing/2014/main" val="3597957997"/>
                    </a:ext>
                  </a:extLst>
                </a:gridCol>
                <a:gridCol w="2952328">
                  <a:extLst>
                    <a:ext uri="{9D8B030D-6E8A-4147-A177-3AD203B41FA5}">
                      <a16:colId xmlns:a16="http://schemas.microsoft.com/office/drawing/2014/main" val="1201117349"/>
                    </a:ext>
                  </a:extLst>
                </a:gridCol>
                <a:gridCol w="3742666">
                  <a:extLst>
                    <a:ext uri="{9D8B030D-6E8A-4147-A177-3AD203B41FA5}">
                      <a16:colId xmlns:a16="http://schemas.microsoft.com/office/drawing/2014/main" val="1308361428"/>
                    </a:ext>
                  </a:extLst>
                </a:gridCol>
                <a:gridCol w="433798">
                  <a:extLst>
                    <a:ext uri="{9D8B030D-6E8A-4147-A177-3AD203B41FA5}">
                      <a16:colId xmlns:a16="http://schemas.microsoft.com/office/drawing/2014/main" val="3570586104"/>
                    </a:ext>
                  </a:extLst>
                </a:gridCol>
              </a:tblGrid>
              <a:tr h="450893">
                <a:tc>
                  <a:txBody>
                    <a:bodyPr/>
                    <a:lstStyle/>
                    <a:p>
                      <a:pPr algn="ctr" fontAlgn="ctr"/>
                      <a:r>
                        <a:rPr lang="en-US" altLang="zh-TW" sz="1400" b="1" u="none" strike="noStrike" dirty="0">
                          <a:effectLst/>
                          <a:latin typeface="微軟正黑體" panose="020B0604030504040204" pitchFamily="34" charset="-120"/>
                          <a:ea typeface="微軟正黑體" panose="020B0604030504040204" pitchFamily="34" charset="-120"/>
                        </a:rPr>
                        <a:t>411</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7778-53-2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Tripotassium orthophosphate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磷酸三鉀</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678707952"/>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5064-31-3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Trisodium nitrilotriacetate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氮基三乙酸三鈉鹽</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2654678621"/>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413</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7783-82-6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Tungsten hexafluoride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六氟化鎢</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108520134"/>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414</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8006-64-2</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Turpentine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松節油</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3127049765"/>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415</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1314-62-1</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Vanadium pentaoxide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五氧化二釩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3231638161"/>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1330-20-7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Xylenes</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二甲苯</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320043181"/>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7646-85-7</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Zinc chloride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氯化鋅</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1866547147"/>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7440-66-6</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Zinc powder</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鋅粉</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999633709"/>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419</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7733-02-0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sz="1400" b="1" u="none" strike="noStrike">
                          <a:effectLst/>
                          <a:latin typeface="微軟正黑體" panose="020B0604030504040204" pitchFamily="34" charset="-120"/>
                          <a:ea typeface="微軟正黑體" panose="020B0604030504040204" pitchFamily="34" charset="-120"/>
                        </a:rPr>
                        <a:t>Zinc sulfate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硫酸鋅</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352485509"/>
                  </a:ext>
                </a:extLst>
              </a:tr>
              <a:tr h="450893">
                <a:tc>
                  <a:txBody>
                    <a:bodyPr/>
                    <a:lstStyle/>
                    <a:p>
                      <a:pPr algn="ctr" fontAlgn="ctr"/>
                      <a:r>
                        <a:rPr lang="en-US" altLang="zh-TW" sz="1400" b="1" u="none" strike="noStrike">
                          <a:effectLst/>
                          <a:latin typeface="微軟正黑體" panose="020B0604030504040204" pitchFamily="34" charset="-120"/>
                          <a:ea typeface="微軟正黑體" panose="020B0604030504040204" pitchFamily="34" charset="-120"/>
                        </a:rPr>
                        <a:t>420</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n-US" altLang="zh-TW" sz="1400" b="1" u="none" strike="noStrike">
                          <a:effectLst/>
                          <a:latin typeface="微軟正黑體" panose="020B0604030504040204" pitchFamily="34" charset="-120"/>
                          <a:ea typeface="微軟正黑體" panose="020B0604030504040204" pitchFamily="34" charset="-120"/>
                        </a:rPr>
                        <a:t>57-57-8</a:t>
                      </a:r>
                      <a:endParaRPr lang="en-US" altLang="zh-TW"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l-GR" sz="1400" b="1" u="none" strike="noStrike">
                          <a:effectLst/>
                          <a:latin typeface="微軟正黑體" panose="020B0604030504040204" pitchFamily="34" charset="-120"/>
                          <a:ea typeface="微軟正黑體" panose="020B0604030504040204" pitchFamily="34" charset="-120"/>
                        </a:rPr>
                        <a:t>β-</a:t>
                      </a:r>
                      <a:r>
                        <a:rPr lang="en-US" sz="1400" b="1" u="none" strike="noStrike">
                          <a:effectLst/>
                          <a:latin typeface="微軟正黑體" panose="020B0604030504040204" pitchFamily="34" charset="-120"/>
                          <a:ea typeface="微軟正黑體" panose="020B0604030504040204" pitchFamily="34" charset="-120"/>
                        </a:rPr>
                        <a:t>Propiolactone</a:t>
                      </a:r>
                      <a:endParaRPr 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el-GR" sz="1400" b="1" u="none" strike="noStrike">
                          <a:effectLst/>
                          <a:latin typeface="微軟正黑體" panose="020B0604030504040204" pitchFamily="34" charset="-120"/>
                          <a:ea typeface="微軟正黑體" panose="020B0604030504040204" pitchFamily="34" charset="-120"/>
                        </a:rPr>
                        <a:t>β-</a:t>
                      </a:r>
                      <a:r>
                        <a:rPr lang="zh-TW" altLang="en-US" sz="1400" b="1" u="none" strike="noStrike">
                          <a:effectLst/>
                          <a:latin typeface="微軟正黑體" panose="020B0604030504040204" pitchFamily="34" charset="-120"/>
                          <a:ea typeface="微軟正黑體" panose="020B0604030504040204" pitchFamily="34" charset="-120"/>
                        </a:rPr>
                        <a:t>丙內酯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a:txBody>
                    <a:bodyPr/>
                    <a:lstStyle/>
                    <a:p>
                      <a:pPr algn="l" fontAlgn="ctr"/>
                      <a:r>
                        <a:rPr lang="zh-TW" altLang="en-US" sz="1400" b="1" u="none" strike="noStrike">
                          <a:effectLst/>
                          <a:latin typeface="微軟正黑體" panose="020B0604030504040204" pitchFamily="34" charset="-120"/>
                          <a:ea typeface="微軟正黑體" panose="020B0604030504040204" pitchFamily="34" charset="-120"/>
                        </a:rPr>
                        <a:t>　</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extLst>
                  <a:ext uri="{0D108BD9-81ED-4DB2-BD59-A6C34878D82A}">
                    <a16:rowId xmlns:a16="http://schemas.microsoft.com/office/drawing/2014/main" val="461467141"/>
                  </a:ext>
                </a:extLst>
              </a:tr>
              <a:tr h="1035687">
                <a:tc gridSpan="5">
                  <a:txBody>
                    <a:bodyPr/>
                    <a:lstStyle/>
                    <a:p>
                      <a:pPr algn="l" fontAlgn="ctr"/>
                      <a:r>
                        <a:rPr lang="zh-TW" altLang="en-US" sz="1400" b="1" u="none" strike="noStrike" dirty="0">
                          <a:effectLst/>
                          <a:latin typeface="微軟正黑體" panose="020B0604030504040204" pitchFamily="34" charset="-120"/>
                          <a:ea typeface="微軟正黑體" panose="020B0604030504040204" pitchFamily="34" charset="-120"/>
                        </a:rPr>
                        <a:t>註：優先管理化學品之指定及運作管理辦法第二條第二款第二目指定之化學品，含危害成分具上述列舉物之混合物，其最大運作總量達該辦法附表二規定之臨界量者。</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987" marR="5987" marT="7982"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2080787"/>
                  </a:ext>
                </a:extLst>
              </a:tr>
            </a:tbl>
          </a:graphicData>
        </a:graphic>
      </p:graphicFrame>
    </p:spTree>
    <p:extLst>
      <p:ext uri="{BB962C8B-B14F-4D97-AF65-F5344CB8AC3E}">
        <p14:creationId xmlns:p14="http://schemas.microsoft.com/office/powerpoint/2010/main" val="162039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肥皂</Template>
  <TotalTime>615</TotalTime>
  <Words>12631</Words>
  <Application>Microsoft Office PowerPoint</Application>
  <PresentationFormat>如螢幕大小 (4:3)</PresentationFormat>
  <Paragraphs>3305</Paragraphs>
  <Slides>96</Slides>
  <Notes>0</Notes>
  <HiddenSlides>30</HiddenSlides>
  <MMClips>0</MMClips>
  <ScaleCrop>false</ScaleCrop>
  <HeadingPairs>
    <vt:vector size="8" baseType="variant">
      <vt:variant>
        <vt:lpstr>使用字型</vt:lpstr>
      </vt:variant>
      <vt:variant>
        <vt:i4>11</vt:i4>
      </vt:variant>
      <vt:variant>
        <vt:lpstr>佈景主題</vt:lpstr>
      </vt:variant>
      <vt:variant>
        <vt:i4>1</vt:i4>
      </vt:variant>
      <vt:variant>
        <vt:lpstr>連結</vt:lpstr>
      </vt:variant>
      <vt:variant>
        <vt:i4>11</vt:i4>
      </vt:variant>
      <vt:variant>
        <vt:lpstr>投影片標題</vt:lpstr>
      </vt:variant>
      <vt:variant>
        <vt:i4>96</vt:i4>
      </vt:variant>
    </vt:vector>
  </HeadingPairs>
  <TitlesOfParts>
    <vt:vector size="119" baseType="lpstr">
      <vt:lpstr>細明體</vt:lpstr>
      <vt:lpstr>微軟正黑體</vt:lpstr>
      <vt:lpstr>新細明體</vt:lpstr>
      <vt:lpstr>標楷體</vt:lpstr>
      <vt:lpstr>Arial</vt:lpstr>
      <vt:lpstr>Calibri</vt:lpstr>
      <vt:lpstr>Century Gothic</vt:lpstr>
      <vt:lpstr>Garamond</vt:lpstr>
      <vt:lpstr>Helvetica</vt:lpstr>
      <vt:lpstr>Times New Roman</vt:lpstr>
      <vt:lpstr>Wingdings</vt:lpstr>
      <vt:lpstr>肥皂</vt:lpstr>
      <vt:lpstr>file:///H:\20200925桃園聯盟開會(中央)\臺北市勞動檢查處第1次臨場輔導檢查會議議程(師大範例).docx</vt:lpstr>
      <vt:lpstr>file:///H:\20200925桃園聯盟開會(中央)\1.大專校院互助聯盟安全伙伴輔導計畫說明.pdf</vt:lpstr>
      <vt:lpstr>file:///H:\20200925桃園聯盟開會(中央)\2.安衛設施基線調查表填寫說明.pdf</vt:lpstr>
      <vt:lpstr>file:///H:\20200925桃園聯盟開會(中央)\管制性化學品名單.pdf</vt:lpstr>
      <vt:lpstr>file:///H:\20200925桃園聯盟開會(中央)\優先管理化學品之指定及運作管理辦法第二條第二款第一目指定之化學品(屬ＣＭＲ第一級之化學品).pdf</vt:lpstr>
      <vt:lpstr>file:///H:\20200925桃園聯盟開會(中央)\優先管理化學品之指定及運作管理辦法第二條第二款第二目指定之化學品(具物理性危害或健康危害之化學品).pdf</vt:lpstr>
      <vt:lpstr>file:///F:\20200925桃園聯盟開會(中央)\第2階段_優先管理化學品之指定及運作管理辦法第2條第2款第1目之化學品名單_CMR物質.pdf</vt:lpstr>
      <vt:lpstr>file:///F:\20200925桃園聯盟開會(中央)\第2階段_優先管理化學品之指定及運作管理辦法第2條第2款第2目之化學品名單_具臨界量.pdf</vt:lpstr>
      <vt:lpstr>file:///H:\20200925桃園聯盟開會(中央)\4.109年大專校院互助聯盟交流會暨職業安全衛生管理教育訓練1090925.pdf</vt:lpstr>
      <vt:lpstr>file:///F:\20200925桃園聯盟開會(中央)\廢棄物分類(成大).pdf</vt:lpstr>
      <vt:lpstr>file:///H:\20200925桃園聯盟開會(中央)\chap5.pdf</vt:lpstr>
      <vt:lpstr>109-1窗口協調會暨職業安全衛生訓練</vt:lpstr>
      <vt:lpstr>大綱</vt:lpstr>
      <vt:lpstr>職業安全衛生管理與教育訓練</vt:lpstr>
      <vt:lpstr>桃勞檢攜手桃園市13所大專校院，締結安全伙伴</vt:lpstr>
      <vt:lpstr>PowerPoint 簡報</vt:lpstr>
      <vt:lpstr>PowerPoint 簡報</vt:lpstr>
      <vt:lpstr>PowerPoint 簡報</vt:lpstr>
      <vt:lpstr>PowerPoint 簡報</vt:lpstr>
      <vt:lpstr>PowerPoint 簡報</vt:lpstr>
      <vt:lpstr>PowerPoint 簡報</vt:lpstr>
      <vt:lpstr>管制性化學品名單</vt:lpstr>
      <vt:lpstr>PowerPoint 簡報</vt:lpstr>
      <vt:lpstr>附表一 優先管理化學品之指定及運作管理辦法第二條第二款第一目指定之化學品</vt:lpstr>
      <vt:lpstr>附表二 優先管理化學品之指定及運作管理辦法第二條第二款第二目指定之化學品</vt:lpstr>
      <vt:lpstr>PowerPoint 簡報</vt:lpstr>
      <vt:lpstr>附件一優先管理化學品之指定及運作管理辦法第二條第二款第一目第二階段指定之化學品</vt:lpstr>
      <vt:lpstr>附件二 優先管理化學品之指定及運作管理辦法第二條第二款第二目第二階段指定之化學品</vt:lpstr>
      <vt:lpstr>PowerPoint 簡報</vt:lpstr>
      <vt:lpstr>PowerPoint 簡報</vt:lpstr>
      <vt:lpstr>PowerPoint 簡報</vt:lpstr>
      <vt:lpstr>PowerPoint 簡報</vt:lpstr>
      <vt:lpstr>廢棄物管理</vt:lpstr>
      <vt:lpstr>PowerPoint 簡報</vt:lpstr>
      <vt:lpstr>環保署公告之一般回收項目</vt:lpstr>
      <vt:lpstr>環保署公告之一般回收項目</vt:lpstr>
      <vt:lpstr>化學品管理</vt:lpstr>
      <vt:lpstr>1.化學品優先管理及管制許可法規</vt:lpstr>
      <vt:lpstr>我國化學品法規管理現況</vt:lpstr>
      <vt:lpstr>PowerPoint 簡報</vt:lpstr>
      <vt:lpstr>PowerPoint 簡報</vt:lpstr>
      <vt:lpstr>PowerPoint 簡報</vt:lpstr>
      <vt:lpstr>環保署將列管「笑氣」 跨部會合作防堵濫用 維護青少年健康發布單位：毒物及化學物質局 評估管理組</vt:lpstr>
      <vt:lpstr>PowerPoint 簡報</vt:lpstr>
      <vt:lpstr>法源-職安法第14條第2項</vt:lpstr>
      <vt:lpstr>實施目的</vt:lpstr>
      <vt:lpstr>優先管理化學品運作管理-適用範圍1</vt:lpstr>
      <vt:lpstr>優先管理化學品運作管理-適用範圍2 </vt:lpstr>
      <vt:lpstr>優先管理化學品運作管理-適用範圍3</vt:lpstr>
      <vt:lpstr>優先管理化學品運作管理-適用範圍4</vt:lpstr>
      <vt:lpstr>優先管理化學品運作管理-適用範圍5</vt:lpstr>
      <vt:lpstr>優先管理化學品-職安衛統計</vt:lpstr>
      <vt:lpstr>優先管理化學品報備筆數 TOP10</vt:lpstr>
      <vt:lpstr>大專院校報備優先管理化學品 TOP10</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2.管制性化學品運作管理</vt:lpstr>
      <vt:lpstr>管制性化學品運作許可管理</vt:lpstr>
      <vt:lpstr>管制性化學品運作許可管理-適用範圍1 </vt:lpstr>
      <vt:lpstr>管制性化學品運作許可管理-適用範圍2</vt:lpstr>
      <vt:lpstr>實驗室管理</vt:lpstr>
      <vt:lpstr>落實設置緊急沖身洗眼器</vt:lpstr>
      <vt:lpstr>緊急洗眼沖淋設備</vt:lpstr>
      <vt:lpstr>PowerPoint 簡報</vt:lpstr>
      <vt:lpstr>PowerPoint 簡報</vt:lpstr>
      <vt:lpstr>緊急沖淋裝置檢查重點</vt:lpstr>
      <vt:lpstr>緊急沖淋裝置檢查重點</vt:lpstr>
      <vt:lpstr>GHS圖示、警示語、危害成分、危害警告訊息、危害防範措施、製造商/供應商</vt:lpstr>
      <vt:lpstr>PowerPoint 簡報</vt:lpstr>
      <vt:lpstr>PowerPoint 簡報</vt:lpstr>
      <vt:lpstr>PowerPoint 簡報</vt:lpstr>
      <vt:lpstr>PowerPoint 簡報</vt:lpstr>
      <vt:lpstr>PowerPoint 簡報</vt:lpstr>
      <vt:lpstr>PowerPoint 簡報</vt:lpstr>
      <vt:lpstr>Thanks For Your Attention! </vt:lpstr>
      <vt:lpstr>附錄一、對於未滿18歲及妊娠或分娩後未滿1年女性勞工具危害性之化學品名單</vt:lpstr>
      <vt:lpstr>附錄一、對於未滿18歲及妊娠或分娩後未滿1年女性勞工具危害性之化學品名單</vt:lpstr>
      <vt:lpstr>附錄一、對於未滿18歲及妊娠或分娩後未滿1年女性勞工具危害性之化學品名單</vt:lpstr>
      <vt:lpstr>附錄一、對於未滿18歲及妊娠或分娩後未滿1年女性勞工具危害性之化學品名單</vt:lpstr>
      <vt:lpstr>附錄一、對於未滿18歲及妊娠或分娩後未滿1年女性勞工具危害性之化學品名單</vt:lpstr>
      <vt:lpstr>附錄二、優先管理化學品之指定及運作管理辦法第二條第二款第一目指定之化學品 第一階段公告名單（生效日：104年11月5日）</vt:lpstr>
      <vt:lpstr>附錄二、優先管理化學品之指定及運作管理辦法第二條第二款第一目指定之化學品 第一階段公告名單（生效日：104年11月5日）</vt:lpstr>
      <vt:lpstr>附錄二、優先管理化學品之指定及運作管理辦法第二條第二款第一目指定之化學品 第一階段公告名單（生效日：104年11月5日）</vt:lpstr>
      <vt:lpstr>附錄二、優先管理化學品之指定及運作管理辦法第二條第二款第一目指定之化學品 第一階段公告名單（生效日：104年11月5日）</vt:lpstr>
      <vt:lpstr>附錄二、優先管理化學品之指定及運作管理辦法第二條第二款第一目指定之化學品 第二階段公告名單（生效日：108年4月1日）</vt:lpstr>
      <vt:lpstr>附錄二、優先管理化學品之指定及運作管理辦法第二條第二款第一目指定之化學品 第二階段公告名單（生效日：108年4月1日）</vt:lpstr>
      <vt:lpstr>附錄二、優先管理化學品之指定及運作管理辦法第二條第二款第一目指定之化學品 第二階段公告名單（生效日：108年4月1日）</vt:lpstr>
      <vt:lpstr>附錄二、優先管理化學品之指定及運作管理辦法第二條第二款第一目指定之化學品 第二階段公告名單（生效日：108年4月1日）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lpstr>附錄三、優先管理化學品之指定及運作管理辦法第二條第二款第二目指定之化學品 第一階段公告名單（生效日：104年11月5日）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張蕙安</cp:lastModifiedBy>
  <cp:revision>51</cp:revision>
  <dcterms:created xsi:type="dcterms:W3CDTF">2020-10-13T16:29:00Z</dcterms:created>
  <dcterms:modified xsi:type="dcterms:W3CDTF">2020-10-27T08:28:41Z</dcterms:modified>
</cp:coreProperties>
</file>