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02" r:id="rId3"/>
    <p:sldMasterId id="2147483714" r:id="rId4"/>
  </p:sldMasterIdLst>
  <p:notesMasterIdLst>
    <p:notesMasterId r:id="rId17"/>
  </p:notesMasterIdLst>
  <p:sldIdLst>
    <p:sldId id="286" r:id="rId5"/>
    <p:sldId id="293" r:id="rId6"/>
    <p:sldId id="300" r:id="rId7"/>
    <p:sldId id="289" r:id="rId8"/>
    <p:sldId id="328" r:id="rId9"/>
    <p:sldId id="291" r:id="rId10"/>
    <p:sldId id="327" r:id="rId11"/>
    <p:sldId id="284" r:id="rId12"/>
    <p:sldId id="312" r:id="rId13"/>
    <p:sldId id="324" r:id="rId14"/>
    <p:sldId id="329" r:id="rId15"/>
    <p:sldId id="287" r:id="rId16"/>
  </p:sldIdLst>
  <p:sldSz cx="9144000" cy="6858000" type="screen4x3"/>
  <p:notesSz cx="9928225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ill Sans MT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ill Sans MT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ill Sans MT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ill Sans MT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1" autoAdjust="0"/>
    <p:restoredTop sz="94660"/>
  </p:normalViewPr>
  <p:slideViewPr>
    <p:cSldViewPr>
      <p:cViewPr varScale="1">
        <p:scale>
          <a:sx n="95" d="100"/>
          <a:sy n="95" d="100"/>
        </p:scale>
        <p:origin x="1205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FBD2B9E-1547-4920-B0BC-0B9082029AC7}" type="datetimeFigureOut">
              <a:rPr lang="zh-TW" altLang="en-US"/>
              <a:pPr>
                <a:defRPr/>
              </a:pPr>
              <a:t>2018/5/10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4513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8ABA8B6-4A00-4EC9-8007-9BDD5F12DA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761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BA1CEFA-6EAA-4011-9E21-748E9498AD42}" type="slidenum">
              <a:rPr kumimoji="1" lang="en-US" altLang="zh-TW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1" lang="en-US" altLang="zh-TW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48025" y="522288"/>
            <a:ext cx="3406775" cy="2555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5088" y="3233738"/>
            <a:ext cx="7234237" cy="307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48025" y="522288"/>
            <a:ext cx="3406775" cy="2555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5088" y="3233738"/>
            <a:ext cx="7234237" cy="307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pic>
        <p:nvPicPr>
          <p:cNvPr id="6" name="Picture 45" descr="校長底圖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4"/>
          <p:cNvSpPr>
            <a:spLocks noChangeArrowheads="1"/>
          </p:cNvSpPr>
          <p:nvPr userDrawn="1"/>
        </p:nvSpPr>
        <p:spPr bwMode="auto">
          <a:xfrm>
            <a:off x="6851650" y="6553200"/>
            <a:ext cx="2292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8D2EA185-6420-4FF9-A487-29A8A2B33D0A}" type="slidenum">
              <a:rPr kumimoji="0" lang="en-US" altLang="zh-TW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pPr algn="r">
                <a:defRPr/>
              </a:pPr>
              <a:t>‹#›</a:t>
            </a:fld>
            <a:endParaRPr kumimoji="0" lang="en-US" altLang="zh-TW" sz="1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8" name="Object 46"/>
          <p:cNvGraphicFramePr>
            <a:graphicFrameLocks noChangeAspect="1"/>
          </p:cNvGraphicFramePr>
          <p:nvPr userDrawn="1"/>
        </p:nvGraphicFramePr>
        <p:xfrm>
          <a:off x="8459788" y="576263"/>
          <a:ext cx="684212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4" name="Image" r:id="rId4" imgW="355305" imgH="3517460" progId="">
                  <p:embed/>
                </p:oleObj>
              </mc:Choice>
              <mc:Fallback>
                <p:oleObj name="Image" r:id="rId4" imgW="355305" imgH="35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576263"/>
                        <a:ext cx="684212" cy="208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9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C640B449-6234-4A67-8C83-5C1B51D7FB3E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1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62C55CB9-81A0-4F41-8477-1060A3E04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6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305F7543-5607-4DA3-9117-2A8D7806BC94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0D2F6A4D-B134-4C4F-BA1F-ABCA50CF5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6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68A4BF01-9076-468D-8DB8-32495D035333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5E6DE014-D1C5-4B45-8E37-B745C3CD8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7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pic>
        <p:nvPicPr>
          <p:cNvPr id="6" name="Picture 45" descr="校長底圖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4"/>
          <p:cNvSpPr>
            <a:spLocks noChangeArrowheads="1"/>
          </p:cNvSpPr>
          <p:nvPr userDrawn="1"/>
        </p:nvSpPr>
        <p:spPr bwMode="auto">
          <a:xfrm>
            <a:off x="6851650" y="6553200"/>
            <a:ext cx="2292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1C0370C1-0C9D-4816-99AD-1D7743E0050F}" type="slidenum">
              <a:rPr kumimoji="0" lang="en-US" altLang="zh-TW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pPr algn="r">
                <a:defRPr/>
              </a:pPr>
              <a:t>‹#›</a:t>
            </a:fld>
            <a:endParaRPr kumimoji="0" lang="en-US" altLang="zh-TW" sz="1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8" name="Object 46"/>
          <p:cNvGraphicFramePr>
            <a:graphicFrameLocks noChangeAspect="1"/>
          </p:cNvGraphicFramePr>
          <p:nvPr userDrawn="1"/>
        </p:nvGraphicFramePr>
        <p:xfrm>
          <a:off x="8459788" y="576263"/>
          <a:ext cx="684212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8" name="Image" r:id="rId4" imgW="355305" imgH="3517460" progId="">
                  <p:embed/>
                </p:oleObj>
              </mc:Choice>
              <mc:Fallback>
                <p:oleObj name="Image" r:id="rId4" imgW="355305" imgH="35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576263"/>
                        <a:ext cx="684212" cy="208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9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FC0D5FBB-C05E-40D3-B8AF-3AB4DEDC3EAD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1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72F63ECA-9DB4-4720-87DA-2C0890680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93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FD3D962B-CA0D-4747-B198-0EB6E894EA59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9E7E44B0-53DE-4C11-AD97-3029AFBD0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7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02483637-F43D-4EDE-8FEA-43C57DC01877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8E3EAC88-8012-42CC-B6CE-8015B8368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1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5B8B279B-7153-491E-9DF9-FC3CC425958E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0D567DC8-93CC-473E-B169-391E575E1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70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7B61739E-CAD6-4AB3-BC1D-EFD69B453997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969BA7A8-F55B-4598-A987-93E01B240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19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F42BEF62-4682-4C0F-B280-E2D86E1022FE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B49B4ABB-E516-43DD-9A2C-8B12F6ACC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42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F58DC1E6-8D0D-4231-9792-CA8BCF8EF2C9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5D432CFB-DD11-44DB-A47E-1EAD5FF18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94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DABE1125-B886-4C83-B9E9-80D6C7A4B532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B6C0C895-063F-44AF-8C2D-4DEAD09C5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6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694C6293-D1CB-4237-B194-EA920BFD724C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108C6565-5AE1-4AC3-8EB6-3C8D62B5E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18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kumimoji="0" lang="en-US" sz="3200" b="1">
              <a:solidFill>
                <a:prstClr val="black"/>
              </a:solidFill>
              <a:latin typeface="+mn-lt"/>
              <a:ea typeface="新細明體" charset="-120"/>
            </a:endParaRPr>
          </a:p>
        </p:txBody>
      </p:sp>
      <p:sp>
        <p:nvSpPr>
          <p:cNvPr id="6" name="流程圖: 程序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7" name="流程圖: 程序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8B27FD6B-ED81-4B30-92AF-E1C4499709A5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950D689F-054C-4FDF-8357-E4958300C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4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247D0285-1AD4-4A78-B95F-61CBA3FCEA8D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565BEF47-B52E-4377-A021-0602A4532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22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CE2D4BA6-2D51-40F9-A6AF-176BF6FD9A75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AF86AF11-5F82-4869-BA5B-1E5312BBF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58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pic>
        <p:nvPicPr>
          <p:cNvPr id="6" name="Picture 45" descr="校長底圖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4"/>
          <p:cNvSpPr>
            <a:spLocks noChangeArrowheads="1"/>
          </p:cNvSpPr>
          <p:nvPr userDrawn="1"/>
        </p:nvSpPr>
        <p:spPr bwMode="auto">
          <a:xfrm>
            <a:off x="6851650" y="6553200"/>
            <a:ext cx="2292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B719F56E-7D3A-4C73-98EB-5EB12F64DF9D}" type="slidenum">
              <a:rPr kumimoji="0" lang="en-US" altLang="zh-TW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pPr algn="r">
                <a:defRPr/>
              </a:pPr>
              <a:t>‹#›</a:t>
            </a:fld>
            <a:endParaRPr kumimoji="0" lang="en-US" altLang="zh-TW" sz="1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8" name="Object 46"/>
          <p:cNvGraphicFramePr>
            <a:graphicFrameLocks noChangeAspect="1"/>
          </p:cNvGraphicFramePr>
          <p:nvPr userDrawn="1"/>
        </p:nvGraphicFramePr>
        <p:xfrm>
          <a:off x="8459788" y="576263"/>
          <a:ext cx="684212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2" name="Image" r:id="rId4" imgW="355305" imgH="3517460" progId="">
                  <p:embed/>
                </p:oleObj>
              </mc:Choice>
              <mc:Fallback>
                <p:oleObj name="Image" r:id="rId4" imgW="355305" imgH="35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576263"/>
                        <a:ext cx="684212" cy="208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9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021D8DC5-0981-438D-A028-FD0AD91D9CAA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1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74E14FA1-C870-47FB-934C-6239CC570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55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47F2F198-02BD-4A1C-A07C-6CBD611E940E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7B2D9C8D-0CE5-49FE-A5A8-C7A7B1C74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55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049B64A2-05F6-407D-9140-31388D2B3C3E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6FC9C31D-46D3-4579-8D27-AB5B8EBF9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16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D1DB094F-4710-44D5-83E1-CB5711DB996C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26843518-BFCB-4299-AE4E-8F2DD9868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67679790-E508-47FB-B369-B7914378EC0F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2CC79BF5-88CB-4919-8534-1D300BB98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91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9BD4FBE2-9FFA-43C7-BE58-7D4F7C404CFC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CE4ACC9E-D721-4758-BC6C-884DE606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25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A6759419-29FB-4DBA-830C-EC554B5FAF3E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DD1CA3E3-64C2-40C8-9BC1-DC9E84F2E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0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573290D4-8124-4999-95B6-18A916998E6A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B5F074CB-308B-4646-B344-E1C6C09F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32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B1C53E1B-4170-405C-8AFA-AF09053615CD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FBBF8FDD-2B28-4BCA-B709-9BE2EC0C7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9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kumimoji="0" lang="en-US" sz="3200" b="1">
              <a:solidFill>
                <a:prstClr val="black"/>
              </a:solidFill>
              <a:latin typeface="+mn-lt"/>
              <a:ea typeface="新細明體" charset="-120"/>
            </a:endParaRPr>
          </a:p>
        </p:txBody>
      </p:sp>
      <p:sp>
        <p:nvSpPr>
          <p:cNvPr id="6" name="流程圖: 程序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7" name="流程圖: 程序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5DE1A67C-0DE2-4D68-974D-450AC4768F04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1E283D64-F228-4740-AE8A-B4634F59F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26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95091CC1-6D53-40CD-BCDC-B15AB1B875F0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FFCC982D-854F-4680-80C8-2BA3A3178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10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717F215A-4D1C-4371-97E8-DDEA87FA20FA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4ED59F44-E20F-4542-9B85-971B73A29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679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pic>
        <p:nvPicPr>
          <p:cNvPr id="6" name="Picture 45" descr="校長底圖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4"/>
          <p:cNvSpPr>
            <a:spLocks noChangeArrowheads="1"/>
          </p:cNvSpPr>
          <p:nvPr userDrawn="1"/>
        </p:nvSpPr>
        <p:spPr bwMode="auto">
          <a:xfrm>
            <a:off x="6851650" y="6553200"/>
            <a:ext cx="2292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02ADE50-3E3B-4CEE-B27D-7639D149AB6C}" type="slidenum">
              <a:rPr kumimoji="0" lang="en-US" altLang="zh-TW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pPr algn="r">
                <a:defRPr/>
              </a:pPr>
              <a:t>‹#›</a:t>
            </a:fld>
            <a:endParaRPr kumimoji="0" lang="en-US" altLang="zh-TW" sz="1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8" name="Object 46"/>
          <p:cNvGraphicFramePr>
            <a:graphicFrameLocks noChangeAspect="1"/>
          </p:cNvGraphicFramePr>
          <p:nvPr userDrawn="1"/>
        </p:nvGraphicFramePr>
        <p:xfrm>
          <a:off x="8459788" y="576263"/>
          <a:ext cx="684212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6" name="Image" r:id="rId4" imgW="355305" imgH="3517460" progId="">
                  <p:embed/>
                </p:oleObj>
              </mc:Choice>
              <mc:Fallback>
                <p:oleObj name="Image" r:id="rId4" imgW="355305" imgH="35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576263"/>
                        <a:ext cx="684212" cy="208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9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25D39889-7381-4893-A34C-36E5EB4947F1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1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59CCC36C-6D2F-414F-AA72-3D6C46661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31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9B7A4A52-CEB9-42B9-8F5E-955F7EC006D1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8A8036AB-E18D-4BD8-B79D-24BAE67B3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860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AB675C28-B82B-47CB-8229-CAC2539528DF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5BCD7FE8-A369-454C-9590-882D4A84E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91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7183860F-473A-4DF5-8A59-7242D5D1A539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CAAE6725-68CB-42E4-B561-A2E6616AB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56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92BA6629-80D2-45A0-8157-631EE4C69164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C05CECB9-0E6F-4080-A44A-D7C9D7894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22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13ED7049-0979-41E6-A8E0-8AE1ED49609A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76C71EA3-402A-4589-8049-55EE2F12E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4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155FF31A-971B-4EDC-92D2-CFC83334EBA7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0BFBA852-29A5-45EF-A83A-B332DF50B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77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7373D52E-3D9E-476C-87F0-08715ACBFA41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D432DBA9-C420-4A16-9117-2F9B6F189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55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0B1F44FC-E96C-4900-9AD4-699D5871DEB1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C86D64BE-2FD8-40D7-8822-FD381DBB0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kumimoji="0" lang="en-US" sz="3200" b="1">
              <a:solidFill>
                <a:prstClr val="black"/>
              </a:solidFill>
              <a:latin typeface="+mn-lt"/>
              <a:ea typeface="新細明體" charset="-120"/>
            </a:endParaRPr>
          </a:p>
        </p:txBody>
      </p:sp>
      <p:sp>
        <p:nvSpPr>
          <p:cNvPr id="6" name="流程圖: 程序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7" name="流程圖: 程序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23AF183D-4D9F-44C3-83CE-C8A43B00CDB3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0817F128-0789-4A1E-9266-906E773DE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22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27158561-AAF7-48E1-ABF8-0B103E427C71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A5E23CE2-AB9B-4EA9-8B8B-7D0263813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696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6CE72865-A0A8-47AD-A434-624C56975012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2192DAF0-60EC-44CD-AFF0-E3961032B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6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AB53F881-4BBD-4F08-AD97-04EC2A146436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887E8DCE-0ABC-474C-A353-9E20F8CEA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0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80AF2031-1F7A-4B3F-A6C6-09C91E51014A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D530FBC0-F514-43D0-8954-A794EE756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87EDB9CD-B073-4AF1-900B-3212BF743619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0FAE9179-1D2F-4922-BF3F-61EE81C9A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0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5CC7085A-9C49-4A36-B849-613E201A23DF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2CF6209A-EF7E-4E82-B164-BEF7DA903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8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kumimoji="0" lang="en-US" sz="3200" b="1">
              <a:solidFill>
                <a:prstClr val="black"/>
              </a:solidFill>
              <a:latin typeface="+mn-lt"/>
              <a:ea typeface="新細明體" charset="-120"/>
            </a:endParaRPr>
          </a:p>
        </p:txBody>
      </p:sp>
      <p:sp>
        <p:nvSpPr>
          <p:cNvPr id="6" name="流程圖: 程序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7" name="流程圖: 程序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4B3D153A-7368-4F2B-8E2D-6A1836E8279D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39655CA5-F072-4462-909B-9CB8F342A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7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3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b="1">
                <a:solidFill>
                  <a:srgbClr val="E7DEC9">
                    <a:shade val="50000"/>
                    <a:satMod val="200000"/>
                  </a:srgbClr>
                </a:solidFill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fld id="{8DDDB331-288A-4D70-AFD6-C28E2148445B}" type="datetimeFigureOut">
              <a:rPr lang="en-US"/>
              <a:pPr>
                <a:defRPr/>
              </a:pPr>
              <a:t>5/10/2018</a:t>
            </a:fld>
            <a:endParaRPr lang="en-US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 b="1">
                <a:solidFill>
                  <a:srgbClr val="E7DEC9">
                    <a:shade val="50000"/>
                  </a:srgbClr>
                </a:solidFill>
                <a:effectLst/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b="1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fld id="{BAF7798F-0238-41F6-AC99-BA516B7C0EE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057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b="1">
                <a:solidFill>
                  <a:srgbClr val="E7DEC9">
                    <a:shade val="50000"/>
                    <a:satMod val="200000"/>
                  </a:srgbClr>
                </a:solidFill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fld id="{1AB39CB7-49BC-4E72-AD6E-B71342F3C930}" type="datetimeFigureOut">
              <a:rPr lang="en-US"/>
              <a:pPr>
                <a:defRPr/>
              </a:pPr>
              <a:t>5/10/2018</a:t>
            </a:fld>
            <a:endParaRPr lang="en-US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 b="1">
                <a:solidFill>
                  <a:srgbClr val="E7DEC9">
                    <a:shade val="50000"/>
                  </a:srgbClr>
                </a:solidFill>
                <a:effectLst/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b="1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fld id="{52004417-3025-4D9D-82BC-A75F0047ED78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081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b="1">
                <a:solidFill>
                  <a:srgbClr val="E7DEC9">
                    <a:shade val="50000"/>
                    <a:satMod val="200000"/>
                  </a:srgbClr>
                </a:solidFill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fld id="{A2AF8BF0-17C5-4013-A695-CCC8D50C3384}" type="datetimeFigureOut">
              <a:rPr lang="en-US"/>
              <a:pPr>
                <a:defRPr/>
              </a:pPr>
              <a:t>5/10/2018</a:t>
            </a:fld>
            <a:endParaRPr lang="en-US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 b="1">
                <a:solidFill>
                  <a:srgbClr val="E7DEC9">
                    <a:shade val="50000"/>
                  </a:srgbClr>
                </a:solidFill>
                <a:effectLst/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b="1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fld id="{5430BAC4-8245-4A73-B54B-C036FEF1C0D5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105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b="1">
                <a:solidFill>
                  <a:srgbClr val="E7DEC9">
                    <a:shade val="50000"/>
                    <a:satMod val="200000"/>
                  </a:srgbClr>
                </a:solidFill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fld id="{8F5B3EF3-9EFA-4DA3-8012-BAD19930E8E0}" type="datetimeFigureOut">
              <a:rPr lang="en-US"/>
              <a:pPr>
                <a:defRPr/>
              </a:pPr>
              <a:t>5/10/2018</a:t>
            </a:fld>
            <a:endParaRPr lang="en-US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 b="1">
                <a:solidFill>
                  <a:srgbClr val="E7DEC9">
                    <a:shade val="50000"/>
                  </a:srgbClr>
                </a:solidFill>
                <a:effectLst/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b="1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fld id="{DFCB1C60-9B62-4D65-BBA5-7E0CC12546E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abweb.mol.gov.tw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mvc.mol.gov.tw/Trail_New/html/RestDays.html" TargetMode="External"/><Relationship Id="rId2" Type="http://schemas.openxmlformats.org/officeDocument/2006/relationships/hyperlink" Target="https://labweb.mol.gov.tw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916113"/>
            <a:ext cx="7989887" cy="1404937"/>
          </a:xfrm>
        </p:spPr>
        <p:txBody>
          <a:bodyPr/>
          <a:lstStyle/>
          <a:p>
            <a:pPr algn="ctr" eaLnBrk="1" fontAlgn="auto" hangingPunct="1">
              <a:lnSpc>
                <a:spcPct val="120000"/>
              </a:lnSpc>
              <a:spcBef>
                <a:spcPct val="120000"/>
              </a:spcBef>
              <a:spcAft>
                <a:spcPts val="0"/>
              </a:spcAft>
              <a:defRPr/>
            </a:pPr>
            <a:r>
              <a:rPr lang="zh-TW" altLang="en-US" sz="4800" b="1" dirty="0" smtClean="0">
                <a:solidFill>
                  <a:srgbClr val="FF3300"/>
                </a:solidFill>
                <a:latin typeface="Times New Roman" pitchFamily="18" charset="0"/>
              </a:rPr>
              <a:t>勞動基準法修正事項說明</a:t>
            </a:r>
            <a:endParaRPr lang="en-US" altLang="zh-TW" sz="4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365625"/>
            <a:ext cx="6400800" cy="156845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240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TW" sz="32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國定假日</a:t>
            </a:r>
            <a:endParaRPr lang="zh-TW" altLang="en-US" b="1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2700">
              <a:lnSpc>
                <a:spcPct val="150000"/>
              </a:lnSpc>
            </a:pPr>
            <a:r>
              <a:rPr lang="zh-TW" altLang="en-US" sz="1800" spc="-5" dirty="0" smtClean="0">
                <a:latin typeface="Microsoft JhengHei"/>
                <a:cs typeface="Microsoft JhengHei"/>
              </a:rPr>
              <a:t>中華民國</a:t>
            </a:r>
            <a:r>
              <a:rPr lang="zh-TW" altLang="en-US" sz="1800" spc="-5" dirty="0">
                <a:latin typeface="Microsoft JhengHei"/>
                <a:cs typeface="Microsoft JhengHei"/>
              </a:rPr>
              <a:t>開國紀念日</a:t>
            </a:r>
            <a:r>
              <a:rPr lang="en-US" altLang="zh-TW" sz="1800" spc="-5" dirty="0">
                <a:latin typeface="Microsoft JhengHei"/>
                <a:cs typeface="Microsoft JhengHei"/>
              </a:rPr>
              <a:t>(1</a:t>
            </a:r>
            <a:r>
              <a:rPr lang="zh-TW" altLang="en-US" sz="1800" spc="-5" dirty="0">
                <a:latin typeface="Microsoft JhengHei"/>
                <a:cs typeface="Microsoft JhengHei"/>
              </a:rPr>
              <a:t>月</a:t>
            </a:r>
            <a:r>
              <a:rPr lang="en-US" altLang="zh-TW" sz="1800" spc="-5" dirty="0">
                <a:latin typeface="Microsoft JhengHei"/>
                <a:cs typeface="Microsoft JhengHei"/>
              </a:rPr>
              <a:t>1</a:t>
            </a:r>
            <a:r>
              <a:rPr lang="zh-TW" altLang="en-US" sz="1800" spc="-5" dirty="0">
                <a:latin typeface="Microsoft JhengHei"/>
                <a:cs typeface="Microsoft JhengHei"/>
              </a:rPr>
              <a:t>日</a:t>
            </a:r>
            <a:r>
              <a:rPr lang="en-US" altLang="zh-TW" sz="1800" spc="-5" dirty="0">
                <a:latin typeface="Microsoft JhengHei"/>
                <a:cs typeface="Microsoft JhengHei"/>
              </a:rPr>
              <a:t>)</a:t>
            </a:r>
            <a:endParaRPr lang="zh-TW" altLang="en-US" sz="1800" dirty="0">
              <a:latin typeface="Microsoft JhengHei"/>
              <a:cs typeface="Microsoft JhengHei"/>
            </a:endParaRPr>
          </a:p>
          <a:p>
            <a:pPr marL="12700">
              <a:lnSpc>
                <a:spcPct val="150000"/>
              </a:lnSpc>
              <a:spcBef>
                <a:spcPts val="380"/>
              </a:spcBef>
            </a:pPr>
            <a:r>
              <a:rPr lang="zh-TW" altLang="en-US" sz="1800" spc="-5" dirty="0" smtClean="0">
                <a:latin typeface="Microsoft JhengHei"/>
                <a:cs typeface="Microsoft JhengHei"/>
              </a:rPr>
              <a:t>和平</a:t>
            </a:r>
            <a:r>
              <a:rPr lang="zh-TW" altLang="en-US" sz="1800" spc="-5" dirty="0">
                <a:latin typeface="Microsoft JhengHei"/>
                <a:cs typeface="Microsoft JhengHei"/>
              </a:rPr>
              <a:t>紀念日</a:t>
            </a:r>
            <a:r>
              <a:rPr lang="en-US" altLang="zh-TW" sz="1800" spc="-5" dirty="0">
                <a:latin typeface="Microsoft JhengHei"/>
                <a:cs typeface="Microsoft JhengHei"/>
              </a:rPr>
              <a:t>(2</a:t>
            </a:r>
            <a:r>
              <a:rPr lang="zh-TW" altLang="en-US" sz="1800" spc="-5" dirty="0">
                <a:latin typeface="Microsoft JhengHei"/>
                <a:cs typeface="Microsoft JhengHei"/>
              </a:rPr>
              <a:t>月</a:t>
            </a:r>
            <a:r>
              <a:rPr lang="en-US" altLang="zh-TW" sz="1800" spc="-5" dirty="0">
                <a:latin typeface="Microsoft JhengHei"/>
                <a:cs typeface="Microsoft JhengHei"/>
              </a:rPr>
              <a:t>28</a:t>
            </a:r>
            <a:r>
              <a:rPr lang="zh-TW" altLang="en-US" sz="1800" spc="-5" dirty="0">
                <a:latin typeface="Microsoft JhengHei"/>
                <a:cs typeface="Microsoft JhengHei"/>
              </a:rPr>
              <a:t>日</a:t>
            </a:r>
            <a:r>
              <a:rPr lang="en-US" altLang="zh-TW" sz="1800" spc="-5" dirty="0">
                <a:latin typeface="Microsoft JhengHei"/>
                <a:cs typeface="Microsoft JhengHei"/>
              </a:rPr>
              <a:t>)</a:t>
            </a:r>
            <a:endParaRPr lang="zh-TW" altLang="en-US" sz="1800" dirty="0">
              <a:latin typeface="Microsoft JhengHei"/>
              <a:cs typeface="Microsoft JhengHei"/>
            </a:endParaRPr>
          </a:p>
          <a:p>
            <a:pPr marL="12700">
              <a:lnSpc>
                <a:spcPct val="150000"/>
              </a:lnSpc>
              <a:spcBef>
                <a:spcPts val="384"/>
              </a:spcBef>
            </a:pPr>
            <a:r>
              <a:rPr lang="zh-TW" altLang="en-US" sz="1800" spc="-5" dirty="0" smtClean="0">
                <a:latin typeface="Microsoft JhengHei"/>
                <a:cs typeface="Microsoft JhengHei"/>
              </a:rPr>
              <a:t>農曆</a:t>
            </a:r>
            <a:r>
              <a:rPr lang="zh-TW" altLang="en-US" sz="1800" spc="-5" dirty="0">
                <a:latin typeface="Microsoft JhengHei"/>
                <a:cs typeface="Microsoft JhengHei"/>
              </a:rPr>
              <a:t>除夕</a:t>
            </a:r>
            <a:r>
              <a:rPr lang="en-US" altLang="zh-TW" sz="1800" spc="-5" dirty="0">
                <a:latin typeface="Microsoft JhengHei"/>
                <a:cs typeface="Microsoft JhengHei"/>
              </a:rPr>
              <a:t>(</a:t>
            </a:r>
            <a:r>
              <a:rPr lang="zh-TW" altLang="en-US" sz="1800" spc="-5" dirty="0">
                <a:latin typeface="Microsoft JhengHei"/>
                <a:cs typeface="Microsoft JhengHei"/>
              </a:rPr>
              <a:t>農曆</a:t>
            </a:r>
            <a:r>
              <a:rPr lang="en-US" altLang="zh-TW" sz="1800" spc="-5" dirty="0">
                <a:latin typeface="Microsoft JhengHei"/>
                <a:cs typeface="Microsoft JhengHei"/>
              </a:rPr>
              <a:t>12</a:t>
            </a:r>
            <a:r>
              <a:rPr lang="zh-TW" altLang="en-US" sz="1800" spc="-5" dirty="0" smtClean="0">
                <a:latin typeface="Microsoft JhengHei"/>
                <a:cs typeface="Microsoft JhengHei"/>
              </a:rPr>
              <a:t>月</a:t>
            </a:r>
            <a:r>
              <a:rPr lang="en-US" altLang="zh-TW" sz="1800" spc="-5" dirty="0" smtClean="0">
                <a:latin typeface="Microsoft JhengHei"/>
                <a:cs typeface="Microsoft JhengHei"/>
              </a:rPr>
              <a:t>31</a:t>
            </a:r>
            <a:r>
              <a:rPr lang="zh-TW" altLang="en-US" sz="1800" spc="-5" dirty="0" smtClean="0">
                <a:latin typeface="Microsoft JhengHei"/>
                <a:cs typeface="Microsoft JhengHei"/>
              </a:rPr>
              <a:t>日</a:t>
            </a:r>
            <a:r>
              <a:rPr lang="en-US" altLang="zh-TW" sz="1800" spc="-5" dirty="0" smtClean="0">
                <a:latin typeface="Microsoft JhengHei"/>
                <a:cs typeface="Microsoft JhengHei"/>
              </a:rPr>
              <a:t>)</a:t>
            </a:r>
            <a:endParaRPr lang="zh-TW" altLang="en-US" sz="1800" dirty="0">
              <a:latin typeface="Microsoft JhengHei"/>
              <a:cs typeface="Microsoft JhengHei"/>
            </a:endParaRPr>
          </a:p>
          <a:p>
            <a:pPr marL="12700">
              <a:lnSpc>
                <a:spcPct val="150000"/>
              </a:lnSpc>
              <a:spcBef>
                <a:spcPts val="384"/>
              </a:spcBef>
            </a:pPr>
            <a:r>
              <a:rPr lang="zh-TW" altLang="en-US" sz="1800" spc="-5" dirty="0" smtClean="0">
                <a:latin typeface="Microsoft JhengHei"/>
                <a:cs typeface="Microsoft JhengHei"/>
              </a:rPr>
              <a:t>春節</a:t>
            </a:r>
            <a:r>
              <a:rPr lang="zh-TW" altLang="en-US" sz="1800" spc="-5" dirty="0">
                <a:latin typeface="Microsoft JhengHei"/>
                <a:cs typeface="Microsoft JhengHei"/>
              </a:rPr>
              <a:t>（農曆正月初一至初三）</a:t>
            </a:r>
            <a:endParaRPr lang="zh-TW" altLang="en-US" sz="1800" dirty="0">
              <a:latin typeface="Microsoft JhengHei"/>
              <a:cs typeface="Microsoft JhengHei"/>
            </a:endParaRPr>
          </a:p>
          <a:p>
            <a:pPr marL="12700">
              <a:lnSpc>
                <a:spcPct val="150000"/>
              </a:lnSpc>
              <a:spcBef>
                <a:spcPts val="385"/>
              </a:spcBef>
            </a:pPr>
            <a:r>
              <a:rPr lang="zh-TW" altLang="en-US" sz="1800" spc="-5" dirty="0" smtClean="0">
                <a:latin typeface="Microsoft JhengHei"/>
                <a:cs typeface="Microsoft JhengHei"/>
              </a:rPr>
              <a:t>婦女</a:t>
            </a:r>
            <a:r>
              <a:rPr lang="zh-TW" altLang="en-US" sz="1800" spc="-5" dirty="0">
                <a:latin typeface="Microsoft JhengHei"/>
                <a:cs typeface="Microsoft JhengHei"/>
              </a:rPr>
              <a:t>、兒童節合併假日</a:t>
            </a:r>
            <a:r>
              <a:rPr lang="en-US" altLang="zh-TW" sz="1800" spc="-5" dirty="0">
                <a:latin typeface="Microsoft JhengHei"/>
                <a:cs typeface="Microsoft JhengHei"/>
              </a:rPr>
              <a:t>(4/4)</a:t>
            </a:r>
            <a:endParaRPr lang="zh-TW" altLang="en-US" sz="1800" dirty="0">
              <a:latin typeface="Microsoft JhengHei"/>
              <a:cs typeface="Microsoft JhengHei"/>
            </a:endParaRPr>
          </a:p>
          <a:p>
            <a:pPr marL="12700">
              <a:lnSpc>
                <a:spcPct val="150000"/>
              </a:lnSpc>
              <a:spcBef>
                <a:spcPts val="380"/>
              </a:spcBef>
            </a:pPr>
            <a:r>
              <a:rPr lang="zh-TW" altLang="en-US" sz="1800" spc="-5" dirty="0">
                <a:latin typeface="Microsoft JhengHei"/>
                <a:cs typeface="Microsoft JhengHei"/>
              </a:rPr>
              <a:t>勞動節</a:t>
            </a:r>
            <a:r>
              <a:rPr lang="en-US" altLang="zh-TW" sz="1800" spc="-5" dirty="0">
                <a:latin typeface="Microsoft JhengHei"/>
                <a:cs typeface="Microsoft JhengHei"/>
              </a:rPr>
              <a:t>(5</a:t>
            </a:r>
            <a:r>
              <a:rPr lang="zh-TW" altLang="en-US" sz="1800" spc="-5" dirty="0">
                <a:latin typeface="Microsoft JhengHei"/>
                <a:cs typeface="Microsoft JhengHei"/>
              </a:rPr>
              <a:t>月</a:t>
            </a:r>
            <a:r>
              <a:rPr lang="en-US" altLang="zh-TW" sz="1800" spc="-5" dirty="0">
                <a:latin typeface="Microsoft JhengHei"/>
                <a:cs typeface="Microsoft JhengHei"/>
              </a:rPr>
              <a:t>1</a:t>
            </a:r>
            <a:r>
              <a:rPr lang="zh-TW" altLang="en-US" sz="1800" spc="-5" dirty="0">
                <a:latin typeface="Microsoft JhengHei"/>
                <a:cs typeface="Microsoft JhengHei"/>
              </a:rPr>
              <a:t>日</a:t>
            </a:r>
            <a:r>
              <a:rPr lang="en-US" altLang="zh-TW" sz="1800" spc="-5" dirty="0">
                <a:latin typeface="Microsoft JhengHei"/>
                <a:cs typeface="Microsoft JhengHei"/>
              </a:rPr>
              <a:t>)</a:t>
            </a:r>
            <a:endParaRPr lang="zh-TW" altLang="en-US" sz="1800" dirty="0">
              <a:latin typeface="Microsoft JhengHei"/>
              <a:cs typeface="Microsoft JhengHei"/>
            </a:endParaRPr>
          </a:p>
          <a:p>
            <a:pPr marL="12700">
              <a:lnSpc>
                <a:spcPct val="150000"/>
              </a:lnSpc>
              <a:spcBef>
                <a:spcPts val="380"/>
              </a:spcBef>
            </a:pPr>
            <a:r>
              <a:rPr lang="zh-TW" altLang="en-US" sz="1800" spc="-5" dirty="0" smtClean="0">
                <a:latin typeface="Microsoft JhengHei"/>
                <a:cs typeface="Microsoft JhengHei"/>
              </a:rPr>
              <a:t>民族</a:t>
            </a:r>
            <a:r>
              <a:rPr lang="zh-TW" altLang="en-US" sz="1800" spc="-5" dirty="0">
                <a:latin typeface="Microsoft JhengHei"/>
                <a:cs typeface="Microsoft JhengHei"/>
              </a:rPr>
              <a:t>掃墓節</a:t>
            </a:r>
            <a:r>
              <a:rPr lang="en-US" altLang="zh-TW" sz="1800" spc="-5" dirty="0">
                <a:latin typeface="Microsoft JhengHei"/>
                <a:cs typeface="Microsoft JhengHei"/>
              </a:rPr>
              <a:t>(</a:t>
            </a:r>
            <a:r>
              <a:rPr lang="zh-TW" altLang="en-US" sz="1800" spc="-5" dirty="0">
                <a:latin typeface="Microsoft JhengHei"/>
                <a:cs typeface="Microsoft JhengHei"/>
              </a:rPr>
              <a:t>清明節</a:t>
            </a:r>
            <a:r>
              <a:rPr lang="en-US" altLang="zh-TW" sz="1800" spc="-5" dirty="0">
                <a:latin typeface="Microsoft JhengHei"/>
                <a:cs typeface="Microsoft JhengHei"/>
              </a:rPr>
              <a:t>)</a:t>
            </a:r>
            <a:endParaRPr lang="zh-TW" altLang="en-US" sz="1800" dirty="0">
              <a:latin typeface="Microsoft JhengHei"/>
              <a:cs typeface="Microsoft JhengHei"/>
            </a:endParaRPr>
          </a:p>
          <a:p>
            <a:pPr marL="12700">
              <a:lnSpc>
                <a:spcPct val="150000"/>
              </a:lnSpc>
              <a:spcBef>
                <a:spcPts val="384"/>
              </a:spcBef>
            </a:pPr>
            <a:r>
              <a:rPr lang="zh-TW" altLang="en-US" sz="1800" spc="-5" dirty="0" smtClean="0">
                <a:latin typeface="Microsoft JhengHei"/>
                <a:cs typeface="Microsoft JhengHei"/>
              </a:rPr>
              <a:t>端午節</a:t>
            </a:r>
            <a:r>
              <a:rPr lang="en-US" altLang="zh-TW" sz="1800" spc="-5" dirty="0">
                <a:latin typeface="Microsoft JhengHei"/>
                <a:cs typeface="Microsoft JhengHei"/>
              </a:rPr>
              <a:t>(</a:t>
            </a:r>
            <a:r>
              <a:rPr lang="zh-TW" altLang="en-US" sz="1800" spc="-5" dirty="0">
                <a:latin typeface="Microsoft JhengHei"/>
                <a:cs typeface="Microsoft JhengHei"/>
              </a:rPr>
              <a:t>農曆</a:t>
            </a:r>
            <a:r>
              <a:rPr lang="en-US" altLang="zh-TW" sz="1800" spc="-5" dirty="0">
                <a:latin typeface="Microsoft JhengHei"/>
                <a:cs typeface="Microsoft JhengHei"/>
              </a:rPr>
              <a:t>5/5)</a:t>
            </a:r>
            <a:endParaRPr lang="zh-TW" altLang="en-US" sz="1800" dirty="0">
              <a:latin typeface="Microsoft JhengHei"/>
              <a:cs typeface="Microsoft JhengHei"/>
            </a:endParaRPr>
          </a:p>
          <a:p>
            <a:pPr marL="12700">
              <a:lnSpc>
                <a:spcPct val="150000"/>
              </a:lnSpc>
              <a:spcBef>
                <a:spcPts val="380"/>
              </a:spcBef>
            </a:pPr>
            <a:r>
              <a:rPr lang="zh-TW" altLang="en-US" sz="1800" spc="-5" dirty="0" smtClean="0">
                <a:latin typeface="Microsoft JhengHei"/>
                <a:cs typeface="Microsoft JhengHei"/>
              </a:rPr>
              <a:t>中秋節</a:t>
            </a:r>
            <a:r>
              <a:rPr lang="en-US" altLang="zh-TW" sz="1800" spc="-5" dirty="0">
                <a:latin typeface="Microsoft JhengHei"/>
                <a:cs typeface="Microsoft JhengHei"/>
              </a:rPr>
              <a:t>(</a:t>
            </a:r>
            <a:r>
              <a:rPr lang="zh-TW" altLang="en-US" sz="1800" spc="-5" dirty="0">
                <a:latin typeface="Microsoft JhengHei"/>
                <a:cs typeface="Microsoft JhengHei"/>
              </a:rPr>
              <a:t>農曆</a:t>
            </a:r>
            <a:r>
              <a:rPr lang="en-US" altLang="zh-TW" sz="1800" spc="-5" dirty="0">
                <a:latin typeface="Microsoft JhengHei"/>
                <a:cs typeface="Microsoft JhengHei"/>
              </a:rPr>
              <a:t>8/15</a:t>
            </a:r>
            <a:r>
              <a:rPr lang="en-US" altLang="zh-TW" sz="1800" spc="-5" dirty="0" smtClean="0">
                <a:latin typeface="Microsoft JhengHei"/>
                <a:cs typeface="Microsoft JhengHei"/>
              </a:rPr>
              <a:t>)</a:t>
            </a:r>
          </a:p>
          <a:p>
            <a:pPr marL="12700">
              <a:lnSpc>
                <a:spcPct val="150000"/>
              </a:lnSpc>
              <a:spcBef>
                <a:spcPts val="380"/>
              </a:spcBef>
            </a:pPr>
            <a:r>
              <a:rPr lang="zh-TW" altLang="en-US" sz="1800" spc="-5" dirty="0" smtClean="0">
                <a:latin typeface="Microsoft JhengHei"/>
                <a:cs typeface="Microsoft JhengHei"/>
              </a:rPr>
              <a:t>國慶日</a:t>
            </a:r>
            <a:r>
              <a:rPr lang="en-US" altLang="zh-TW" sz="1800" spc="-5" dirty="0">
                <a:latin typeface="Microsoft JhengHei"/>
                <a:cs typeface="Microsoft JhengHei"/>
              </a:rPr>
              <a:t>(10</a:t>
            </a:r>
            <a:r>
              <a:rPr lang="zh-TW" altLang="en-US" sz="1800" spc="-5" dirty="0">
                <a:latin typeface="Microsoft JhengHei"/>
                <a:cs typeface="Microsoft JhengHei"/>
              </a:rPr>
              <a:t>月</a:t>
            </a:r>
            <a:r>
              <a:rPr lang="en-US" altLang="zh-TW" sz="1800" spc="-5" dirty="0">
                <a:latin typeface="Microsoft JhengHei"/>
                <a:cs typeface="Microsoft JhengHei"/>
              </a:rPr>
              <a:t>10</a:t>
            </a:r>
            <a:r>
              <a:rPr lang="zh-TW" altLang="en-US" sz="1800" spc="-5" dirty="0">
                <a:latin typeface="Microsoft JhengHei"/>
                <a:cs typeface="Microsoft JhengHei"/>
              </a:rPr>
              <a:t>日</a:t>
            </a:r>
            <a:r>
              <a:rPr lang="en-US" altLang="zh-TW" sz="1800" spc="-5" dirty="0">
                <a:latin typeface="Microsoft JhengHei"/>
                <a:cs typeface="Microsoft JhengHei"/>
              </a:rPr>
              <a:t>)</a:t>
            </a:r>
            <a:endParaRPr lang="zh-TW" altLang="en-US" sz="1800" dirty="0">
              <a:latin typeface="Microsoft JhengHei"/>
              <a:cs typeface="Microsoft JhengHei"/>
            </a:endParaRPr>
          </a:p>
          <a:p>
            <a:pPr>
              <a:lnSpc>
                <a:spcPct val="150000"/>
              </a:lnSpc>
            </a:pPr>
            <a:endParaRPr lang="zh-TW" altLang="en-US" sz="1800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115" marR="5080" indent="-273050">
              <a:lnSpc>
                <a:spcPct val="150000"/>
              </a:lnSpc>
              <a:tabLst>
                <a:tab pos="285115" algn="l"/>
              </a:tabLst>
            </a:pPr>
            <a:r>
              <a:rPr lang="zh-TW" altLang="en-US" sz="2400" spc="15" dirty="0" smtClean="0">
                <a:latin typeface="Microsoft JhengHei"/>
                <a:cs typeface="Microsoft JhengHei"/>
              </a:rPr>
              <a:t>內政部</a:t>
            </a:r>
            <a:r>
              <a:rPr lang="zh-TW" altLang="en-US" sz="2400" spc="15" dirty="0">
                <a:latin typeface="Microsoft JhengHei"/>
                <a:cs typeface="Microsoft JhengHei"/>
              </a:rPr>
              <a:t>所定應放假之紀念日、節日、勞動節及其他中央主管機關指定應放假之  </a:t>
            </a:r>
            <a:r>
              <a:rPr lang="zh-TW" altLang="en-US" sz="2400" spc="-5" dirty="0">
                <a:latin typeface="Microsoft JhengHei"/>
                <a:cs typeface="Microsoft JhengHei"/>
              </a:rPr>
              <a:t>日，均應休假。</a:t>
            </a:r>
            <a:r>
              <a:rPr lang="en-US" altLang="zh-TW" sz="2400" u="sng" spc="-5" dirty="0">
                <a:solidFill>
                  <a:srgbClr val="C00000"/>
                </a:solidFill>
                <a:latin typeface="Microsoft JhengHei"/>
                <a:cs typeface="Microsoft JhengHei"/>
              </a:rPr>
              <a:t>(</a:t>
            </a:r>
            <a:r>
              <a:rPr lang="zh-TW" altLang="en-US" sz="2400" u="sng" spc="-5" dirty="0">
                <a:solidFill>
                  <a:srgbClr val="C00000"/>
                </a:solidFill>
                <a:latin typeface="Microsoft JhengHei"/>
                <a:cs typeface="Microsoft JhengHei"/>
              </a:rPr>
              <a:t>回歸全國一致</a:t>
            </a:r>
            <a:r>
              <a:rPr lang="en-US" altLang="zh-TW" sz="2400" u="sng" spc="-5" dirty="0" smtClean="0">
                <a:solidFill>
                  <a:srgbClr val="C00000"/>
                </a:solidFill>
                <a:latin typeface="Microsoft JhengHei"/>
                <a:cs typeface="Microsoft JhengHei"/>
              </a:rPr>
              <a:t>)</a:t>
            </a:r>
            <a:endParaRPr lang="zh-TW" altLang="en-US" sz="2000" dirty="0" smtClean="0">
              <a:latin typeface="Times New Roman"/>
              <a:cs typeface="Times New Roman"/>
            </a:endParaRPr>
          </a:p>
          <a:p>
            <a:pPr marL="285115" marR="5080" indent="-273050">
              <a:lnSpc>
                <a:spcPct val="150000"/>
              </a:lnSpc>
              <a:tabLst>
                <a:tab pos="285115" algn="l"/>
              </a:tabLst>
            </a:pPr>
            <a:r>
              <a:rPr lang="zh-TW" altLang="en-US" sz="2400" spc="15" dirty="0">
                <a:latin typeface="Microsoft JhengHei"/>
                <a:cs typeface="Microsoft JhengHei"/>
              </a:rPr>
              <a:t>本次修正，自</a:t>
            </a:r>
            <a:r>
              <a:rPr lang="en-US" altLang="zh-TW" sz="2400" spc="15" dirty="0">
                <a:latin typeface="Microsoft JhengHei"/>
                <a:cs typeface="Microsoft JhengHei"/>
              </a:rPr>
              <a:t>106</a:t>
            </a:r>
            <a:r>
              <a:rPr lang="zh-TW" altLang="en-US" sz="2400" spc="15" dirty="0">
                <a:latin typeface="Microsoft JhengHei"/>
                <a:cs typeface="Microsoft JhengHei"/>
              </a:rPr>
              <a:t>年</a:t>
            </a:r>
            <a:r>
              <a:rPr lang="en-US" altLang="zh-TW" sz="2400" spc="15" dirty="0">
                <a:latin typeface="Microsoft JhengHei"/>
                <a:cs typeface="Microsoft JhengHei"/>
              </a:rPr>
              <a:t>1</a:t>
            </a:r>
            <a:r>
              <a:rPr lang="zh-TW" altLang="en-US" sz="2400" spc="15" dirty="0">
                <a:latin typeface="Microsoft JhengHei"/>
                <a:cs typeface="Microsoft JhengHei"/>
              </a:rPr>
              <a:t>月</a:t>
            </a:r>
            <a:r>
              <a:rPr lang="en-US" altLang="zh-TW" sz="2400" spc="15" dirty="0">
                <a:latin typeface="Microsoft JhengHei"/>
                <a:cs typeface="Microsoft JhengHei"/>
              </a:rPr>
              <a:t>1</a:t>
            </a:r>
            <a:r>
              <a:rPr lang="zh-TW" altLang="en-US" sz="2400" spc="15" dirty="0">
                <a:latin typeface="Microsoft JhengHei"/>
                <a:cs typeface="Microsoft JhengHei"/>
              </a:rPr>
              <a:t>日施行</a:t>
            </a:r>
            <a:r>
              <a:rPr lang="zh-TW" altLang="en-US" sz="2400" spc="15" dirty="0" smtClean="0">
                <a:latin typeface="Microsoft JhengHei"/>
                <a:cs typeface="Microsoft JhengHei"/>
              </a:rPr>
              <a:t>。</a:t>
            </a:r>
            <a:endParaRPr lang="en-US" altLang="zh-TW" sz="2400" spc="15" dirty="0" smtClean="0">
              <a:latin typeface="Microsoft JhengHei"/>
              <a:cs typeface="Microsoft JhengHei"/>
            </a:endParaRPr>
          </a:p>
          <a:p>
            <a:pPr marL="12065" marR="5080" indent="0">
              <a:lnSpc>
                <a:spcPct val="150000"/>
              </a:lnSpc>
              <a:buNone/>
              <a:tabLst>
                <a:tab pos="285115" algn="l"/>
              </a:tabLst>
            </a:pPr>
            <a:endParaRPr lang="zh-TW" altLang="en-US" sz="2400" spc="15" dirty="0">
              <a:latin typeface="Microsoft JhengHei"/>
              <a:cs typeface="Microsoft JhengHei"/>
            </a:endParaRPr>
          </a:p>
          <a:p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3810000" y="762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假日聘僱工讀生切記要給付雙倍工資。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851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勞</a:t>
            </a:r>
            <a:r>
              <a:rPr lang="zh-TW" altLang="en-US" b="1" dirty="0" smtClean="0"/>
              <a:t>檢配合注意事項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800" dirty="0"/>
              <a:t>請提供工讀生、兼任助理、臨時工等部份工時人員之以下資料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  <a:p>
            <a:pPr marL="871538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/>
              <a:t>勞動契約書</a:t>
            </a:r>
            <a:endParaRPr lang="en-US" altLang="zh-TW" dirty="0" smtClean="0"/>
          </a:p>
          <a:p>
            <a:pPr marL="871538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/>
              <a:t>資訊安全保密切結書</a:t>
            </a:r>
            <a:endParaRPr lang="en-US" altLang="zh-TW" dirty="0" smtClean="0"/>
          </a:p>
          <a:p>
            <a:pPr marL="871538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/>
              <a:t>出勤紀錄</a:t>
            </a:r>
            <a:endParaRPr lang="en-US" altLang="zh-TW" dirty="0" smtClean="0"/>
          </a:p>
          <a:p>
            <a:pPr marL="871538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/>
              <a:t>工資清冊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以上</a:t>
            </a:r>
            <a:r>
              <a:rPr lang="zh-TW" altLang="en-US" dirty="0">
                <a:solidFill>
                  <a:srgbClr val="FF0000"/>
                </a:solidFill>
              </a:rPr>
              <a:t>資料請由單位自行保存</a:t>
            </a:r>
            <a:r>
              <a:rPr lang="zh-TW" altLang="en-US" b="1" dirty="0">
                <a:solidFill>
                  <a:srgbClr val="FF0000"/>
                </a:solidFill>
              </a:rPr>
              <a:t>至少五年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  <a:endParaRPr lang="en-US" altLang="zh-TW" dirty="0">
              <a:solidFill>
                <a:srgbClr val="FF0000"/>
              </a:solidFill>
            </a:endParaRPr>
          </a:p>
          <a:p>
            <a:pPr marL="871538" lvl="1" indent="-51435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318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SC003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9765">
            <a:off x="281576" y="4321389"/>
            <a:ext cx="1812867" cy="2183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11" descr="061000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7105">
            <a:off x="3676408" y="4613777"/>
            <a:ext cx="1419928" cy="1744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1" descr="IMG_2495"/>
          <p:cNvPicPr>
            <a:picLocks noChangeAspect="1" noChangeArrowheads="1"/>
          </p:cNvPicPr>
          <p:nvPr/>
        </p:nvPicPr>
        <p:blipFill>
          <a:blip r:embed="rId5" cstate="print"/>
          <a:srcRect l="5514" r="3509"/>
          <a:stretch>
            <a:fillRect/>
          </a:stretch>
        </p:blipFill>
        <p:spPr bwMode="auto">
          <a:xfrm>
            <a:off x="1907704" y="5013176"/>
            <a:ext cx="1673124" cy="1383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10" descr="RIV_02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91087">
            <a:off x="7116328" y="5134839"/>
            <a:ext cx="1814183" cy="1252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14" descr="RIV_983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8563">
            <a:off x="5310549" y="5273289"/>
            <a:ext cx="1728133" cy="1146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35200" y="1700213"/>
            <a:ext cx="5327650" cy="1473200"/>
          </a:xfrm>
        </p:spPr>
        <p:txBody>
          <a:bodyPr/>
          <a:lstStyle/>
          <a:p>
            <a:pPr algn="ctr">
              <a:defRPr/>
            </a:pPr>
            <a:r>
              <a:rPr lang="zh-TW" altLang="en-US" dirty="0" smtClean="0"/>
              <a:t>簡報完畢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說明重點</a:t>
            </a:r>
          </a:p>
        </p:txBody>
      </p:sp>
      <p:sp>
        <p:nvSpPr>
          <p:cNvPr id="51203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92150" indent="-609600">
              <a:buFont typeface="Wingdings 2" pitchFamily="18" charset="2"/>
              <a:buAutoNum type="arabicPeriod"/>
            </a:pPr>
            <a:r>
              <a:rPr lang="zh-TW" altLang="en-US" dirty="0" smtClean="0"/>
              <a:t>一例一休</a:t>
            </a:r>
          </a:p>
          <a:p>
            <a:pPr marL="692150" indent="-609600">
              <a:buFont typeface="Wingdings 2" pitchFamily="18" charset="2"/>
              <a:buAutoNum type="arabicPeriod"/>
            </a:pPr>
            <a:r>
              <a:rPr lang="zh-TW" altLang="en-US" dirty="0" smtClean="0"/>
              <a:t>工作時間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出勤</a:t>
            </a:r>
            <a:r>
              <a:rPr lang="zh-TW" altLang="en-US" dirty="0"/>
              <a:t>紀錄</a:t>
            </a:r>
            <a:endParaRPr lang="zh-TW" altLang="en-US" dirty="0" smtClean="0"/>
          </a:p>
          <a:p>
            <a:pPr marL="692150" indent="-609600">
              <a:buFont typeface="Wingdings 2" pitchFamily="18" charset="2"/>
              <a:buAutoNum type="arabicPeriod"/>
            </a:pPr>
            <a:r>
              <a:rPr lang="zh-TW" altLang="en-US" dirty="0" smtClean="0"/>
              <a:t>延長工時</a:t>
            </a:r>
            <a:endParaRPr lang="en-US" altLang="zh-TW" dirty="0" smtClean="0"/>
          </a:p>
          <a:p>
            <a:pPr marL="692150" indent="-609600">
              <a:buFont typeface="Wingdings 2" pitchFamily="18" charset="2"/>
              <a:buAutoNum type="arabicPeriod"/>
            </a:pPr>
            <a:r>
              <a:rPr lang="zh-TW" altLang="en-US" dirty="0" smtClean="0"/>
              <a:t>加班費計算</a:t>
            </a:r>
            <a:endParaRPr lang="zh-TW" altLang="en-US" dirty="0"/>
          </a:p>
          <a:p>
            <a:pPr marL="692150" indent="-609600">
              <a:buFont typeface="Wingdings 2" pitchFamily="18" charset="2"/>
              <a:buAutoNum type="arabicPeriod"/>
            </a:pPr>
            <a:r>
              <a:rPr lang="zh-TW" altLang="en-US" dirty="0" smtClean="0"/>
              <a:t>特別休假</a:t>
            </a:r>
          </a:p>
          <a:p>
            <a:pPr marL="692150" indent="-609600">
              <a:buFont typeface="Wingdings 2" pitchFamily="18" charset="2"/>
              <a:buAutoNum type="arabicPeriod"/>
            </a:pPr>
            <a:r>
              <a:rPr lang="zh-TW" altLang="en-US" dirty="0" smtClean="0"/>
              <a:t>勞動部便民系統</a:t>
            </a:r>
            <a:endParaRPr lang="en-US" altLang="zh-TW" dirty="0" smtClean="0"/>
          </a:p>
          <a:p>
            <a:pPr marL="692150" indent="-609600">
              <a:buFont typeface="Wingdings 2" pitchFamily="18" charset="2"/>
              <a:buAutoNum type="arabicPeriod"/>
            </a:pPr>
            <a:r>
              <a:rPr lang="zh-TW" altLang="en-US" dirty="0"/>
              <a:t>國定</a:t>
            </a:r>
            <a:r>
              <a:rPr lang="zh-TW" altLang="en-US" dirty="0" smtClean="0"/>
              <a:t>假日</a:t>
            </a:r>
            <a:endParaRPr lang="en-US" altLang="zh-TW" dirty="0" smtClean="0"/>
          </a:p>
          <a:p>
            <a:pPr marL="692150" indent="-609600">
              <a:buFont typeface="Wingdings 2" pitchFamily="18" charset="2"/>
              <a:buAutoNum type="arabicPeriod"/>
            </a:pPr>
            <a:r>
              <a:rPr lang="zh-TW" altLang="en-US" dirty="0"/>
              <a:t>勞檢配合注意事項</a:t>
            </a:r>
            <a:endParaRPr lang="en-US" altLang="zh-TW" dirty="0" smtClean="0"/>
          </a:p>
          <a:p>
            <a:pPr marL="82550" indent="0">
              <a:buNone/>
            </a:pPr>
            <a:endParaRPr lang="en-US" altLang="zh-TW" dirty="0" smtClean="0"/>
          </a:p>
          <a:p>
            <a:pPr marL="692150" indent="-609600">
              <a:buFont typeface="Wingdings 2" pitchFamily="18" charset="2"/>
              <a:buAutoNum type="arabicPeriod"/>
            </a:pPr>
            <a:endParaRPr lang="zh-TW" altLang="en-US" dirty="0" smtClean="0"/>
          </a:p>
          <a:p>
            <a:pPr marL="692150" indent="-609600">
              <a:buFont typeface="Wingdings 2" pitchFamily="18" charset="2"/>
              <a:buAutoNum type="arabicPeriod"/>
            </a:pPr>
            <a:endParaRPr lang="zh-TW" altLang="en-US" dirty="0" smtClean="0"/>
          </a:p>
          <a:p>
            <a:pPr marL="692150" indent="-609600">
              <a:buFont typeface="Wingdings 2" pitchFamily="18" charset="2"/>
              <a:buAutoNum type="arabicPeriod"/>
            </a:pPr>
            <a:endParaRPr lang="zh-TW" altLang="en-US" dirty="0" smtClean="0"/>
          </a:p>
          <a:p>
            <a:pPr marL="692150" indent="-609600">
              <a:buFont typeface="Wingdings 2" pitchFamily="18" charset="2"/>
              <a:buAutoNum type="arabicPeriod"/>
            </a:pPr>
            <a:endParaRPr lang="zh-TW" altLang="en-US" dirty="0" smtClean="0"/>
          </a:p>
          <a:p>
            <a:pPr marL="692150" indent="-609600">
              <a:buFont typeface="Wingdings 2" pitchFamily="18" charset="2"/>
              <a:buAutoNum type="arabicPeriod"/>
            </a:pPr>
            <a:endParaRPr lang="zh-TW" altLang="en-US" dirty="0" smtClean="0"/>
          </a:p>
          <a:p>
            <a:pPr marL="692150" indent="-609600">
              <a:buFont typeface="Wingdings 2" pitchFamily="18" charset="2"/>
              <a:buAutoNum type="arabicPeriod"/>
            </a:pPr>
            <a:endParaRPr lang="zh-TW" alt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一例一休</a:t>
            </a:r>
          </a:p>
        </p:txBody>
      </p:sp>
      <p:sp>
        <p:nvSpPr>
          <p:cNvPr id="52227" name="內容版面配置區 2"/>
          <p:cNvSpPr>
            <a:spLocks noGrp="1"/>
          </p:cNvSpPr>
          <p:nvPr>
            <p:ph idx="4294967295"/>
          </p:nvPr>
        </p:nvSpPr>
        <p:spPr>
          <a:xfrm>
            <a:off x="1187450" y="1447800"/>
            <a:ext cx="774700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800" dirty="0" smtClean="0"/>
              <a:t>每七日應有二日之休息，其中一日為例假，一日為休息日。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zh-TW" altLang="en-US" sz="2800" dirty="0" smtClean="0"/>
              <a:t>不得使勞工於例假日上班。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除天災、事變或突發狀況</a:t>
            </a:r>
            <a:r>
              <a:rPr lang="en-US" altLang="zh-TW" sz="1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800" dirty="0" smtClean="0"/>
              <a:t>休息日上班視為加班，須支付加班費。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協商補休</a:t>
            </a:r>
            <a:r>
              <a:rPr lang="en-US" altLang="zh-TW" sz="1400" dirty="0" smtClean="0"/>
              <a:t>)</a:t>
            </a:r>
            <a:endParaRPr lang="zh-TW" altLang="en-US" sz="1400" dirty="0" smtClean="0"/>
          </a:p>
          <a:p>
            <a:pPr>
              <a:lnSpc>
                <a:spcPct val="150000"/>
              </a:lnSpc>
            </a:pPr>
            <a:r>
              <a:rPr lang="zh-TW" altLang="en-US" sz="2800" dirty="0" smtClean="0"/>
              <a:t>例假日及休息日可視排班情況調整。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zh-TW" altLang="en-US" sz="2700" dirty="0" smtClean="0"/>
              <a:t>應嚴守「不得使勞工連續工作逾</a:t>
            </a:r>
            <a:r>
              <a:rPr lang="en-US" altLang="zh-TW" sz="2700" dirty="0" smtClean="0"/>
              <a:t>6</a:t>
            </a:r>
            <a:r>
              <a:rPr lang="zh-TW" altLang="en-US" sz="2700" dirty="0" smtClean="0"/>
              <a:t>日」之原則 。</a:t>
            </a:r>
            <a:endParaRPr lang="en-US" altLang="zh-TW" sz="27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工作時間</a:t>
            </a: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&amp;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出勤</a:t>
            </a: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紀錄</a:t>
            </a:r>
            <a:endParaRPr lang="zh-TW" alt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275" name="內容版面配置區 2"/>
          <p:cNvSpPr>
            <a:spLocks noGrp="1"/>
          </p:cNvSpPr>
          <p:nvPr>
            <p:ph idx="1"/>
          </p:nvPr>
        </p:nvSpPr>
        <p:spPr>
          <a:xfrm>
            <a:off x="1187450" y="1447800"/>
            <a:ext cx="774700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800" dirty="0" smtClean="0"/>
              <a:t>依實際排班出勤，惟須注意每日不得超過勞基法規定工時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每日</a:t>
            </a:r>
            <a:r>
              <a:rPr lang="en-US" altLang="zh-TW" sz="2800" dirty="0" smtClean="0"/>
              <a:t>8</a:t>
            </a:r>
            <a:r>
              <a:rPr lang="zh-TW" altLang="en-US" sz="2800" dirty="0" smtClean="0"/>
              <a:t>小時</a:t>
            </a:r>
            <a:r>
              <a:rPr lang="en-US" altLang="zh-TW" sz="2800" dirty="0" smtClean="0"/>
              <a:t>)</a:t>
            </a:r>
            <a:r>
              <a:rPr lang="zh-TW" altLang="en-US" sz="2800" dirty="0"/>
              <a:t>。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zh-TW" altLang="en-US" sz="2800" dirty="0"/>
              <a:t>上、下班皆須辦理簽到退</a:t>
            </a:r>
            <a:r>
              <a:rPr lang="zh-TW" altLang="en-US" sz="2800" dirty="0" smtClean="0"/>
              <a:t>，且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簽到退時間應詳實記載</a:t>
            </a:r>
            <a:r>
              <a:rPr lang="zh-TW" altLang="en-US" sz="2800" b="1" dirty="0">
                <a:solidFill>
                  <a:srgbClr val="FF0000"/>
                </a:solidFill>
              </a:rPr>
              <a:t>至分鐘為止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>
              <a:lnSpc>
                <a:spcPct val="150000"/>
              </a:lnSpc>
            </a:pPr>
            <a:r>
              <a:rPr lang="zh-TW" altLang="en-US" sz="2800" b="1" dirty="0" smtClean="0"/>
              <a:t>工讀生</a:t>
            </a:r>
            <a:r>
              <a:rPr lang="zh-TW" altLang="en-US" sz="2800" b="1" dirty="0"/>
              <a:t>、兼任助理、臨時工等部份工時人員之</a:t>
            </a:r>
            <a:r>
              <a:rPr lang="zh-TW" altLang="en-US" sz="2800" b="1" dirty="0" smtClean="0"/>
              <a:t>出勤紀錄各單位應保存五年。</a:t>
            </a:r>
            <a:endParaRPr lang="en-US" altLang="zh-TW" sz="2800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8000" y="533400"/>
            <a:ext cx="7727400" cy="6248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200" b="1" dirty="0"/>
              <a:t>工讀生、兼任助理、臨時工等部份工時人員，皆受一例一</a:t>
            </a:r>
            <a:r>
              <a:rPr lang="zh-TW" altLang="en-US" sz="2200" b="1" dirty="0" smtClean="0"/>
              <a:t>休之規範。</a:t>
            </a:r>
            <a:r>
              <a:rPr lang="zh-TW" altLang="en-US" sz="2200" spc="-14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sz="2200" spc="-14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200" spc="-2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建</a:t>
            </a:r>
            <a:r>
              <a:rPr lang="zh-TW" altLang="en-US" sz="2200" spc="-3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議</a:t>
            </a:r>
            <a:r>
              <a:rPr lang="zh-TW" altLang="en-US" sz="2200" spc="-2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2200" spc="-2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7188" lvl="1" indent="0">
              <a:lnSpc>
                <a:spcPct val="150000"/>
              </a:lnSpc>
              <a:buNone/>
            </a:pPr>
            <a:r>
              <a:rPr lang="en-US" altLang="zh-TW" sz="2200" spc="-2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en-US" altLang="zh-TW" sz="2200" spc="-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2200" spc="-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每</a:t>
            </a:r>
            <a:r>
              <a:rPr lang="zh-TW" altLang="en-US" sz="2200" spc="-3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日不</a:t>
            </a:r>
            <a:r>
              <a:rPr lang="zh-TW" altLang="en-US" sz="2200" spc="-3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超</a:t>
            </a:r>
            <a:r>
              <a:rPr lang="zh-TW" altLang="en-US" sz="2200" spc="-2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過 </a:t>
            </a:r>
            <a:r>
              <a:rPr lang="en-US" altLang="zh-TW" sz="2200" spc="-2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2200" spc="-2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小時</a:t>
            </a:r>
            <a:endParaRPr lang="en-US" altLang="zh-TW" sz="2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7188" lvl="1" indent="0">
              <a:lnSpc>
                <a:spcPct val="150000"/>
              </a:lnSpc>
              <a:buNone/>
            </a:pPr>
            <a:r>
              <a:rPr lang="en-US" altLang="zh-TW" sz="2200" spc="-2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2200" spc="-2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2200" spc="-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</a:t>
            </a:r>
            <a:r>
              <a:rPr lang="zh-TW" altLang="en-US" sz="2200" spc="-3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連續</a:t>
            </a:r>
            <a:r>
              <a:rPr lang="zh-TW" altLang="en-US" sz="2200" spc="-3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</a:t>
            </a:r>
            <a:r>
              <a:rPr lang="zh-TW" altLang="en-US" sz="2200" spc="-2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作 </a:t>
            </a:r>
            <a:r>
              <a:rPr lang="en-US" altLang="zh-TW" sz="2200" spc="-2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2200" spc="-2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200" spc="-3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天</a:t>
            </a:r>
            <a:endParaRPr lang="en-US" altLang="zh-TW" sz="2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7188" lvl="1" indent="0">
              <a:lnSpc>
                <a:spcPct val="150000"/>
              </a:lnSpc>
              <a:buNone/>
            </a:pPr>
            <a:r>
              <a:rPr lang="en-US" altLang="zh-TW" sz="2200" spc="-2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200" spc="-2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2200" spc="-2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禁</a:t>
            </a:r>
            <a:r>
              <a:rPr lang="zh-TW" altLang="en-US" sz="2200" spc="-3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止連續</a:t>
            </a:r>
            <a:r>
              <a:rPr lang="zh-TW" altLang="en-US" sz="2200" spc="-2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工作 </a:t>
            </a:r>
            <a:r>
              <a:rPr lang="en-US" altLang="zh-TW" sz="2200" spc="-2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2200" spc="-2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200" spc="-3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天</a:t>
            </a:r>
            <a:endParaRPr lang="en-US" altLang="zh-TW" sz="2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7188" lvl="1" indent="0">
              <a:lnSpc>
                <a:spcPct val="150000"/>
              </a:lnSpc>
              <a:buNone/>
            </a:pPr>
            <a:r>
              <a:rPr lang="en-US" altLang="zh-TW" sz="2200" spc="-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p.s</a:t>
            </a:r>
            <a:r>
              <a:rPr lang="en-US" altLang="zh-TW" sz="2200" spc="-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2200" spc="-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繼續工作 </a:t>
            </a:r>
            <a:r>
              <a:rPr lang="en-US" altLang="zh-TW" sz="2200" spc="-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200" spc="-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200" spc="-1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小</a:t>
            </a:r>
            <a:r>
              <a:rPr lang="zh-TW" altLang="en-US" sz="2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時</a:t>
            </a:r>
            <a:r>
              <a:rPr lang="zh-TW" altLang="en-US" sz="2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200" spc="-1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zh-TW" altLang="en-US" sz="2200" spc="-1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少</a:t>
            </a:r>
            <a:r>
              <a:rPr lang="zh-TW" altLang="en-US" sz="2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應</a:t>
            </a:r>
            <a:r>
              <a:rPr lang="zh-TW" altLang="en-US" sz="2200" spc="-1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 </a:t>
            </a:r>
            <a:r>
              <a:rPr lang="en-US" altLang="zh-TW" sz="2200" spc="-1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30</a:t>
            </a:r>
            <a:r>
              <a:rPr lang="zh-TW" altLang="en-US" sz="2200" spc="-1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分鐘</a:t>
            </a:r>
            <a:r>
              <a:rPr lang="zh-TW" altLang="en-US" sz="2200" spc="-2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之</a:t>
            </a:r>
            <a:r>
              <a:rPr lang="zh-TW" altLang="en-US" sz="2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休息。</a:t>
            </a:r>
            <a:endParaRPr lang="en-US" altLang="zh-TW" sz="2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500836"/>
                  </p:ext>
                </p:extLst>
              </p:nvPr>
            </p:nvGraphicFramePr>
            <p:xfrm>
              <a:off x="1752600" y="4724400"/>
              <a:ext cx="6400800" cy="1886579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5201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806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0242">
                    <a:tc>
                      <a:txBody>
                        <a:bodyPr/>
                        <a:lstStyle/>
                        <a:p>
                          <a:pPr marL="0" algn="ctr" rtl="0" eaLnBrk="1" latinLnBrk="0" hangingPunct="1"/>
                          <a:r>
                            <a:rPr kumimoji="0" lang="zh-TW" altLang="en-US" kern="1200" dirty="0" smtClean="0"/>
                            <a:t>日期類別</a:t>
                          </a:r>
                          <a:endParaRPr kumimoji="0" lang="zh-TW" altLang="en-US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zh-TW" altLang="en-US" sz="1800" kern="1200" dirty="0" smtClean="0"/>
                            <a:t>加班費計算</a:t>
                          </a:r>
                          <a:endParaRPr kumimoji="0" lang="en-US" altLang="zh-TW" sz="1800" b="1" kern="1200" dirty="0" smtClean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6186">
                    <a:tc>
                      <a:txBody>
                        <a:bodyPr/>
                        <a:lstStyle/>
                        <a:p>
                          <a:pPr marL="0" algn="ctr" rtl="0" eaLnBrk="1" latinLnBrk="0" hangingPunct="1"/>
                          <a:r>
                            <a:rPr lang="zh-TW" altLang="en-US" sz="1800" dirty="0" smtClean="0"/>
                            <a:t>工作日</a:t>
                          </a:r>
                          <a:endParaRPr kumimoji="0" lang="zh-TW" altLang="en-US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800" dirty="0" smtClean="0"/>
                            <a:t>逾</a:t>
                          </a:r>
                          <a:r>
                            <a:rPr lang="en-US" altLang="zh-TW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zh-TW" altLang="en-US" sz="1800" dirty="0" smtClean="0"/>
                            <a:t>小時，加班費以</a:t>
                          </a:r>
                          <a14:m>
                            <m:oMath xmlns:m="http://schemas.openxmlformats.org/officeDocument/2006/math"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zh-TW" altLang="en-US" sz="180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altLang="zh-TW" sz="2000" i="1" kern="12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TW" sz="2000" b="0" i="1" kern="1200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kumimoji="0" lang="en-US" altLang="zh-TW" sz="2000" b="0" i="1" kern="1200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zh-TW" altLang="en-US" sz="1800" dirty="0" smtClean="0"/>
                            <a:t> 倍數核發</a:t>
                          </a:r>
                          <a:r>
                            <a:rPr kumimoji="0" lang="zh-TW" altLang="en-US" sz="1800" kern="1200" dirty="0"/>
                            <a:t>。</a:t>
                          </a:r>
                          <a:endParaRPr kumimoji="0" lang="en-US" altLang="zh-TW" sz="1800" b="0" kern="1200" dirty="0" smtClean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61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b="1" dirty="0" smtClean="0">
                              <a:solidFill>
                                <a:srgbClr val="FF0000"/>
                              </a:solidFill>
                            </a:rPr>
                            <a:t>國定假日</a:t>
                          </a:r>
                          <a:endParaRPr lang="zh-TW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800" b="1" dirty="0" smtClean="0">
                              <a:solidFill>
                                <a:srgbClr val="FF0000"/>
                              </a:solidFill>
                            </a:rPr>
                            <a:t>要付雙倍工資</a:t>
                          </a:r>
                          <a:endParaRPr lang="en-US" altLang="zh-TW" sz="1800" b="1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61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dirty="0" smtClean="0"/>
                            <a:t>休息日</a:t>
                          </a:r>
                          <a:endParaRPr lang="zh-TW" altLang="en-US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800" dirty="0" smtClean="0"/>
                            <a:t>工作第</a:t>
                          </a:r>
                          <a:r>
                            <a:rPr kumimoji="0" lang="en-US" altLang="zh-TW" sz="180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zh-TW" altLang="en-US" sz="1800" dirty="0" smtClean="0"/>
                            <a:t>日之加班費依勞基法規定計算</a:t>
                          </a:r>
                          <a:endParaRPr lang="en-US" altLang="zh-TW" sz="1800" b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500836"/>
                  </p:ext>
                </p:extLst>
              </p:nvPr>
            </p:nvGraphicFramePr>
            <p:xfrm>
              <a:off x="1752600" y="4724400"/>
              <a:ext cx="6400800" cy="1886579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520190"/>
                    <a:gridCol w="4880610"/>
                  </a:tblGrid>
                  <a:tr h="365760">
                    <a:tc>
                      <a:txBody>
                        <a:bodyPr/>
                        <a:lstStyle/>
                        <a:p>
                          <a:pPr marL="0" algn="ctr" rtl="0" eaLnBrk="1" latinLnBrk="0" hangingPunct="1"/>
                          <a:r>
                            <a:rPr kumimoji="0" lang="zh-TW" altLang="en-US" kern="1200" dirty="0" smtClean="0"/>
                            <a:t>日期類別</a:t>
                          </a:r>
                          <a:endParaRPr kumimoji="0" lang="zh-TW" altLang="en-US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zh-TW" altLang="en-US" sz="1800" kern="1200" dirty="0" smtClean="0"/>
                            <a:t>加班費計算</a:t>
                          </a:r>
                          <a:endParaRPr kumimoji="0" lang="en-US" altLang="zh-TW" sz="1800" b="1" kern="1200" dirty="0" smtClean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28447">
                    <a:tc>
                      <a:txBody>
                        <a:bodyPr/>
                        <a:lstStyle/>
                        <a:p>
                          <a:pPr marL="0" algn="ctr" rtl="0" eaLnBrk="1" latinLnBrk="0" hangingPunct="1"/>
                          <a:r>
                            <a:rPr lang="zh-TW" altLang="en-US" sz="1800" dirty="0" smtClean="0"/>
                            <a:t>工作日</a:t>
                          </a:r>
                          <a:endParaRPr kumimoji="0" lang="zh-TW" altLang="en-US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1211" t="-75581" b="-196512"/>
                          </a:stretch>
                        </a:blipFill>
                      </a:tcPr>
                    </a:tc>
                  </a:tr>
                  <a:tr h="4961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b="1" dirty="0" smtClean="0">
                              <a:solidFill>
                                <a:srgbClr val="FF0000"/>
                              </a:solidFill>
                            </a:rPr>
                            <a:t>國定假日</a:t>
                          </a:r>
                          <a:endParaRPr lang="zh-TW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800" b="1" dirty="0" smtClean="0">
                              <a:solidFill>
                                <a:srgbClr val="FF0000"/>
                              </a:solidFill>
                            </a:rPr>
                            <a:t>要付雙倍工資</a:t>
                          </a:r>
                          <a:endParaRPr lang="en-US" altLang="zh-TW" sz="1800" b="1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61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dirty="0" smtClean="0"/>
                            <a:t>休息日</a:t>
                          </a:r>
                          <a:endParaRPr lang="zh-TW" altLang="en-US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800" dirty="0" smtClean="0"/>
                            <a:t>工作第</a:t>
                          </a:r>
                          <a:r>
                            <a:rPr kumimoji="0" lang="en-US" altLang="zh-TW" sz="180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zh-TW" altLang="en-US" sz="1800" dirty="0" smtClean="0"/>
                            <a:t>日之加班費依勞基法規定計算</a:t>
                          </a:r>
                          <a:endParaRPr lang="en-US" altLang="zh-TW" sz="1800" b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403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/>
              <a:t>延長工時</a:t>
            </a:r>
            <a:endParaRPr lang="zh-TW" altLang="en-US" b="1" dirty="0"/>
          </a:p>
        </p:txBody>
      </p:sp>
      <p:sp>
        <p:nvSpPr>
          <p:cNvPr id="55299" name="內容版面配置區 2"/>
          <p:cNvSpPr>
            <a:spLocks noGrp="1"/>
          </p:cNvSpPr>
          <p:nvPr>
            <p:ph idx="1"/>
          </p:nvPr>
        </p:nvSpPr>
        <p:spPr>
          <a:xfrm>
            <a:off x="1187450" y="1447800"/>
            <a:ext cx="8032750" cy="4800600"/>
          </a:xfrm>
        </p:spPr>
        <p:txBody>
          <a:bodyPr anchor="t"/>
          <a:lstStyle/>
          <a:p>
            <a:pPr>
              <a:lnSpc>
                <a:spcPct val="200000"/>
              </a:lnSpc>
              <a:defRPr/>
            </a:pPr>
            <a:r>
              <a:rPr lang="zh-TW" altLang="en-US" sz="1800" dirty="0" smtClean="0"/>
              <a:t>雇主延長勞工之工作時間連同正常工作時間， 一日不得超過</a:t>
            </a:r>
            <a:r>
              <a:rPr lang="en-US" altLang="zh-TW" sz="1800" dirty="0" smtClean="0"/>
              <a:t>12</a:t>
            </a:r>
            <a:r>
              <a:rPr lang="zh-TW" altLang="en-US" sz="1800" dirty="0" smtClean="0"/>
              <a:t>小時。</a:t>
            </a:r>
            <a:endParaRPr lang="en-US" altLang="zh-TW" sz="1800" dirty="0" smtClean="0"/>
          </a:p>
          <a:p>
            <a:pPr>
              <a:lnSpc>
                <a:spcPct val="200000"/>
              </a:lnSpc>
              <a:defRPr/>
            </a:pPr>
            <a:r>
              <a:rPr lang="zh-TW" altLang="en-US" sz="1800" dirty="0" smtClean="0"/>
              <a:t>延長之工作時間，一個月不得超過</a:t>
            </a:r>
            <a:r>
              <a:rPr lang="en-US" altLang="zh-TW" sz="1800" dirty="0" smtClean="0"/>
              <a:t>46</a:t>
            </a:r>
            <a:r>
              <a:rPr lang="zh-TW" altLang="en-US" sz="1800" dirty="0" smtClean="0"/>
              <a:t>小時。</a:t>
            </a:r>
            <a:endParaRPr lang="en-US" altLang="zh-TW" sz="1800" dirty="0"/>
          </a:p>
          <a:p>
            <a:pPr>
              <a:lnSpc>
                <a:spcPct val="200000"/>
              </a:lnSpc>
              <a:defRPr/>
            </a:pPr>
            <a:r>
              <a:rPr lang="zh-TW" altLang="en-US" sz="1800" dirty="0" smtClean="0"/>
              <a:t>加班費計算標準：</a:t>
            </a:r>
            <a:endParaRPr lang="en-US" altLang="zh-TW" sz="1800" dirty="0"/>
          </a:p>
          <a:p>
            <a:pPr marL="357188" lvl="1" indent="0">
              <a:spcBef>
                <a:spcPts val="1200"/>
              </a:spcBef>
              <a:buNone/>
            </a:pPr>
            <a:r>
              <a:rPr lang="zh-TW" altLang="en-US" sz="1600" dirty="0" smtClean="0"/>
              <a:t>工作日：</a:t>
            </a:r>
            <a:endParaRPr lang="en-US" altLang="zh-TW" sz="1600" dirty="0"/>
          </a:p>
          <a:p>
            <a:pPr marL="700088" lvl="1" indent="-342900">
              <a:spcBef>
                <a:spcPts val="1200"/>
              </a:spcBef>
              <a:buClrTx/>
              <a:buFont typeface="+mj-lt"/>
              <a:buAutoNum type="arabicPeriod"/>
            </a:pPr>
            <a:r>
              <a:rPr lang="zh-TW" altLang="en-US" sz="1600" dirty="0"/>
              <a:t>延長工作時間在二小時</a:t>
            </a:r>
            <a:r>
              <a:rPr lang="zh-TW" altLang="en-US" sz="1600" dirty="0" smtClean="0"/>
              <a:t>以內，</a:t>
            </a:r>
            <a:r>
              <a:rPr lang="zh-TW" altLang="en-US" sz="1600" dirty="0"/>
              <a:t>按平日每小時工資額</a:t>
            </a:r>
            <a:r>
              <a:rPr lang="zh-TW" altLang="en-US" sz="1600" b="1" dirty="0"/>
              <a:t>加給三分之一</a:t>
            </a:r>
            <a:r>
              <a:rPr lang="zh-TW" altLang="en-US" sz="1600" dirty="0"/>
              <a:t>以上</a:t>
            </a:r>
            <a:r>
              <a:rPr lang="zh-TW" altLang="en-US" sz="1600" dirty="0" smtClean="0"/>
              <a:t>。</a:t>
            </a:r>
            <a:endParaRPr lang="en-US" altLang="zh-TW" sz="1600" dirty="0"/>
          </a:p>
          <a:p>
            <a:pPr marL="700088" lvl="1" indent="-342900">
              <a:spcBef>
                <a:spcPts val="1200"/>
              </a:spcBef>
              <a:buClrTx/>
              <a:buFont typeface="+mj-lt"/>
              <a:buAutoNum type="arabicPeriod"/>
            </a:pPr>
            <a:r>
              <a:rPr lang="zh-TW" altLang="en-US" sz="1600" dirty="0" smtClean="0"/>
              <a:t>再</a:t>
            </a:r>
            <a:r>
              <a:rPr lang="zh-TW" altLang="en-US" sz="1600" dirty="0"/>
              <a:t>延長工作時間在二小時</a:t>
            </a:r>
            <a:r>
              <a:rPr lang="zh-TW" altLang="en-US" sz="1600" dirty="0" smtClean="0"/>
              <a:t>以內，</a:t>
            </a:r>
            <a:r>
              <a:rPr lang="zh-TW" altLang="en-US" sz="1600" dirty="0"/>
              <a:t>按平日每小時工資額</a:t>
            </a:r>
            <a:r>
              <a:rPr lang="zh-TW" altLang="en-US" sz="1600" b="1" dirty="0"/>
              <a:t>加給三分之二</a:t>
            </a:r>
            <a:r>
              <a:rPr lang="zh-TW" altLang="en-US" sz="1600" dirty="0"/>
              <a:t>以上。</a:t>
            </a:r>
          </a:p>
          <a:p>
            <a:pPr marL="357188" lvl="1" indent="0">
              <a:spcBef>
                <a:spcPts val="1200"/>
              </a:spcBef>
              <a:buClrTx/>
              <a:buNone/>
            </a:pPr>
            <a:r>
              <a:rPr lang="zh-TW" altLang="en-US" sz="1600" dirty="0">
                <a:solidFill>
                  <a:srgbClr val="FF0000"/>
                </a:solidFill>
              </a:rPr>
              <a:t>休息日：</a:t>
            </a:r>
            <a:endParaRPr lang="en-US" altLang="zh-TW" sz="1600" dirty="0">
              <a:solidFill>
                <a:srgbClr val="FF0000"/>
              </a:solidFill>
            </a:endParaRPr>
          </a:p>
          <a:p>
            <a:pPr marL="700088" lvl="1" indent="-342900">
              <a:spcBef>
                <a:spcPts val="1200"/>
              </a:spcBef>
              <a:buClrTx/>
              <a:buFont typeface="+mj-lt"/>
              <a:buAutoNum type="arabicPeriod"/>
            </a:pPr>
            <a:r>
              <a:rPr lang="zh-TW" altLang="en-US" sz="1600" dirty="0"/>
              <a:t>工作時間在</a:t>
            </a:r>
            <a:r>
              <a:rPr lang="zh-TW" altLang="en-US" sz="1600" dirty="0" smtClean="0"/>
              <a:t>二小時以內，</a:t>
            </a:r>
            <a:r>
              <a:rPr lang="zh-TW" altLang="en-US" sz="1600" dirty="0"/>
              <a:t>工資按平日每小時工資額另再加給</a:t>
            </a:r>
            <a:r>
              <a:rPr lang="zh-TW" altLang="en-US" sz="1600" b="1" dirty="0">
                <a:solidFill>
                  <a:srgbClr val="FF0000"/>
                </a:solidFill>
              </a:rPr>
              <a:t>一又三分之一</a:t>
            </a:r>
            <a:r>
              <a:rPr lang="zh-TW" altLang="en-US" sz="1600" dirty="0"/>
              <a:t>以上</a:t>
            </a:r>
            <a:r>
              <a:rPr lang="zh-TW" altLang="en-US" sz="1600" dirty="0" smtClean="0"/>
              <a:t>。</a:t>
            </a:r>
            <a:endParaRPr lang="en-US" altLang="zh-TW" sz="1600" dirty="0"/>
          </a:p>
          <a:p>
            <a:pPr marL="700088" lvl="1" indent="-342900">
              <a:spcBef>
                <a:spcPts val="1200"/>
              </a:spcBef>
              <a:buClrTx/>
              <a:buFont typeface="+mj-lt"/>
              <a:buAutoNum type="arabicPeriod"/>
            </a:pPr>
            <a:r>
              <a:rPr lang="zh-TW" altLang="en-US" sz="1600" dirty="0" smtClean="0"/>
              <a:t>工作</a:t>
            </a:r>
            <a:r>
              <a:rPr lang="zh-TW" altLang="en-US" sz="1600" dirty="0"/>
              <a:t>二小時後再繼續</a:t>
            </a:r>
            <a:r>
              <a:rPr lang="zh-TW" altLang="en-US" sz="1600" dirty="0" smtClean="0"/>
              <a:t>工作，</a:t>
            </a:r>
            <a:r>
              <a:rPr lang="zh-TW" altLang="en-US" sz="1600" dirty="0"/>
              <a:t>按平日每小時工資額另再加給</a:t>
            </a:r>
            <a:r>
              <a:rPr lang="zh-TW" altLang="en-US" sz="1600" b="1" dirty="0">
                <a:solidFill>
                  <a:srgbClr val="FF0000"/>
                </a:solidFill>
              </a:rPr>
              <a:t>一又三分之二</a:t>
            </a:r>
            <a:r>
              <a:rPr lang="zh-TW" altLang="en-US" sz="1600" dirty="0"/>
              <a:t>以上。</a:t>
            </a:r>
            <a:endParaRPr lang="en-US" altLang="zh-TW" sz="1600" dirty="0"/>
          </a:p>
          <a:p>
            <a:pPr>
              <a:lnSpc>
                <a:spcPct val="200000"/>
              </a:lnSpc>
              <a:defRPr/>
            </a:pPr>
            <a:endParaRPr lang="en-US" altLang="zh-TW" sz="2000" dirty="0" smtClean="0"/>
          </a:p>
          <a:p>
            <a:pPr>
              <a:lnSpc>
                <a:spcPct val="200000"/>
              </a:lnSpc>
              <a:buFont typeface="Wingdings 2" pitchFamily="18" charset="2"/>
              <a:buNone/>
              <a:defRPr/>
            </a:pPr>
            <a:endParaRPr lang="en-US" altLang="zh-TW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加班費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計算</a:t>
            </a:r>
            <a:endParaRPr lang="zh-TW" altLang="en-US" b="1" dirty="0"/>
          </a:p>
        </p:txBody>
      </p:sp>
      <p:sp>
        <p:nvSpPr>
          <p:cNvPr id="5" name="object 9"/>
          <p:cNvSpPr txBox="1"/>
          <p:nvPr/>
        </p:nvSpPr>
        <p:spPr>
          <a:xfrm>
            <a:off x="1295400" y="5715000"/>
            <a:ext cx="768457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kumimoji="0" lang="zh-TW" altLang="en-US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備註：</a:t>
            </a:r>
            <a:endParaRPr kumimoji="0" lang="en-US" altLang="zh-TW" sz="20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107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月修法後，</a:t>
            </a:r>
            <a:r>
              <a:rPr kumimoji="0"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休息日加班費計算方式改為依實際出勤時間「核實」計算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kumimoji="0" lang="en-US" altLang="zh-TW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修改</a:t>
            </a:r>
            <a:r>
              <a:rPr kumimoji="0"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休息日</a:t>
            </a:r>
            <a:r>
              <a:rPr kumimoji="0" lang="zh-TW" altLang="en-US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加班費「做</a:t>
            </a:r>
            <a:r>
              <a:rPr kumimoji="0" lang="en-US" altLang="zh-TW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kumimoji="0" lang="zh-TW" altLang="en-US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算</a:t>
            </a:r>
            <a:r>
              <a:rPr kumimoji="0" lang="en-US" altLang="zh-TW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kumimoji="0" lang="zh-TW" altLang="en-US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、做</a:t>
            </a:r>
            <a:r>
              <a:rPr kumimoji="0" lang="en-US" altLang="zh-TW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kumimoji="0" lang="zh-TW" altLang="en-US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算</a:t>
            </a:r>
            <a:r>
              <a:rPr kumimoji="0" lang="en-US" altLang="zh-TW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kumimoji="0" lang="zh-TW" altLang="en-US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」之累進計算方式</a:t>
            </a:r>
            <a:r>
              <a:rPr kumimoji="0" lang="en-US" altLang="zh-TW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kumimoji="0" sz="20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97333" y="16341"/>
            <a:ext cx="263787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勞動部加班費試算系統</a:t>
            </a:r>
            <a:endParaRPr kumimoji="0" lang="zh-TW" altLang="en-US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 marL="12700" fontAlgn="auto">
              <a:spcBef>
                <a:spcPts val="565"/>
              </a:spcBef>
              <a:spcAft>
                <a:spcPts val="0"/>
              </a:spcAft>
            </a:pPr>
            <a:r>
              <a:rPr kumimoji="0" lang="en-US" altLang="zh-TW" u="heavy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htt</a:t>
            </a:r>
            <a:r>
              <a:rPr kumimoji="0" lang="en-US" altLang="zh-TW" u="heavy" spc="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p</a:t>
            </a:r>
            <a:r>
              <a:rPr kumimoji="0" lang="en-US" altLang="zh-TW" u="heavy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s://l</a:t>
            </a:r>
            <a:r>
              <a:rPr kumimoji="0" lang="en-US" altLang="zh-TW" u="heavy" spc="-1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a</a:t>
            </a:r>
            <a:r>
              <a:rPr kumimoji="0" lang="en-US" altLang="zh-TW" u="heavy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b</a:t>
            </a:r>
            <a:r>
              <a:rPr kumimoji="0" lang="en-US" altLang="zh-TW" u="heavy" spc="-70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w</a:t>
            </a:r>
            <a:r>
              <a:rPr kumimoji="0" lang="en-US" altLang="zh-TW" u="heavy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e</a:t>
            </a:r>
            <a:r>
              <a:rPr kumimoji="0" lang="en-US" altLang="zh-TW" u="heavy" spc="-3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b</a:t>
            </a:r>
            <a:r>
              <a:rPr kumimoji="0" lang="en-US" altLang="zh-TW" u="heavy" spc="-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.</a:t>
            </a:r>
            <a:r>
              <a:rPr kumimoji="0" lang="en-US" altLang="zh-TW" u="heavy" spc="-20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m</a:t>
            </a:r>
            <a:r>
              <a:rPr kumimoji="0" lang="en-US" altLang="zh-TW" u="heavy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o</a:t>
            </a:r>
            <a:r>
              <a:rPr kumimoji="0" lang="en-US" altLang="zh-TW" u="heavy" spc="-1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l</a:t>
            </a:r>
            <a:r>
              <a:rPr kumimoji="0" lang="en-US" altLang="zh-TW" u="heavy" spc="-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.</a:t>
            </a:r>
            <a:r>
              <a:rPr kumimoji="0" lang="en-US" altLang="zh-TW" u="heavy" spc="-3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g</a:t>
            </a:r>
            <a:r>
              <a:rPr kumimoji="0" lang="en-US" altLang="zh-TW" u="heavy" spc="-4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o</a:t>
            </a:r>
            <a:r>
              <a:rPr kumimoji="0" lang="en-US" altLang="zh-TW" u="heavy" spc="-19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v</a:t>
            </a:r>
            <a:r>
              <a:rPr kumimoji="0" lang="en-US" altLang="zh-TW" u="heavy" spc="-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.</a:t>
            </a:r>
            <a:r>
              <a:rPr kumimoji="0" lang="en-US" altLang="zh-TW" u="heavy" spc="-20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t</a:t>
            </a:r>
            <a:r>
              <a:rPr kumimoji="0" lang="en-US" altLang="zh-TW" u="heavy" spc="-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w/</a:t>
            </a:r>
            <a:endParaRPr kumimoji="0" lang="en-US" altLang="zh-TW" dirty="0">
              <a:solidFill>
                <a:prstClr val="black"/>
              </a:solidFill>
              <a:latin typeface="Gill Sans MT"/>
              <a:ea typeface="新細明體"/>
              <a:cs typeface="Gill Sans MT"/>
            </a:endParaRPr>
          </a:p>
        </p:txBody>
      </p:sp>
      <p:pic>
        <p:nvPicPr>
          <p:cNvPr id="134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55" y="1219200"/>
            <a:ext cx="745746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7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219200" y="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特別休假</a:t>
            </a:r>
          </a:p>
        </p:txBody>
      </p:sp>
      <p:sp>
        <p:nvSpPr>
          <p:cNvPr id="62467" name="內容版面配置區 2"/>
          <p:cNvSpPr>
            <a:spLocks noGrp="1"/>
          </p:cNvSpPr>
          <p:nvPr>
            <p:ph idx="1"/>
          </p:nvPr>
        </p:nvSpPr>
        <p:spPr>
          <a:xfrm>
            <a:off x="1066800" y="1143000"/>
            <a:ext cx="7924800" cy="48545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200" dirty="0" smtClean="0">
                <a:latin typeface="微軟正黑體" pitchFamily="34" charset="-120"/>
              </a:rPr>
              <a:t>勞工在同一雇主或事業單位，繼續工作滿一定期間者，應依下列規定給予特別休假：</a:t>
            </a:r>
            <a:r>
              <a:rPr lang="zh-TW" altLang="en-US" sz="1800" dirty="0" smtClean="0">
                <a:latin typeface="微軟正黑體" pitchFamily="34" charset="-120"/>
              </a:rPr>
              <a:t>  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TW" altLang="en-US" sz="1800" b="1" dirty="0" smtClean="0">
                <a:latin typeface="微軟正黑體" pitchFamily="34" charset="-120"/>
              </a:rPr>
              <a:t>     六個月以上一年未滿者，三日。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TW" altLang="en-US" sz="1800" b="1" dirty="0" smtClean="0">
                <a:latin typeface="微軟正黑體" pitchFamily="34" charset="-120"/>
              </a:rPr>
              <a:t>     一年以上二年未滿者，七日。  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TW" altLang="en-US" sz="1800" b="1" dirty="0" smtClean="0">
                <a:latin typeface="微軟正黑體" pitchFamily="34" charset="-120"/>
              </a:rPr>
              <a:t>     二年以上三年未滿者，十日。  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TW" altLang="en-US" sz="1800" b="1" dirty="0" smtClean="0">
                <a:latin typeface="微軟正黑體" pitchFamily="34" charset="-120"/>
              </a:rPr>
              <a:t>     三年以上五年未滿者，每年十四日。  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TW" altLang="en-US" sz="1800" dirty="0" smtClean="0">
                <a:latin typeface="微軟正黑體" pitchFamily="34" charset="-120"/>
              </a:rPr>
              <a:t>     五年以上十年未滿者，每年十五日。</a:t>
            </a:r>
          </a:p>
          <a:p>
            <a:pPr marL="82550" indent="0">
              <a:buNone/>
            </a:pPr>
            <a:r>
              <a:rPr lang="zh-TW" altLang="en-US" sz="1800" dirty="0" smtClean="0">
                <a:latin typeface="微軟正黑體" pitchFamily="34" charset="-120"/>
              </a:rPr>
              <a:t>     十年以上者，每一年加給一日，加至三十日為止。</a:t>
            </a:r>
            <a:endParaRPr lang="en-US" altLang="zh-TW" sz="1800" dirty="0" smtClean="0">
              <a:latin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itchFamily="34" charset="-120"/>
              </a:rPr>
              <a:t>特別休假由勞工排定</a:t>
            </a:r>
            <a:r>
              <a:rPr lang="zh-TW" altLang="en-US" sz="2000" dirty="0" smtClean="0">
                <a:latin typeface="微軟正黑體" pitchFamily="34" charset="-120"/>
              </a:rPr>
              <a:t>之，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</a:rPr>
              <a:t>如因</a:t>
            </a:r>
            <a:r>
              <a:rPr lang="zh-TW" altLang="en-US" sz="2000" dirty="0">
                <a:solidFill>
                  <a:srgbClr val="FF0000"/>
                </a:solidFill>
                <a:latin typeface="微軟正黑體" pitchFamily="34" charset="-120"/>
              </a:rPr>
              <a:t>年度終結或契約中止而未休之日數，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</a:rPr>
              <a:t>應發給工資。</a:t>
            </a:r>
            <a:endParaRPr lang="en-US" altLang="zh-TW" sz="1400" dirty="0">
              <a:solidFill>
                <a:srgbClr val="FF0000"/>
              </a:solidFill>
              <a:latin typeface="微軟正黑體" pitchFamily="34" charset="-120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endParaRPr lang="en-US" altLang="zh-TW" sz="1800" dirty="0" smtClean="0">
              <a:latin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/>
              <a:t>勞動部便民系統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latin typeface="微軟正黑體" panose="020B0604030504040204" pitchFamily="34" charset="-120"/>
              </a:rPr>
              <a:t>加班費試算</a:t>
            </a:r>
            <a:endParaRPr lang="en-US" altLang="zh-TW" b="1" dirty="0" smtClean="0">
              <a:latin typeface="微軟正黑體" panose="020B0604030504040204" pitchFamily="34" charset="-120"/>
            </a:endParaRPr>
          </a:p>
          <a:p>
            <a:pPr marL="82550" indent="0">
              <a:buFont typeface="Wingdings 2" pitchFamily="18" charset="2"/>
              <a:buNone/>
              <a:defRPr/>
            </a:pPr>
            <a:r>
              <a:rPr lang="en-US" altLang="zh-TW" dirty="0" smtClean="0">
                <a:solidFill>
                  <a:srgbClr val="0000FF"/>
                </a:solidFill>
                <a:hlinkClick r:id="rId2"/>
              </a:rPr>
              <a:t>https://labweb.mol.gov.tw/</a:t>
            </a:r>
            <a:endParaRPr lang="zh-TW" altLang="zh-TW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r>
              <a:rPr lang="zh-TW" altLang="en-US" b="1" dirty="0"/>
              <a:t>特別休假日數試算系統</a:t>
            </a:r>
            <a:endParaRPr lang="en-US" altLang="zh-TW" dirty="0" smtClean="0"/>
          </a:p>
          <a:p>
            <a:pPr marL="82550" indent="0">
              <a:buFont typeface="Wingdings 2" pitchFamily="18" charset="2"/>
              <a:buNone/>
              <a:defRPr/>
            </a:pPr>
            <a:r>
              <a:rPr lang="en-US" altLang="zh-TW" dirty="0" smtClean="0">
                <a:hlinkClick r:id="rId3"/>
              </a:rPr>
              <a:t>https://kmvc.mol.gov.tw/Trail_New/html/RestDays.html</a:t>
            </a:r>
            <a:endParaRPr lang="en-US" altLang="zh-TW" dirty="0" smtClean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</TotalTime>
  <Words>744</Words>
  <Application>Microsoft Office PowerPoint</Application>
  <PresentationFormat>如螢幕大小 (4:3)</PresentationFormat>
  <Paragraphs>92</Paragraphs>
  <Slides>12</Slides>
  <Notes>7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9" baseType="lpstr">
      <vt:lpstr>微軟正黑體</vt:lpstr>
      <vt:lpstr>微軟正黑體</vt:lpstr>
      <vt:lpstr>新細明體</vt:lpstr>
      <vt:lpstr>標楷體</vt:lpstr>
      <vt:lpstr>Arial</vt:lpstr>
      <vt:lpstr>Calibri</vt:lpstr>
      <vt:lpstr>Cambria Math</vt:lpstr>
      <vt:lpstr>Gill Sans MT</vt:lpstr>
      <vt:lpstr>Palatino Linotype</vt:lpstr>
      <vt:lpstr>Times New Roman</vt:lpstr>
      <vt:lpstr>Verdana</vt:lpstr>
      <vt:lpstr>Wingdings 2</vt:lpstr>
      <vt:lpstr>1_夏至</vt:lpstr>
      <vt:lpstr>2_夏至</vt:lpstr>
      <vt:lpstr>3_夏至</vt:lpstr>
      <vt:lpstr>4_夏至</vt:lpstr>
      <vt:lpstr>Image</vt:lpstr>
      <vt:lpstr>勞動基準法修正事項說明</vt:lpstr>
      <vt:lpstr>說明重點</vt:lpstr>
      <vt:lpstr>一例一休</vt:lpstr>
      <vt:lpstr>工作時間&amp;出勤紀錄</vt:lpstr>
      <vt:lpstr>PowerPoint 簡報</vt:lpstr>
      <vt:lpstr>延長工時</vt:lpstr>
      <vt:lpstr>加班費計算</vt:lpstr>
      <vt:lpstr>特別休假</vt:lpstr>
      <vt:lpstr>勞動部便民系統</vt:lpstr>
      <vt:lpstr>國定假日</vt:lpstr>
      <vt:lpstr>勞檢配合注意事項</vt:lpstr>
      <vt:lpstr>簡報完畢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勞動基準法的歷次修正</dc:title>
  <dc:creator>liwei</dc:creator>
  <cp:lastModifiedBy>林雯靖</cp:lastModifiedBy>
  <cp:revision>68</cp:revision>
  <cp:lastPrinted>2017-02-14T06:58:05Z</cp:lastPrinted>
  <dcterms:created xsi:type="dcterms:W3CDTF">2017-02-06T12:18:38Z</dcterms:created>
  <dcterms:modified xsi:type="dcterms:W3CDTF">2018-05-10T08:25:27Z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2017-02-06T00:00:00Z</vt:filetime>
  </property>
</Properties>
</file>