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0" r:id="rId2"/>
    <p:sldMasterId id="2147483702" r:id="rId3"/>
    <p:sldMasterId id="2147483714" r:id="rId4"/>
  </p:sldMasterIdLst>
  <p:notesMasterIdLst>
    <p:notesMasterId r:id="rId22"/>
  </p:notesMasterIdLst>
  <p:sldIdLst>
    <p:sldId id="286" r:id="rId5"/>
    <p:sldId id="293" r:id="rId6"/>
    <p:sldId id="300" r:id="rId7"/>
    <p:sldId id="301" r:id="rId8"/>
    <p:sldId id="289" r:id="rId9"/>
    <p:sldId id="291" r:id="rId10"/>
    <p:sldId id="322" r:id="rId11"/>
    <p:sldId id="325" r:id="rId12"/>
    <p:sldId id="326" r:id="rId13"/>
    <p:sldId id="284" r:id="rId14"/>
    <p:sldId id="312" r:id="rId15"/>
    <p:sldId id="290" r:id="rId16"/>
    <p:sldId id="292" r:id="rId17"/>
    <p:sldId id="298" r:id="rId18"/>
    <p:sldId id="305" r:id="rId19"/>
    <p:sldId id="303" r:id="rId20"/>
    <p:sldId id="287" r:id="rId21"/>
  </p:sldIdLst>
  <p:sldSz cx="9144000" cy="6858000" type="screen4x3"/>
  <p:notesSz cx="9928225" cy="679767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Gill Sans MT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Gill Sans MT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Gill Sans MT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Gill Sans MT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Gill Sans MT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Gill Sans MT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Gill Sans MT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Gill Sans MT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Gill Sans MT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21" autoAdjust="0"/>
    <p:restoredTop sz="95084" autoAdjust="0"/>
  </p:normalViewPr>
  <p:slideViewPr>
    <p:cSldViewPr>
      <p:cViewPr varScale="1">
        <p:scale>
          <a:sx n="62" d="100"/>
          <a:sy n="62" d="100"/>
        </p:scale>
        <p:origin x="1162" y="5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4513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FBD2B9E-1547-4920-B0BC-0B9082029AC7}" type="datetimeFigureOut">
              <a:rPr lang="zh-TW" altLang="en-US"/>
              <a:pPr>
                <a:defRPr/>
              </a:pPr>
              <a:t>2019/1/14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3850" cy="305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4513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48ABA8B6-4A00-4EC9-8007-9BDD5F12DAA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57610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BA1CEFA-6EAA-4011-9E21-748E9498AD42}" type="slidenum">
              <a:rPr kumimoji="1" lang="en-US" altLang="zh-TW" smtClean="0">
                <a:solidFill>
                  <a:srgbClr val="000000"/>
                </a:solidFill>
                <a:latin typeface="Times New Roman" pitchFamily="18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kumimoji="1" lang="en-US" altLang="zh-TW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248025" y="522288"/>
            <a:ext cx="3406775" cy="25558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35088" y="3233738"/>
            <a:ext cx="7234237" cy="3079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zh-TW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248025" y="522288"/>
            <a:ext cx="3406775" cy="25558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35088" y="3233738"/>
            <a:ext cx="7234237" cy="3079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zh-TW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2.bin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3.bin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4.bin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橢圓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kumimoji="0" lang="en-US" sz="4800" b="1">
              <a:solidFill>
                <a:prstClr val="black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kumimoji="0" lang="en-US" sz="4800" b="1">
              <a:solidFill>
                <a:prstClr val="black"/>
              </a:solidFill>
            </a:endParaRPr>
          </a:p>
        </p:txBody>
      </p:sp>
      <p:pic>
        <p:nvPicPr>
          <p:cNvPr id="6" name="Picture 45" descr="校長底圖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4"/>
          <p:cNvSpPr>
            <a:spLocks noChangeArrowheads="1"/>
          </p:cNvSpPr>
          <p:nvPr userDrawn="1"/>
        </p:nvSpPr>
        <p:spPr bwMode="auto">
          <a:xfrm>
            <a:off x="6851650" y="6553200"/>
            <a:ext cx="22923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8D2EA185-6420-4FF9-A487-29A8A2B33D0A}" type="slidenum">
              <a:rPr kumimoji="0" lang="en-US" altLang="zh-TW" sz="16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</a:rPr>
              <a:pPr algn="r">
                <a:defRPr/>
              </a:pPr>
              <a:t>‹#›</a:t>
            </a:fld>
            <a:endParaRPr kumimoji="0" lang="en-US" altLang="zh-TW" sz="1600" b="1" i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</a:endParaRPr>
          </a:p>
        </p:txBody>
      </p:sp>
      <p:graphicFrame>
        <p:nvGraphicFramePr>
          <p:cNvPr id="8" name="Object 46"/>
          <p:cNvGraphicFramePr>
            <a:graphicFrameLocks noChangeAspect="1"/>
          </p:cNvGraphicFramePr>
          <p:nvPr userDrawn="1"/>
        </p:nvGraphicFramePr>
        <p:xfrm>
          <a:off x="8459788" y="576263"/>
          <a:ext cx="684212" cy="208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84" name="Image" r:id="rId4" imgW="355305" imgH="3517460" progId="">
                  <p:embed/>
                </p:oleObj>
              </mc:Choice>
              <mc:Fallback>
                <p:oleObj name="Image" r:id="rId4" imgW="355305" imgH="35174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9788" y="576263"/>
                        <a:ext cx="684212" cy="2087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標題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22" name="副標題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9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C640B449-6234-4A67-8C83-5C1B51D7FB3E}" type="datetimeFigureOut">
              <a:rPr lang="en-US"/>
              <a:pPr>
                <a:defRPr/>
              </a:pPr>
              <a:t>1/14/2019</a:t>
            </a:fld>
            <a:endParaRPr lang="en-US"/>
          </a:p>
        </p:txBody>
      </p:sp>
      <p:sp>
        <p:nvSpPr>
          <p:cNvPr id="10" name="頁尾版面配置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srgbClr val="E7DEC9">
                    <a:shade val="50000"/>
                    <a:satMod val="200000"/>
                  </a:srgb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1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62C55CB9-81A0-4F41-8477-1060A3E045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562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305F7543-5607-4DA3-9117-2A8D7806BC94}" type="datetimeFigureOut">
              <a:rPr lang="en-US"/>
              <a:pPr>
                <a:defRPr/>
              </a:pPr>
              <a:t>1/14/2019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srgbClr val="E7DEC9">
                    <a:shade val="50000"/>
                    <a:satMod val="200000"/>
                  </a:srgb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0D2F6A4D-B134-4C4F-BA1F-ABCA50CF5F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462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68A4BF01-9076-468D-8DB8-32495D035333}" type="datetimeFigureOut">
              <a:rPr lang="en-US"/>
              <a:pPr>
                <a:defRPr/>
              </a:pPr>
              <a:t>1/14/2019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srgbClr val="E7DEC9">
                    <a:shade val="50000"/>
                    <a:satMod val="200000"/>
                  </a:srgb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5E6DE014-D1C5-4B45-8E37-B745C3CD8E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078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橢圓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kumimoji="0" lang="en-US" sz="4800" b="1">
              <a:solidFill>
                <a:prstClr val="black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kumimoji="0" lang="en-US" sz="4800" b="1">
              <a:solidFill>
                <a:prstClr val="black"/>
              </a:solidFill>
            </a:endParaRPr>
          </a:p>
        </p:txBody>
      </p:sp>
      <p:pic>
        <p:nvPicPr>
          <p:cNvPr id="6" name="Picture 45" descr="校長底圖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4"/>
          <p:cNvSpPr>
            <a:spLocks noChangeArrowheads="1"/>
          </p:cNvSpPr>
          <p:nvPr userDrawn="1"/>
        </p:nvSpPr>
        <p:spPr bwMode="auto">
          <a:xfrm>
            <a:off x="6851650" y="6553200"/>
            <a:ext cx="22923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1C0370C1-0C9D-4816-99AD-1D7743E0050F}" type="slidenum">
              <a:rPr kumimoji="0" lang="en-US" altLang="zh-TW" sz="16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</a:rPr>
              <a:pPr algn="r">
                <a:defRPr/>
              </a:pPr>
              <a:t>‹#›</a:t>
            </a:fld>
            <a:endParaRPr kumimoji="0" lang="en-US" altLang="zh-TW" sz="1600" b="1" i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</a:endParaRPr>
          </a:p>
        </p:txBody>
      </p:sp>
      <p:graphicFrame>
        <p:nvGraphicFramePr>
          <p:cNvPr id="8" name="Object 46"/>
          <p:cNvGraphicFramePr>
            <a:graphicFrameLocks noChangeAspect="1"/>
          </p:cNvGraphicFramePr>
          <p:nvPr userDrawn="1"/>
        </p:nvGraphicFramePr>
        <p:xfrm>
          <a:off x="8459788" y="576263"/>
          <a:ext cx="684212" cy="208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08" name="Image" r:id="rId4" imgW="355305" imgH="3517460" progId="">
                  <p:embed/>
                </p:oleObj>
              </mc:Choice>
              <mc:Fallback>
                <p:oleObj name="Image" r:id="rId4" imgW="355305" imgH="35174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9788" y="576263"/>
                        <a:ext cx="684212" cy="2087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標題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22" name="副標題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9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FC0D5FBB-C05E-40D3-B8AF-3AB4DEDC3EAD}" type="datetimeFigureOut">
              <a:rPr lang="en-US"/>
              <a:pPr>
                <a:defRPr/>
              </a:pPr>
              <a:t>1/14/2019</a:t>
            </a:fld>
            <a:endParaRPr lang="en-US"/>
          </a:p>
        </p:txBody>
      </p:sp>
      <p:sp>
        <p:nvSpPr>
          <p:cNvPr id="10" name="頁尾版面配置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srgbClr val="E7DEC9">
                    <a:shade val="50000"/>
                    <a:satMod val="200000"/>
                  </a:srgb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1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72F63ECA-9DB4-4720-87DA-2C0890680E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093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FD3D962B-CA0D-4747-B198-0EB6E894EA59}" type="datetimeFigureOut">
              <a:rPr lang="en-US"/>
              <a:pPr>
                <a:defRPr/>
              </a:pPr>
              <a:t>1/14/2019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srgbClr val="E7DEC9">
                    <a:shade val="50000"/>
                    <a:satMod val="200000"/>
                  </a:srgb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9E7E44B0-53DE-4C11-AD97-3029AFBD0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971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sz="4800" b="1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sz="4800" b="1">
              <a:solidFill>
                <a:prstClr val="white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kumimoji="0" lang="en-US" sz="4800" b="1">
              <a:solidFill>
                <a:prstClr val="black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kumimoji="0" lang="en-US" sz="4800" b="1">
              <a:solidFill>
                <a:prstClr val="black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02483637-F43D-4EDE-8FEA-43C57DC01877}" type="datetimeFigureOut">
              <a:rPr lang="en-US"/>
              <a:pPr>
                <a:defRPr/>
              </a:pPr>
              <a:t>1/14/2019</a:t>
            </a:fld>
            <a:endParaRPr lang="en-US"/>
          </a:p>
        </p:txBody>
      </p:sp>
      <p:sp>
        <p:nvSpPr>
          <p:cNvPr id="9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srgbClr val="E7DEC9">
                    <a:shade val="50000"/>
                    <a:satMod val="200000"/>
                  </a:srgb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8E3EAC88-8012-42CC-B6CE-8015B8368C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117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5B8B279B-7153-491E-9DF9-FC3CC425958E}" type="datetimeFigureOut">
              <a:rPr lang="en-US"/>
              <a:pPr>
                <a:defRPr/>
              </a:pPr>
              <a:t>1/14/2019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srgbClr val="E7DEC9">
                    <a:shade val="50000"/>
                    <a:satMod val="200000"/>
                  </a:srgb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0D567DC8-93CC-473E-B169-391E575E12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070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7B61739E-CAD6-4AB3-BC1D-EFD69B453997}" type="datetimeFigureOut">
              <a:rPr lang="en-US"/>
              <a:pPr>
                <a:defRPr/>
              </a:pPr>
              <a:t>1/14/2019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srgbClr val="E7DEC9">
                    <a:shade val="50000"/>
                    <a:satMod val="200000"/>
                  </a:srgb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969BA7A8-F55B-4598-A987-93E01B240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7194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F42BEF62-4682-4C0F-B280-E2D86E1022FE}" type="datetimeFigureOut">
              <a:rPr lang="en-US"/>
              <a:pPr>
                <a:defRPr/>
              </a:pPr>
              <a:t>1/14/2019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srgbClr val="E7DEC9">
                    <a:shade val="50000"/>
                    <a:satMod val="200000"/>
                  </a:srgb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B49B4ABB-E516-43DD-9A2C-8B12F6ACC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7422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sz="4800" b="1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sz="4800" b="1">
              <a:solidFill>
                <a:prstClr val="white"/>
              </a:solidFill>
            </a:endParaRPr>
          </a:p>
        </p:txBody>
      </p:sp>
      <p:sp>
        <p:nvSpPr>
          <p:cNvPr id="4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F58DC1E6-8D0D-4231-9792-CA8BCF8EF2C9}" type="datetimeFigureOut">
              <a:rPr lang="en-US"/>
              <a:pPr>
                <a:defRPr/>
              </a:pPr>
              <a:t>1/14/2019</a:t>
            </a:fld>
            <a:endParaRPr 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srgbClr val="E7DEC9">
                    <a:shade val="50000"/>
                    <a:satMod val="200000"/>
                  </a:srgb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5D432CFB-DD11-44DB-A47E-1EAD5FF185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5943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DABE1125-B886-4C83-B9E9-80D6C7A4B532}" type="datetimeFigureOut">
              <a:rPr lang="en-US"/>
              <a:pPr>
                <a:defRPr/>
              </a:pPr>
              <a:t>1/14/2019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srgbClr val="E7DEC9">
                    <a:shade val="50000"/>
                    <a:satMod val="200000"/>
                  </a:srgb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B6C0C895-063F-44AF-8C2D-4DEAD09C50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263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694C6293-D1CB-4237-B194-EA920BFD724C}" type="datetimeFigureOut">
              <a:rPr lang="en-US"/>
              <a:pPr>
                <a:defRPr/>
              </a:pPr>
              <a:t>1/14/2019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srgbClr val="E7DEC9">
                    <a:shade val="50000"/>
                    <a:satMod val="200000"/>
                  </a:srgb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108C6565-5AE1-4AC3-8EB6-3C8D62B5E4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3181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kumimoji="0" lang="en-US" sz="3200" b="1">
              <a:solidFill>
                <a:prstClr val="black"/>
              </a:solidFill>
              <a:latin typeface="+mn-lt"/>
              <a:ea typeface="新細明體" charset="-120"/>
            </a:endParaRPr>
          </a:p>
        </p:txBody>
      </p:sp>
      <p:sp>
        <p:nvSpPr>
          <p:cNvPr id="6" name="流程圖: 程序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sz="4800" b="1">
              <a:solidFill>
                <a:prstClr val="white"/>
              </a:solidFill>
            </a:endParaRPr>
          </a:p>
        </p:txBody>
      </p:sp>
      <p:sp>
        <p:nvSpPr>
          <p:cNvPr id="7" name="流程圖: 程序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sz="4800" b="1" dirty="0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8B27FD6B-ED81-4B30-92AF-E1C4499709A5}" type="datetimeFigureOut">
              <a:rPr lang="en-US"/>
              <a:pPr>
                <a:defRPr/>
              </a:pPr>
              <a:t>1/14/2019</a:t>
            </a:fld>
            <a:endParaRPr lang="en-US"/>
          </a:p>
        </p:txBody>
      </p:sp>
      <p:sp>
        <p:nvSpPr>
          <p:cNvPr id="9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srgbClr val="E7DEC9">
                    <a:shade val="50000"/>
                    <a:satMod val="200000"/>
                  </a:srgb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950D689F-054C-4FDF-8357-E4958300C1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443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247D0285-1AD4-4A78-B95F-61CBA3FCEA8D}" type="datetimeFigureOut">
              <a:rPr lang="en-US"/>
              <a:pPr>
                <a:defRPr/>
              </a:pPr>
              <a:t>1/14/2019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srgbClr val="E7DEC9">
                    <a:shade val="50000"/>
                    <a:satMod val="200000"/>
                  </a:srgb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565BEF47-B52E-4377-A021-0602A4532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9227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CE2D4BA6-2D51-40F9-A6AF-176BF6FD9A75}" type="datetimeFigureOut">
              <a:rPr lang="en-US"/>
              <a:pPr>
                <a:defRPr/>
              </a:pPr>
              <a:t>1/14/2019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srgbClr val="E7DEC9">
                    <a:shade val="50000"/>
                    <a:satMod val="200000"/>
                  </a:srgb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AF86AF11-5F82-4869-BA5B-1E5312BBF4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4587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橢圓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kumimoji="0" lang="en-US" sz="4800" b="1">
              <a:solidFill>
                <a:prstClr val="black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kumimoji="0" lang="en-US" sz="4800" b="1">
              <a:solidFill>
                <a:prstClr val="black"/>
              </a:solidFill>
            </a:endParaRPr>
          </a:p>
        </p:txBody>
      </p:sp>
      <p:pic>
        <p:nvPicPr>
          <p:cNvPr id="6" name="Picture 45" descr="校長底圖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4"/>
          <p:cNvSpPr>
            <a:spLocks noChangeArrowheads="1"/>
          </p:cNvSpPr>
          <p:nvPr userDrawn="1"/>
        </p:nvSpPr>
        <p:spPr bwMode="auto">
          <a:xfrm>
            <a:off x="6851650" y="6553200"/>
            <a:ext cx="22923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B719F56E-7D3A-4C73-98EB-5EB12F64DF9D}" type="slidenum">
              <a:rPr kumimoji="0" lang="en-US" altLang="zh-TW" sz="16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</a:rPr>
              <a:pPr algn="r">
                <a:defRPr/>
              </a:pPr>
              <a:t>‹#›</a:t>
            </a:fld>
            <a:endParaRPr kumimoji="0" lang="en-US" altLang="zh-TW" sz="1600" b="1" i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</a:endParaRPr>
          </a:p>
        </p:txBody>
      </p:sp>
      <p:graphicFrame>
        <p:nvGraphicFramePr>
          <p:cNvPr id="8" name="Object 46"/>
          <p:cNvGraphicFramePr>
            <a:graphicFrameLocks noChangeAspect="1"/>
          </p:cNvGraphicFramePr>
          <p:nvPr userDrawn="1"/>
        </p:nvGraphicFramePr>
        <p:xfrm>
          <a:off x="8459788" y="576263"/>
          <a:ext cx="684212" cy="208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32" name="Image" r:id="rId4" imgW="355305" imgH="3517460" progId="">
                  <p:embed/>
                </p:oleObj>
              </mc:Choice>
              <mc:Fallback>
                <p:oleObj name="Image" r:id="rId4" imgW="355305" imgH="35174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9788" y="576263"/>
                        <a:ext cx="684212" cy="2087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標題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22" name="副標題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9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021D8DC5-0981-438D-A028-FD0AD91D9CAA}" type="datetimeFigureOut">
              <a:rPr lang="en-US"/>
              <a:pPr>
                <a:defRPr/>
              </a:pPr>
              <a:t>1/14/2019</a:t>
            </a:fld>
            <a:endParaRPr lang="en-US"/>
          </a:p>
        </p:txBody>
      </p:sp>
      <p:sp>
        <p:nvSpPr>
          <p:cNvPr id="10" name="頁尾版面配置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srgbClr val="E7DEC9">
                    <a:shade val="50000"/>
                    <a:satMod val="200000"/>
                  </a:srgb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1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74E14FA1-C870-47FB-934C-6239CC5700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2552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47F2F198-02BD-4A1C-A07C-6CBD611E940E}" type="datetimeFigureOut">
              <a:rPr lang="en-US"/>
              <a:pPr>
                <a:defRPr/>
              </a:pPr>
              <a:t>1/14/2019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srgbClr val="E7DEC9">
                    <a:shade val="50000"/>
                    <a:satMod val="200000"/>
                  </a:srgb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7B2D9C8D-0CE5-49FE-A5A8-C7A7B1C740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552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sz="4800" b="1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sz="4800" b="1">
              <a:solidFill>
                <a:prstClr val="white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kumimoji="0" lang="en-US" sz="4800" b="1">
              <a:solidFill>
                <a:prstClr val="black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kumimoji="0" lang="en-US" sz="4800" b="1">
              <a:solidFill>
                <a:prstClr val="black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049B64A2-05F6-407D-9140-31388D2B3C3E}" type="datetimeFigureOut">
              <a:rPr lang="en-US"/>
              <a:pPr>
                <a:defRPr/>
              </a:pPr>
              <a:t>1/14/2019</a:t>
            </a:fld>
            <a:endParaRPr lang="en-US"/>
          </a:p>
        </p:txBody>
      </p:sp>
      <p:sp>
        <p:nvSpPr>
          <p:cNvPr id="9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srgbClr val="E7DEC9">
                    <a:shade val="50000"/>
                    <a:satMod val="200000"/>
                  </a:srgb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6FC9C31D-46D3-4579-8D27-AB5B8EBF9E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5161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D1DB094F-4710-44D5-83E1-CB5711DB996C}" type="datetimeFigureOut">
              <a:rPr lang="en-US"/>
              <a:pPr>
                <a:defRPr/>
              </a:pPr>
              <a:t>1/14/2019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srgbClr val="E7DEC9">
                    <a:shade val="50000"/>
                    <a:satMod val="200000"/>
                  </a:srgb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26843518-BFCB-4299-AE4E-8F2DD9868C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80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67679790-E508-47FB-B369-B7914378EC0F}" type="datetimeFigureOut">
              <a:rPr lang="en-US"/>
              <a:pPr>
                <a:defRPr/>
              </a:pPr>
              <a:t>1/14/2019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srgbClr val="E7DEC9">
                    <a:shade val="50000"/>
                    <a:satMod val="200000"/>
                  </a:srgb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2CC79BF5-88CB-4919-8534-1D300BB98D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6917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9BD4FBE2-9FFA-43C7-BE58-7D4F7C404CFC}" type="datetimeFigureOut">
              <a:rPr lang="en-US"/>
              <a:pPr>
                <a:defRPr/>
              </a:pPr>
              <a:t>1/14/2019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srgbClr val="E7DEC9">
                    <a:shade val="50000"/>
                    <a:satMod val="200000"/>
                  </a:srgb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CE4ACC9E-D721-4758-BC6C-884DE6063F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6258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sz="4800" b="1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sz="4800" b="1">
              <a:solidFill>
                <a:prstClr val="white"/>
              </a:solidFill>
            </a:endParaRPr>
          </a:p>
        </p:txBody>
      </p:sp>
      <p:sp>
        <p:nvSpPr>
          <p:cNvPr id="4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A6759419-29FB-4DBA-830C-EC554B5FAF3E}" type="datetimeFigureOut">
              <a:rPr lang="en-US"/>
              <a:pPr>
                <a:defRPr/>
              </a:pPr>
              <a:t>1/14/2019</a:t>
            </a:fld>
            <a:endParaRPr 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srgbClr val="E7DEC9">
                    <a:shade val="50000"/>
                    <a:satMod val="200000"/>
                  </a:srgb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DD1CA3E3-64C2-40C8-9BC1-DC9E84F2EC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207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sz="4800" b="1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sz="4800" b="1">
              <a:solidFill>
                <a:prstClr val="white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kumimoji="0" lang="en-US" sz="4800" b="1">
              <a:solidFill>
                <a:prstClr val="black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kumimoji="0" lang="en-US" sz="4800" b="1">
              <a:solidFill>
                <a:prstClr val="black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573290D4-8124-4999-95B6-18A916998E6A}" type="datetimeFigureOut">
              <a:rPr lang="en-US"/>
              <a:pPr>
                <a:defRPr/>
              </a:pPr>
              <a:t>1/14/2019</a:t>
            </a:fld>
            <a:endParaRPr lang="en-US"/>
          </a:p>
        </p:txBody>
      </p:sp>
      <p:sp>
        <p:nvSpPr>
          <p:cNvPr id="9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srgbClr val="E7DEC9">
                    <a:shade val="50000"/>
                    <a:satMod val="200000"/>
                  </a:srgb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B5F074CB-308B-4646-B344-E1C6C09F02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1327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B1C53E1B-4170-405C-8AFA-AF09053615CD}" type="datetimeFigureOut">
              <a:rPr lang="en-US"/>
              <a:pPr>
                <a:defRPr/>
              </a:pPr>
              <a:t>1/14/2019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srgbClr val="E7DEC9">
                    <a:shade val="50000"/>
                    <a:satMod val="200000"/>
                  </a:srgb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FBBF8FDD-2B28-4BCA-B709-9BE2EC0C75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4492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kumimoji="0" lang="en-US" sz="3200" b="1">
              <a:solidFill>
                <a:prstClr val="black"/>
              </a:solidFill>
              <a:latin typeface="+mn-lt"/>
              <a:ea typeface="新細明體" charset="-120"/>
            </a:endParaRPr>
          </a:p>
        </p:txBody>
      </p:sp>
      <p:sp>
        <p:nvSpPr>
          <p:cNvPr id="6" name="流程圖: 程序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sz="4800" b="1">
              <a:solidFill>
                <a:prstClr val="white"/>
              </a:solidFill>
            </a:endParaRPr>
          </a:p>
        </p:txBody>
      </p:sp>
      <p:sp>
        <p:nvSpPr>
          <p:cNvPr id="7" name="流程圖: 程序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sz="4800" b="1" dirty="0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5DE1A67C-0DE2-4D68-974D-450AC4768F04}" type="datetimeFigureOut">
              <a:rPr lang="en-US"/>
              <a:pPr>
                <a:defRPr/>
              </a:pPr>
              <a:t>1/14/2019</a:t>
            </a:fld>
            <a:endParaRPr lang="en-US"/>
          </a:p>
        </p:txBody>
      </p:sp>
      <p:sp>
        <p:nvSpPr>
          <p:cNvPr id="9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srgbClr val="E7DEC9">
                    <a:shade val="50000"/>
                    <a:satMod val="200000"/>
                  </a:srgb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1E283D64-F228-4740-AE8A-B4634F59F3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7269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95091CC1-6D53-40CD-BCDC-B15AB1B875F0}" type="datetimeFigureOut">
              <a:rPr lang="en-US"/>
              <a:pPr>
                <a:defRPr/>
              </a:pPr>
              <a:t>1/14/2019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srgbClr val="E7DEC9">
                    <a:shade val="50000"/>
                    <a:satMod val="200000"/>
                  </a:srgb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FFCC982D-854F-4680-80C8-2BA3A3178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5105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717F215A-4D1C-4371-97E8-DDEA87FA20FA}" type="datetimeFigureOut">
              <a:rPr lang="en-US"/>
              <a:pPr>
                <a:defRPr/>
              </a:pPr>
              <a:t>1/14/2019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srgbClr val="E7DEC9">
                    <a:shade val="50000"/>
                    <a:satMod val="200000"/>
                  </a:srgb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4ED59F44-E20F-4542-9B85-971B73A29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3679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橢圓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kumimoji="0" lang="en-US" sz="4800" b="1">
              <a:solidFill>
                <a:prstClr val="black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kumimoji="0" lang="en-US" sz="4800" b="1">
              <a:solidFill>
                <a:prstClr val="black"/>
              </a:solidFill>
            </a:endParaRPr>
          </a:p>
        </p:txBody>
      </p:sp>
      <p:pic>
        <p:nvPicPr>
          <p:cNvPr id="6" name="Picture 45" descr="校長底圖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4"/>
          <p:cNvSpPr>
            <a:spLocks noChangeArrowheads="1"/>
          </p:cNvSpPr>
          <p:nvPr userDrawn="1"/>
        </p:nvSpPr>
        <p:spPr bwMode="auto">
          <a:xfrm>
            <a:off x="6851650" y="6553200"/>
            <a:ext cx="22923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602ADE50-3E3B-4CEE-B27D-7639D149AB6C}" type="slidenum">
              <a:rPr kumimoji="0" lang="en-US" altLang="zh-TW" sz="16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</a:rPr>
              <a:pPr algn="r">
                <a:defRPr/>
              </a:pPr>
              <a:t>‹#›</a:t>
            </a:fld>
            <a:endParaRPr kumimoji="0" lang="en-US" altLang="zh-TW" sz="1600" b="1" i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</a:endParaRPr>
          </a:p>
        </p:txBody>
      </p:sp>
      <p:graphicFrame>
        <p:nvGraphicFramePr>
          <p:cNvPr id="8" name="Object 46"/>
          <p:cNvGraphicFramePr>
            <a:graphicFrameLocks noChangeAspect="1"/>
          </p:cNvGraphicFramePr>
          <p:nvPr userDrawn="1"/>
        </p:nvGraphicFramePr>
        <p:xfrm>
          <a:off x="8459788" y="576263"/>
          <a:ext cx="684212" cy="208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6" name="Image" r:id="rId4" imgW="355305" imgH="3517460" progId="">
                  <p:embed/>
                </p:oleObj>
              </mc:Choice>
              <mc:Fallback>
                <p:oleObj name="Image" r:id="rId4" imgW="355305" imgH="35174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9788" y="576263"/>
                        <a:ext cx="684212" cy="2087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標題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22" name="副標題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9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25D39889-7381-4893-A34C-36E5EB4947F1}" type="datetimeFigureOut">
              <a:rPr lang="en-US"/>
              <a:pPr>
                <a:defRPr/>
              </a:pPr>
              <a:t>1/14/2019</a:t>
            </a:fld>
            <a:endParaRPr lang="en-US"/>
          </a:p>
        </p:txBody>
      </p:sp>
      <p:sp>
        <p:nvSpPr>
          <p:cNvPr id="10" name="頁尾版面配置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srgbClr val="E7DEC9">
                    <a:shade val="50000"/>
                    <a:satMod val="200000"/>
                  </a:srgb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1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59CCC36C-6D2F-414F-AA72-3D6C46661D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3312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9B7A4A52-CEB9-42B9-8F5E-955F7EC006D1}" type="datetimeFigureOut">
              <a:rPr lang="en-US"/>
              <a:pPr>
                <a:defRPr/>
              </a:pPr>
              <a:t>1/14/2019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srgbClr val="E7DEC9">
                    <a:shade val="50000"/>
                    <a:satMod val="200000"/>
                  </a:srgb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8A8036AB-E18D-4BD8-B79D-24BAE67B37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860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sz="4800" b="1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sz="4800" b="1">
              <a:solidFill>
                <a:prstClr val="white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kumimoji="0" lang="en-US" sz="4800" b="1">
              <a:solidFill>
                <a:prstClr val="black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kumimoji="0" lang="en-US" sz="4800" b="1">
              <a:solidFill>
                <a:prstClr val="black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AB675C28-B82B-47CB-8229-CAC2539528DF}" type="datetimeFigureOut">
              <a:rPr lang="en-US"/>
              <a:pPr>
                <a:defRPr/>
              </a:pPr>
              <a:t>1/14/2019</a:t>
            </a:fld>
            <a:endParaRPr lang="en-US"/>
          </a:p>
        </p:txBody>
      </p:sp>
      <p:sp>
        <p:nvSpPr>
          <p:cNvPr id="9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srgbClr val="E7DEC9">
                    <a:shade val="50000"/>
                    <a:satMod val="200000"/>
                  </a:srgb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5BCD7FE8-A369-454C-9590-882D4A84E2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2918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7183860F-473A-4DF5-8A59-7242D5D1A539}" type="datetimeFigureOut">
              <a:rPr lang="en-US"/>
              <a:pPr>
                <a:defRPr/>
              </a:pPr>
              <a:t>1/14/2019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srgbClr val="E7DEC9">
                    <a:shade val="50000"/>
                    <a:satMod val="200000"/>
                  </a:srgb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CAAE6725-68CB-42E4-B561-A2E6616AB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0560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92BA6629-80D2-45A0-8157-631EE4C69164}" type="datetimeFigureOut">
              <a:rPr lang="en-US"/>
              <a:pPr>
                <a:defRPr/>
              </a:pPr>
              <a:t>1/14/2019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srgbClr val="E7DEC9">
                    <a:shade val="50000"/>
                    <a:satMod val="200000"/>
                  </a:srgb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C05CECB9-0E6F-4080-A44A-D7C9D78943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6222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13ED7049-0979-41E6-A8E0-8AE1ED49609A}" type="datetimeFigureOut">
              <a:rPr lang="en-US"/>
              <a:pPr>
                <a:defRPr/>
              </a:pPr>
              <a:t>1/14/2019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srgbClr val="E7DEC9">
                    <a:shade val="50000"/>
                    <a:satMod val="200000"/>
                  </a:srgb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76C71EA3-402A-4589-8049-55EE2F12E4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149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155FF31A-971B-4EDC-92D2-CFC83334EBA7}" type="datetimeFigureOut">
              <a:rPr lang="en-US"/>
              <a:pPr>
                <a:defRPr/>
              </a:pPr>
              <a:t>1/14/2019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srgbClr val="E7DEC9">
                    <a:shade val="50000"/>
                    <a:satMod val="200000"/>
                  </a:srgb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0BFBA852-29A5-45EF-A83A-B332DF50B5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0776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sz="4800" b="1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sz="4800" b="1">
              <a:solidFill>
                <a:prstClr val="white"/>
              </a:solidFill>
            </a:endParaRPr>
          </a:p>
        </p:txBody>
      </p:sp>
      <p:sp>
        <p:nvSpPr>
          <p:cNvPr id="4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7373D52E-3D9E-476C-87F0-08715ACBFA41}" type="datetimeFigureOut">
              <a:rPr lang="en-US"/>
              <a:pPr>
                <a:defRPr/>
              </a:pPr>
              <a:t>1/14/2019</a:t>
            </a:fld>
            <a:endParaRPr 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srgbClr val="E7DEC9">
                    <a:shade val="50000"/>
                    <a:satMod val="200000"/>
                  </a:srgb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D432DBA9-C420-4A16-9117-2F9B6F189E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0550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0B1F44FC-E96C-4900-9AD4-699D5871DEB1}" type="datetimeFigureOut">
              <a:rPr lang="en-US"/>
              <a:pPr>
                <a:defRPr/>
              </a:pPr>
              <a:t>1/14/2019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srgbClr val="E7DEC9">
                    <a:shade val="50000"/>
                    <a:satMod val="200000"/>
                  </a:srgb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C86D64BE-2FD8-40D7-8822-FD381DBB08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009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kumimoji="0" lang="en-US" sz="3200" b="1">
              <a:solidFill>
                <a:prstClr val="black"/>
              </a:solidFill>
              <a:latin typeface="+mn-lt"/>
              <a:ea typeface="新細明體" charset="-120"/>
            </a:endParaRPr>
          </a:p>
        </p:txBody>
      </p:sp>
      <p:sp>
        <p:nvSpPr>
          <p:cNvPr id="6" name="流程圖: 程序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sz="4800" b="1">
              <a:solidFill>
                <a:prstClr val="white"/>
              </a:solidFill>
            </a:endParaRPr>
          </a:p>
        </p:txBody>
      </p:sp>
      <p:sp>
        <p:nvSpPr>
          <p:cNvPr id="7" name="流程圖: 程序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sz="4800" b="1" dirty="0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23AF183D-4D9F-44C3-83CE-C8A43B00CDB3}" type="datetimeFigureOut">
              <a:rPr lang="en-US"/>
              <a:pPr>
                <a:defRPr/>
              </a:pPr>
              <a:t>1/14/2019</a:t>
            </a:fld>
            <a:endParaRPr lang="en-US"/>
          </a:p>
        </p:txBody>
      </p:sp>
      <p:sp>
        <p:nvSpPr>
          <p:cNvPr id="9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srgbClr val="E7DEC9">
                    <a:shade val="50000"/>
                    <a:satMod val="200000"/>
                  </a:srgb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0817F128-0789-4A1E-9266-906E773DEF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0222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27158561-AAF7-48E1-ABF8-0B103E427C71}" type="datetimeFigureOut">
              <a:rPr lang="en-US"/>
              <a:pPr>
                <a:defRPr/>
              </a:pPr>
              <a:t>1/14/2019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srgbClr val="E7DEC9">
                    <a:shade val="50000"/>
                    <a:satMod val="200000"/>
                  </a:srgb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A5E23CE2-AB9B-4EA9-8B8B-7D02638134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4696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6CE72865-A0A8-47AD-A434-624C56975012}" type="datetimeFigureOut">
              <a:rPr lang="en-US"/>
              <a:pPr>
                <a:defRPr/>
              </a:pPr>
              <a:t>1/14/2019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srgbClr val="E7DEC9">
                    <a:shade val="50000"/>
                    <a:satMod val="200000"/>
                  </a:srgb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2192DAF0-60EC-44CD-AFF0-E3961032B9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36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AB53F881-4BBD-4F08-AD97-04EC2A146436}" type="datetimeFigureOut">
              <a:rPr lang="en-US"/>
              <a:pPr>
                <a:defRPr/>
              </a:pPr>
              <a:t>1/14/2019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srgbClr val="E7DEC9">
                    <a:shade val="50000"/>
                    <a:satMod val="200000"/>
                  </a:srgb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887E8DCE-0ABC-474C-A353-9E20F8CEA1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208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80AF2031-1F7A-4B3F-A6C6-09C91E51014A}" type="datetimeFigureOut">
              <a:rPr lang="en-US"/>
              <a:pPr>
                <a:defRPr/>
              </a:pPr>
              <a:t>1/14/2019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srgbClr val="E7DEC9">
                    <a:shade val="50000"/>
                    <a:satMod val="200000"/>
                  </a:srgb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D530FBC0-F514-43D0-8954-A794EE756C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26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sz="4800" b="1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sz="4800" b="1">
              <a:solidFill>
                <a:prstClr val="white"/>
              </a:solidFill>
            </a:endParaRPr>
          </a:p>
        </p:txBody>
      </p:sp>
      <p:sp>
        <p:nvSpPr>
          <p:cNvPr id="4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87EDB9CD-B073-4AF1-900B-3212BF743619}" type="datetimeFigureOut">
              <a:rPr lang="en-US"/>
              <a:pPr>
                <a:defRPr/>
              </a:pPr>
              <a:t>1/14/2019</a:t>
            </a:fld>
            <a:endParaRPr 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srgbClr val="E7DEC9">
                    <a:shade val="50000"/>
                    <a:satMod val="200000"/>
                  </a:srgb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0FAE9179-1D2F-4922-BF3F-61EE81C9A1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603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5CC7085A-9C49-4A36-B849-613E201A23DF}" type="datetimeFigureOut">
              <a:rPr lang="en-US"/>
              <a:pPr>
                <a:defRPr/>
              </a:pPr>
              <a:t>1/14/2019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srgbClr val="E7DEC9">
                    <a:shade val="50000"/>
                    <a:satMod val="200000"/>
                  </a:srgb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2CF6209A-EF7E-4E82-B164-BEF7DA9037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788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kumimoji="0" lang="en-US" sz="3200" b="1">
              <a:solidFill>
                <a:prstClr val="black"/>
              </a:solidFill>
              <a:latin typeface="+mn-lt"/>
              <a:ea typeface="新細明體" charset="-120"/>
            </a:endParaRPr>
          </a:p>
        </p:txBody>
      </p:sp>
      <p:sp>
        <p:nvSpPr>
          <p:cNvPr id="6" name="流程圖: 程序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sz="4800" b="1">
              <a:solidFill>
                <a:prstClr val="white"/>
              </a:solidFill>
            </a:endParaRPr>
          </a:p>
        </p:txBody>
      </p:sp>
      <p:sp>
        <p:nvSpPr>
          <p:cNvPr id="7" name="流程圖: 程序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sz="4800" b="1" dirty="0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4B3D153A-7368-4F2B-8E2D-6A1836E8279D}" type="datetimeFigureOut">
              <a:rPr lang="en-US"/>
              <a:pPr>
                <a:defRPr/>
              </a:pPr>
              <a:t>1/14/2019</a:t>
            </a:fld>
            <a:endParaRPr lang="en-US"/>
          </a:p>
        </p:txBody>
      </p:sp>
      <p:sp>
        <p:nvSpPr>
          <p:cNvPr id="9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srgbClr val="E7DEC9">
                    <a:shade val="50000"/>
                    <a:satMod val="200000"/>
                  </a:srgb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  <a:extLst/>
          </a:lstStyle>
          <a:p>
            <a:pPr>
              <a:defRPr/>
            </a:pPr>
            <a:fld id="{39655CA5-F072-4462-909B-9CB8F342A0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271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sz="4800" b="1">
              <a:solidFill>
                <a:prstClr val="white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sz="4800" b="1">
              <a:solidFill>
                <a:prstClr val="white"/>
              </a:solidFill>
            </a:endParaRPr>
          </a:p>
        </p:txBody>
      </p:sp>
      <p:sp>
        <p:nvSpPr>
          <p:cNvPr id="11" name="甜甜圈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sz="4800" b="1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sz="4800" b="1">
              <a:solidFill>
                <a:prstClr val="white"/>
              </a:solidFill>
            </a:endParaRPr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33" name="文字版面配置區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 b="1">
                <a:solidFill>
                  <a:srgbClr val="E7DEC9">
                    <a:shade val="50000"/>
                    <a:satMod val="200000"/>
                  </a:srgbClr>
                </a:solidFill>
                <a:latin typeface="Palatino Linotype" pitchFamily="18" charset="0"/>
                <a:ea typeface="新細明體" charset="-120"/>
              </a:defRPr>
            </a:lvl1pPr>
            <a:extLst/>
          </a:lstStyle>
          <a:p>
            <a:pPr>
              <a:defRPr/>
            </a:pPr>
            <a:fld id="{8DDDB331-288A-4D70-AFD6-C28E2148445B}" type="datetimeFigureOut">
              <a:rPr lang="en-US"/>
              <a:pPr>
                <a:defRPr/>
              </a:pPr>
              <a:t>1/14/2019</a:t>
            </a:fld>
            <a:endParaRPr lang="en-US">
              <a:solidFill>
                <a:srgbClr val="E7DEC9">
                  <a:shade val="50000"/>
                </a:srgbClr>
              </a:solidFill>
            </a:endParaRPr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 b="1">
                <a:solidFill>
                  <a:srgbClr val="E7DEC9">
                    <a:shade val="50000"/>
                  </a:srgbClr>
                </a:solidFill>
                <a:effectLst/>
                <a:latin typeface="Palatino Linotype" pitchFamily="18" charset="0"/>
                <a:ea typeface="新細明體" charset="-12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 b="1">
                <a:solidFill>
                  <a:srgbClr val="E7DEC9">
                    <a:shade val="50000"/>
                    <a:satMod val="200000"/>
                  </a:srgbClr>
                </a:solidFill>
                <a:effectLst/>
                <a:latin typeface="Palatino Linotype" pitchFamily="18" charset="0"/>
                <a:ea typeface="新細明體" charset="-120"/>
              </a:defRPr>
            </a:lvl1pPr>
            <a:extLst/>
          </a:lstStyle>
          <a:p>
            <a:pPr>
              <a:defRPr/>
            </a:pPr>
            <a:fld id="{BAF7798F-0238-41F6-AC99-BA516B7C0EEC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</a:srgbClr>
              </a:solidFill>
            </a:endParaRPr>
          </a:p>
        </p:txBody>
      </p:sp>
      <p:sp>
        <p:nvSpPr>
          <p:cNvPr id="15" name="矩形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sz="4800" b="1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35" r:id="rId2"/>
    <p:sldLayoutId id="2147484036" r:id="rId3"/>
    <p:sldLayoutId id="2147484037" r:id="rId4"/>
    <p:sldLayoutId id="2147484038" r:id="rId5"/>
    <p:sldLayoutId id="2147484039" r:id="rId6"/>
    <p:sldLayoutId id="2147484040" r:id="rId7"/>
    <p:sldLayoutId id="2147484041" r:id="rId8"/>
    <p:sldLayoutId id="2147484042" r:id="rId9"/>
    <p:sldLayoutId id="2147484043" r:id="rId10"/>
    <p:sldLayoutId id="214748404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微軟正黑體" pitchFamily="34" charset="-12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sz="4800" b="1">
              <a:solidFill>
                <a:prstClr val="white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sz="4800" b="1">
              <a:solidFill>
                <a:prstClr val="white"/>
              </a:solidFill>
            </a:endParaRPr>
          </a:p>
        </p:txBody>
      </p:sp>
      <p:sp>
        <p:nvSpPr>
          <p:cNvPr id="11" name="甜甜圈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sz="4800" b="1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sz="4800" b="1">
              <a:solidFill>
                <a:prstClr val="white"/>
              </a:solidFill>
            </a:endParaRPr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2057" name="文字版面配置區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 b="1">
                <a:solidFill>
                  <a:srgbClr val="E7DEC9">
                    <a:shade val="50000"/>
                    <a:satMod val="200000"/>
                  </a:srgbClr>
                </a:solidFill>
                <a:latin typeface="Palatino Linotype" pitchFamily="18" charset="0"/>
                <a:ea typeface="新細明體" charset="-120"/>
              </a:defRPr>
            </a:lvl1pPr>
            <a:extLst/>
          </a:lstStyle>
          <a:p>
            <a:pPr>
              <a:defRPr/>
            </a:pPr>
            <a:fld id="{1AB39CB7-49BC-4E72-AD6E-B71342F3C930}" type="datetimeFigureOut">
              <a:rPr lang="en-US"/>
              <a:pPr>
                <a:defRPr/>
              </a:pPr>
              <a:t>1/14/2019</a:t>
            </a:fld>
            <a:endParaRPr lang="en-US">
              <a:solidFill>
                <a:srgbClr val="E7DEC9">
                  <a:shade val="50000"/>
                </a:srgbClr>
              </a:solidFill>
            </a:endParaRPr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 b="1">
                <a:solidFill>
                  <a:srgbClr val="E7DEC9">
                    <a:shade val="50000"/>
                  </a:srgbClr>
                </a:solidFill>
                <a:effectLst/>
                <a:latin typeface="Palatino Linotype" pitchFamily="18" charset="0"/>
                <a:ea typeface="新細明體" charset="-12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 b="1">
                <a:solidFill>
                  <a:srgbClr val="E7DEC9">
                    <a:shade val="50000"/>
                    <a:satMod val="200000"/>
                  </a:srgbClr>
                </a:solidFill>
                <a:effectLst/>
                <a:latin typeface="Palatino Linotype" pitchFamily="18" charset="0"/>
                <a:ea typeface="新細明體" charset="-120"/>
              </a:defRPr>
            </a:lvl1pPr>
            <a:extLst/>
          </a:lstStyle>
          <a:p>
            <a:pPr>
              <a:defRPr/>
            </a:pPr>
            <a:fld id="{52004417-3025-4D9D-82BC-A75F0047ED78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</a:srgbClr>
              </a:solidFill>
            </a:endParaRPr>
          </a:p>
        </p:txBody>
      </p:sp>
      <p:sp>
        <p:nvSpPr>
          <p:cNvPr id="15" name="矩形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sz="4800" b="1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微軟正黑體" pitchFamily="34" charset="-12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sz="4800" b="1">
              <a:solidFill>
                <a:prstClr val="white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sz="4800" b="1">
              <a:solidFill>
                <a:prstClr val="white"/>
              </a:solidFill>
            </a:endParaRPr>
          </a:p>
        </p:txBody>
      </p:sp>
      <p:sp>
        <p:nvSpPr>
          <p:cNvPr id="11" name="甜甜圈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sz="4800" b="1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sz="4800" b="1">
              <a:solidFill>
                <a:prstClr val="white"/>
              </a:solidFill>
            </a:endParaRPr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081" name="文字版面配置區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 b="1">
                <a:solidFill>
                  <a:srgbClr val="E7DEC9">
                    <a:shade val="50000"/>
                    <a:satMod val="200000"/>
                  </a:srgbClr>
                </a:solidFill>
                <a:latin typeface="Palatino Linotype" pitchFamily="18" charset="0"/>
                <a:ea typeface="新細明體" charset="-120"/>
              </a:defRPr>
            </a:lvl1pPr>
            <a:extLst/>
          </a:lstStyle>
          <a:p>
            <a:pPr>
              <a:defRPr/>
            </a:pPr>
            <a:fld id="{A2AF8BF0-17C5-4013-A695-CCC8D50C3384}" type="datetimeFigureOut">
              <a:rPr lang="en-US"/>
              <a:pPr>
                <a:defRPr/>
              </a:pPr>
              <a:t>1/14/2019</a:t>
            </a:fld>
            <a:endParaRPr lang="en-US">
              <a:solidFill>
                <a:srgbClr val="E7DEC9">
                  <a:shade val="50000"/>
                </a:srgbClr>
              </a:solidFill>
            </a:endParaRPr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 b="1">
                <a:solidFill>
                  <a:srgbClr val="E7DEC9">
                    <a:shade val="50000"/>
                  </a:srgbClr>
                </a:solidFill>
                <a:effectLst/>
                <a:latin typeface="Palatino Linotype" pitchFamily="18" charset="0"/>
                <a:ea typeface="新細明體" charset="-12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 b="1">
                <a:solidFill>
                  <a:srgbClr val="E7DEC9">
                    <a:shade val="50000"/>
                    <a:satMod val="200000"/>
                  </a:srgbClr>
                </a:solidFill>
                <a:effectLst/>
                <a:latin typeface="Palatino Linotype" pitchFamily="18" charset="0"/>
                <a:ea typeface="新細明體" charset="-120"/>
              </a:defRPr>
            </a:lvl1pPr>
            <a:extLst/>
          </a:lstStyle>
          <a:p>
            <a:pPr>
              <a:defRPr/>
            </a:pPr>
            <a:fld id="{5430BAC4-8245-4A73-B54B-C036FEF1C0D5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</a:srgbClr>
              </a:solidFill>
            </a:endParaRPr>
          </a:p>
        </p:txBody>
      </p:sp>
      <p:sp>
        <p:nvSpPr>
          <p:cNvPr id="15" name="矩形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sz="4800" b="1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  <p:sldLayoutId id="2147484057" r:id="rId2"/>
    <p:sldLayoutId id="2147484058" r:id="rId3"/>
    <p:sldLayoutId id="2147484059" r:id="rId4"/>
    <p:sldLayoutId id="2147484060" r:id="rId5"/>
    <p:sldLayoutId id="2147484061" r:id="rId6"/>
    <p:sldLayoutId id="2147484062" r:id="rId7"/>
    <p:sldLayoutId id="2147484063" r:id="rId8"/>
    <p:sldLayoutId id="2147484064" r:id="rId9"/>
    <p:sldLayoutId id="2147484065" r:id="rId10"/>
    <p:sldLayoutId id="214748406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微軟正黑體" pitchFamily="34" charset="-12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sz="4800" b="1">
              <a:solidFill>
                <a:prstClr val="white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sz="4800" b="1">
              <a:solidFill>
                <a:prstClr val="white"/>
              </a:solidFill>
            </a:endParaRPr>
          </a:p>
        </p:txBody>
      </p:sp>
      <p:sp>
        <p:nvSpPr>
          <p:cNvPr id="11" name="甜甜圈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sz="4800" b="1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sz="4800" b="1">
              <a:solidFill>
                <a:prstClr val="white"/>
              </a:solidFill>
            </a:endParaRPr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105" name="文字版面配置區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 b="1">
                <a:solidFill>
                  <a:srgbClr val="E7DEC9">
                    <a:shade val="50000"/>
                    <a:satMod val="200000"/>
                  </a:srgbClr>
                </a:solidFill>
                <a:latin typeface="Palatino Linotype" pitchFamily="18" charset="0"/>
                <a:ea typeface="新細明體" charset="-120"/>
              </a:defRPr>
            </a:lvl1pPr>
            <a:extLst/>
          </a:lstStyle>
          <a:p>
            <a:pPr>
              <a:defRPr/>
            </a:pPr>
            <a:fld id="{8F5B3EF3-9EFA-4DA3-8012-BAD19930E8E0}" type="datetimeFigureOut">
              <a:rPr lang="en-US"/>
              <a:pPr>
                <a:defRPr/>
              </a:pPr>
              <a:t>1/14/2019</a:t>
            </a:fld>
            <a:endParaRPr lang="en-US">
              <a:solidFill>
                <a:srgbClr val="E7DEC9">
                  <a:shade val="50000"/>
                </a:srgbClr>
              </a:solidFill>
            </a:endParaRPr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 b="1">
                <a:solidFill>
                  <a:srgbClr val="E7DEC9">
                    <a:shade val="50000"/>
                  </a:srgbClr>
                </a:solidFill>
                <a:effectLst/>
                <a:latin typeface="Palatino Linotype" pitchFamily="18" charset="0"/>
                <a:ea typeface="新細明體" charset="-12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 b="1">
                <a:solidFill>
                  <a:srgbClr val="E7DEC9">
                    <a:shade val="50000"/>
                    <a:satMod val="200000"/>
                  </a:srgbClr>
                </a:solidFill>
                <a:effectLst/>
                <a:latin typeface="Palatino Linotype" pitchFamily="18" charset="0"/>
                <a:ea typeface="新細明體" charset="-120"/>
              </a:defRPr>
            </a:lvl1pPr>
            <a:extLst/>
          </a:lstStyle>
          <a:p>
            <a:pPr>
              <a:defRPr/>
            </a:pPr>
            <a:fld id="{DFCB1C60-9B62-4D65-BBA5-7E0CC12546E7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</a:srgbClr>
              </a:solidFill>
            </a:endParaRPr>
          </a:p>
        </p:txBody>
      </p:sp>
      <p:sp>
        <p:nvSpPr>
          <p:cNvPr id="15" name="矩形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sz="4800" b="1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7" r:id="rId1"/>
    <p:sldLayoutId id="2147484068" r:id="rId2"/>
    <p:sldLayoutId id="2147484069" r:id="rId3"/>
    <p:sldLayoutId id="2147484070" r:id="rId4"/>
    <p:sldLayoutId id="2147484071" r:id="rId5"/>
    <p:sldLayoutId id="2147484072" r:id="rId6"/>
    <p:sldLayoutId id="2147484073" r:id="rId7"/>
    <p:sldLayoutId id="2147484074" r:id="rId8"/>
    <p:sldLayoutId id="2147484075" r:id="rId9"/>
    <p:sldLayoutId id="2147484076" r:id="rId10"/>
    <p:sldLayoutId id="214748407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微軟正黑體" pitchFamily="34" charset="-12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abweb.mol.gov.tw/" TargetMode="External"/><Relationship Id="rId2" Type="http://schemas.openxmlformats.org/officeDocument/2006/relationships/hyperlink" Target="https://calc.mol.gov.tw/Trail_New/html/RestDaysNYear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labweb.mol.gov.tw/" TargetMode="Externa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916113"/>
            <a:ext cx="7989887" cy="1404937"/>
          </a:xfrm>
        </p:spPr>
        <p:txBody>
          <a:bodyPr/>
          <a:lstStyle/>
          <a:p>
            <a:pPr algn="ctr" eaLnBrk="1" fontAlgn="auto" hangingPunct="1">
              <a:lnSpc>
                <a:spcPct val="120000"/>
              </a:lnSpc>
              <a:spcBef>
                <a:spcPct val="120000"/>
              </a:spcBef>
              <a:spcAft>
                <a:spcPts val="0"/>
              </a:spcAft>
              <a:defRPr/>
            </a:pPr>
            <a:r>
              <a:rPr lang="zh-TW" altLang="en-US" sz="4800" b="1" dirty="0" smtClean="0">
                <a:solidFill>
                  <a:srgbClr val="FF3300"/>
                </a:solidFill>
                <a:latin typeface="Times New Roman" pitchFamily="18" charset="0"/>
              </a:rPr>
              <a:t>勞動基準法修正事項說明</a:t>
            </a:r>
            <a:endParaRPr lang="en-US" altLang="zh-TW" sz="48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4365625"/>
            <a:ext cx="6400800" cy="1568450"/>
          </a:xfrm>
        </p:spPr>
        <p:txBody>
          <a:bodyPr anchor="ctr">
            <a:normAutofit fontScale="55000" lnSpcReduction="20000"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defRPr/>
            </a:pPr>
            <a:r>
              <a:rPr lang="zh-TW" altLang="en-US" sz="3200" b="1" dirty="0">
                <a:solidFill>
                  <a:srgbClr val="8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最新修訂日期：</a:t>
            </a:r>
            <a:r>
              <a:rPr lang="en-US" altLang="zh-TW" sz="3200" b="1" dirty="0">
                <a:solidFill>
                  <a:srgbClr val="8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107</a:t>
            </a:r>
            <a:r>
              <a:rPr lang="zh-TW" altLang="en-US" sz="3200" b="1" dirty="0">
                <a:solidFill>
                  <a:srgbClr val="8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年</a:t>
            </a:r>
            <a:r>
              <a:rPr lang="en-US" altLang="zh-TW" sz="3200" b="1" dirty="0">
                <a:solidFill>
                  <a:srgbClr val="8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</a:t>
            </a:r>
            <a:r>
              <a:rPr lang="zh-TW" altLang="en-US" sz="3200" b="1" dirty="0">
                <a:solidFill>
                  <a:srgbClr val="8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月</a:t>
            </a:r>
            <a:r>
              <a:rPr lang="en-US" altLang="zh-TW" sz="3200" b="1" dirty="0">
                <a:solidFill>
                  <a:srgbClr val="8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18</a:t>
            </a:r>
            <a:r>
              <a:rPr lang="zh-TW" altLang="en-US" sz="3200" b="1" dirty="0">
                <a:solidFill>
                  <a:srgbClr val="8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日</a:t>
            </a:r>
            <a:endParaRPr lang="en-US" altLang="zh-TW" sz="3200" b="1" dirty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 eaLnBrk="1" fontAlgn="auto" hangingPunct="1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defRPr/>
            </a:pPr>
            <a:r>
              <a:rPr lang="en-US" altLang="zh-TW" sz="3200" dirty="0" smtClean="0">
                <a:solidFill>
                  <a:srgbClr val="8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106.02.15</a:t>
            </a:r>
            <a:r>
              <a:rPr lang="zh-TW" altLang="en-US" sz="3200" dirty="0" smtClean="0">
                <a:solidFill>
                  <a:srgbClr val="8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辦理勞基法</a:t>
            </a:r>
            <a:r>
              <a:rPr lang="zh-TW" altLang="en-US" sz="3200" dirty="0">
                <a:solidFill>
                  <a:srgbClr val="8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修正事項說明會</a:t>
            </a:r>
            <a:endParaRPr lang="en-US" altLang="zh-TW" sz="3200" dirty="0">
              <a:solidFill>
                <a:srgbClr val="8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 eaLnBrk="1" fontAlgn="auto" hangingPunct="1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altLang="zh-TW" sz="3200" dirty="0" smtClean="0">
                <a:solidFill>
                  <a:srgbClr val="8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107.03.13</a:t>
            </a:r>
            <a:r>
              <a:rPr lang="zh-TW" altLang="en-US" sz="3200" dirty="0" smtClean="0">
                <a:solidFill>
                  <a:srgbClr val="8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依</a:t>
            </a:r>
            <a:r>
              <a:rPr lang="en-US" altLang="zh-TW" sz="3200" dirty="0" smtClean="0">
                <a:solidFill>
                  <a:srgbClr val="8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107.03.01</a:t>
            </a:r>
            <a:r>
              <a:rPr lang="zh-TW" altLang="en-US" sz="3200" dirty="0" smtClean="0">
                <a:solidFill>
                  <a:srgbClr val="8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勞動部修正部分條文調整修正</a:t>
            </a:r>
            <a:endParaRPr lang="en-US" altLang="zh-TW" sz="3200" dirty="0" smtClean="0">
              <a:solidFill>
                <a:srgbClr val="8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1219200" y="0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zh-TW" altLang="en-US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特別休假</a:t>
            </a:r>
          </a:p>
        </p:txBody>
      </p:sp>
      <p:sp>
        <p:nvSpPr>
          <p:cNvPr id="62467" name="內容版面配置區 2"/>
          <p:cNvSpPr>
            <a:spLocks noGrp="1"/>
          </p:cNvSpPr>
          <p:nvPr>
            <p:ph idx="1"/>
          </p:nvPr>
        </p:nvSpPr>
        <p:spPr>
          <a:xfrm>
            <a:off x="990600" y="1143000"/>
            <a:ext cx="8153400" cy="5562600"/>
          </a:xfrm>
        </p:spPr>
        <p:txBody>
          <a:bodyPr/>
          <a:lstStyle/>
          <a:p>
            <a:r>
              <a:rPr lang="zh-TW" altLang="en-US" sz="2400" dirty="0" smtClean="0">
                <a:latin typeface="微軟正黑體" pitchFamily="34" charset="-120"/>
              </a:rPr>
              <a:t>特別休假採勞工</a:t>
            </a:r>
            <a:r>
              <a:rPr lang="zh-TW" altLang="en-US" sz="2400" b="1" dirty="0" smtClean="0">
                <a:latin typeface="微軟正黑體" pitchFamily="34" charset="-120"/>
              </a:rPr>
              <a:t>個別周年制</a:t>
            </a:r>
            <a:r>
              <a:rPr lang="zh-TW" altLang="en-US" sz="2400" dirty="0" smtClean="0">
                <a:latin typeface="微軟正黑體" pitchFamily="34" charset="-120"/>
              </a:rPr>
              <a:t>計算，並</a:t>
            </a:r>
            <a:r>
              <a:rPr lang="zh-TW" altLang="en-US" sz="2400" b="1" dirty="0">
                <a:latin typeface="微軟正黑體" pitchFamily="34" charset="-120"/>
              </a:rPr>
              <a:t>採</a:t>
            </a:r>
            <a:r>
              <a:rPr lang="zh-TW" altLang="en-US" sz="2400" b="1" dirty="0" smtClean="0">
                <a:latin typeface="微軟正黑體" pitchFamily="34" charset="-120"/>
              </a:rPr>
              <a:t>學年度制</a:t>
            </a:r>
            <a:r>
              <a:rPr lang="zh-TW" altLang="en-US" sz="2400" dirty="0" smtClean="0">
                <a:latin typeface="微軟正黑體" pitchFamily="34" charset="-120"/>
              </a:rPr>
              <a:t>。</a:t>
            </a:r>
            <a:endParaRPr lang="en-US" altLang="zh-TW" sz="2400" dirty="0" smtClean="0">
              <a:latin typeface="微軟正黑體" pitchFamily="34" charset="-120"/>
            </a:endParaRPr>
          </a:p>
          <a:p>
            <a:pPr marL="742950" lvl="1" indent="-285750">
              <a:buFont typeface="Verdana" pitchFamily="34" charset="0"/>
              <a:buNone/>
            </a:pPr>
            <a:r>
              <a:rPr lang="en-US" altLang="zh-TW" sz="1800" dirty="0" smtClean="0">
                <a:latin typeface="微軟正黑體" pitchFamily="34" charset="-120"/>
              </a:rPr>
              <a:t>(</a:t>
            </a:r>
            <a:r>
              <a:rPr lang="zh-TW" altLang="en-US" sz="1800" dirty="0" smtClean="0">
                <a:latin typeface="新細明體" pitchFamily="18" charset="-120"/>
              </a:rPr>
              <a:t>如有育嬰留停期間，該段期間年資扣除不計入。</a:t>
            </a:r>
            <a:r>
              <a:rPr lang="en-US" altLang="zh-TW" sz="1800" dirty="0" smtClean="0">
                <a:latin typeface="微軟正黑體" pitchFamily="34" charset="-120"/>
              </a:rPr>
              <a:t>)</a:t>
            </a:r>
          </a:p>
          <a:p>
            <a:r>
              <a:rPr lang="zh-TW" altLang="en-US" sz="2400" dirty="0" smtClean="0">
                <a:latin typeface="微軟正黑體" pitchFamily="34" charset="-120"/>
              </a:rPr>
              <a:t>特別休假由勞工排定之。</a:t>
            </a:r>
            <a:endParaRPr lang="en-US" altLang="zh-TW" sz="2400" dirty="0" smtClean="0">
              <a:latin typeface="微軟正黑體" pitchFamily="34" charset="-120"/>
            </a:endParaRPr>
          </a:p>
          <a:p>
            <a:r>
              <a:rPr lang="zh-TW" altLang="en-US" sz="2400" dirty="0" smtClean="0">
                <a:solidFill>
                  <a:srgbClr val="FF0000"/>
                </a:solidFill>
                <a:latin typeface="微軟正黑體" pitchFamily="34" charset="-120"/>
              </a:rPr>
              <a:t>因契約中止而未休之日數，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itchFamily="34" charset="-120"/>
              </a:rPr>
              <a:t>應發給工資。</a:t>
            </a:r>
            <a:endParaRPr lang="en-US" altLang="zh-TW" sz="2400" b="1" dirty="0" smtClean="0">
              <a:solidFill>
                <a:srgbClr val="FF0000"/>
              </a:solidFill>
              <a:latin typeface="微軟正黑體" pitchFamily="34" charset="-120"/>
            </a:endParaRPr>
          </a:p>
          <a:p>
            <a:pPr marL="357188" lvl="1" indent="0">
              <a:buNone/>
            </a:pPr>
            <a:r>
              <a:rPr lang="en-US" altLang="zh-TW" sz="1800" b="1" dirty="0" smtClean="0">
                <a:solidFill>
                  <a:srgbClr val="0000FF"/>
                </a:solidFill>
                <a:latin typeface="微軟正黑體" pitchFamily="34" charset="-120"/>
              </a:rPr>
              <a:t>(</a:t>
            </a:r>
            <a:r>
              <a:rPr lang="zh-TW" altLang="en-US" sz="1800" b="1" dirty="0" smtClean="0">
                <a:solidFill>
                  <a:srgbClr val="0000FF"/>
                </a:solidFill>
                <a:latin typeface="微軟正黑體" pitchFamily="34" charset="-120"/>
              </a:rPr>
              <a:t>因年度終結未休畢之特休日數，如經勞資會議協商後，</a:t>
            </a:r>
            <a:r>
              <a:rPr lang="zh-TW" altLang="en-US" sz="1800" b="1" u="sng" dirty="0" smtClean="0">
                <a:solidFill>
                  <a:srgbClr val="0000FF"/>
                </a:solidFill>
                <a:latin typeface="微軟正黑體" pitchFamily="34" charset="-120"/>
              </a:rPr>
              <a:t>得遞延至次年請休</a:t>
            </a:r>
            <a:r>
              <a:rPr lang="zh-TW" altLang="en-US" sz="1800" b="1" dirty="0" smtClean="0">
                <a:solidFill>
                  <a:srgbClr val="0000FF"/>
                </a:solidFill>
                <a:latin typeface="微軟正黑體" pitchFamily="34" charset="-120"/>
              </a:rPr>
              <a:t>；次年未休之日數，仍應發給工資。</a:t>
            </a:r>
            <a:r>
              <a:rPr lang="en-US" altLang="zh-TW" sz="1800" b="1" dirty="0" smtClean="0">
                <a:solidFill>
                  <a:srgbClr val="0000FF"/>
                </a:solidFill>
                <a:latin typeface="微軟正黑體" pitchFamily="34" charset="-120"/>
              </a:rPr>
              <a:t>)</a:t>
            </a:r>
            <a:endParaRPr lang="en-US" altLang="zh-TW" sz="1400" dirty="0" smtClean="0">
              <a:solidFill>
                <a:srgbClr val="0000FF"/>
              </a:solidFill>
              <a:latin typeface="微軟正黑體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1600" dirty="0" smtClean="0">
                <a:latin typeface="微軟正黑體" pitchFamily="34" charset="-120"/>
              </a:rPr>
              <a:t>勞工在同一雇主或事業單位，繼續工作滿一定期間者，應依下列規定給予特別休假：  </a:t>
            </a:r>
          </a:p>
          <a:p>
            <a:pPr>
              <a:lnSpc>
                <a:spcPct val="150000"/>
              </a:lnSpc>
              <a:buFont typeface="Arial" charset="0"/>
              <a:buNone/>
            </a:pPr>
            <a:r>
              <a:rPr lang="zh-TW" altLang="en-US" sz="1600" dirty="0" smtClean="0">
                <a:latin typeface="微軟正黑體" pitchFamily="34" charset="-120"/>
              </a:rPr>
              <a:t>     </a:t>
            </a:r>
            <a:r>
              <a:rPr lang="zh-TW" altLang="en-US" sz="1600" b="1" dirty="0" smtClean="0">
                <a:latin typeface="微軟正黑體" pitchFamily="34" charset="-120"/>
              </a:rPr>
              <a:t>六個月以上一年未滿者，三日。</a:t>
            </a:r>
          </a:p>
          <a:p>
            <a:pPr>
              <a:lnSpc>
                <a:spcPct val="150000"/>
              </a:lnSpc>
              <a:buFont typeface="Arial" charset="0"/>
              <a:buNone/>
            </a:pPr>
            <a:r>
              <a:rPr lang="zh-TW" altLang="en-US" sz="1600" dirty="0" smtClean="0">
                <a:latin typeface="微軟正黑體" pitchFamily="34" charset="-120"/>
              </a:rPr>
              <a:t>     一年以上二年未滿者，七日。  </a:t>
            </a:r>
          </a:p>
          <a:p>
            <a:pPr>
              <a:lnSpc>
                <a:spcPct val="150000"/>
              </a:lnSpc>
              <a:buFont typeface="Arial" charset="0"/>
              <a:buNone/>
            </a:pPr>
            <a:r>
              <a:rPr lang="zh-TW" altLang="en-US" sz="1600" dirty="0" smtClean="0">
                <a:latin typeface="微軟正黑體" pitchFamily="34" charset="-120"/>
              </a:rPr>
              <a:t>     二年以上三年未滿者，十日。  </a:t>
            </a:r>
          </a:p>
          <a:p>
            <a:pPr>
              <a:lnSpc>
                <a:spcPct val="150000"/>
              </a:lnSpc>
              <a:buFont typeface="Arial" charset="0"/>
              <a:buNone/>
            </a:pPr>
            <a:r>
              <a:rPr lang="zh-TW" altLang="en-US" sz="1600" dirty="0" smtClean="0">
                <a:latin typeface="微軟正黑體" pitchFamily="34" charset="-120"/>
              </a:rPr>
              <a:t>     三年以上五年未滿者，每年十四日。  </a:t>
            </a:r>
          </a:p>
          <a:p>
            <a:pPr>
              <a:lnSpc>
                <a:spcPct val="150000"/>
              </a:lnSpc>
              <a:buFont typeface="Arial" charset="0"/>
              <a:buNone/>
            </a:pPr>
            <a:r>
              <a:rPr lang="zh-TW" altLang="en-US" sz="1600" dirty="0" smtClean="0">
                <a:latin typeface="微軟正黑體" pitchFamily="34" charset="-120"/>
              </a:rPr>
              <a:t>     五年以上十年未滿者，每年十五日。</a:t>
            </a:r>
          </a:p>
          <a:p>
            <a:pPr>
              <a:lnSpc>
                <a:spcPct val="150000"/>
              </a:lnSpc>
              <a:buFont typeface="Arial" charset="0"/>
              <a:buNone/>
            </a:pPr>
            <a:r>
              <a:rPr lang="zh-TW" altLang="en-US" sz="1600" dirty="0" smtClean="0">
                <a:latin typeface="微軟正黑體" pitchFamily="34" charset="-120"/>
              </a:rPr>
              <a:t>     十年以上者，每一年加給一日，加至三十日為止</a:t>
            </a:r>
            <a:r>
              <a:rPr lang="zh-TW" altLang="en-US" sz="1400" dirty="0" smtClean="0">
                <a:latin typeface="微軟正黑體" pitchFamily="34" charset="-120"/>
              </a:rPr>
              <a:t>。</a:t>
            </a:r>
            <a:endParaRPr lang="en-US" altLang="zh-TW" sz="1400" dirty="0" smtClean="0">
              <a:latin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b="1" dirty="0" smtClean="0"/>
              <a:t>勞動部便民系統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altLang="zh-TW" b="1" dirty="0" smtClean="0">
                <a:solidFill>
                  <a:srgbClr val="FF0000"/>
                </a:solidFill>
              </a:rPr>
              <a:t>new</a:t>
            </a:r>
            <a:r>
              <a:rPr lang="zh-TW" altLang="en-US" b="1" dirty="0" smtClean="0"/>
              <a:t>特別</a:t>
            </a:r>
            <a:r>
              <a:rPr lang="zh-TW" altLang="en-US" b="1" dirty="0"/>
              <a:t>休假日數試算</a:t>
            </a:r>
            <a:r>
              <a:rPr lang="zh-TW" altLang="en-US" b="1" dirty="0" smtClean="0"/>
              <a:t>系統</a:t>
            </a:r>
            <a:r>
              <a:rPr lang="en-US" altLang="zh-TW" b="1" dirty="0" smtClean="0"/>
              <a:t>(</a:t>
            </a:r>
            <a:r>
              <a:rPr lang="zh-TW" altLang="en-US" b="1" dirty="0" smtClean="0"/>
              <a:t>學年制</a:t>
            </a:r>
            <a:r>
              <a:rPr lang="en-US" altLang="zh-TW" b="1" dirty="0" smtClean="0"/>
              <a:t>)</a:t>
            </a:r>
            <a:endParaRPr lang="en-US" altLang="zh-TW" dirty="0" smtClean="0"/>
          </a:p>
          <a:p>
            <a:pPr marL="82550" indent="0">
              <a:lnSpc>
                <a:spcPct val="150000"/>
              </a:lnSpc>
              <a:buNone/>
              <a:defRPr/>
            </a:pPr>
            <a:r>
              <a:rPr lang="en-US" altLang="zh-TW" dirty="0">
                <a:hlinkClick r:id="rId2"/>
              </a:rPr>
              <a:t>https://</a:t>
            </a:r>
            <a:r>
              <a:rPr lang="en-US" altLang="zh-TW" dirty="0" smtClean="0">
                <a:hlinkClick r:id="rId2"/>
              </a:rPr>
              <a:t>calc.mol.gov.tw/Trail_New/html/RestDaysNYear.html</a:t>
            </a:r>
            <a:endParaRPr lang="en-US" altLang="zh-TW" dirty="0" smtClean="0"/>
          </a:p>
          <a:p>
            <a:pPr marL="82550" indent="0">
              <a:lnSpc>
                <a:spcPct val="150000"/>
              </a:lnSpc>
              <a:buNone/>
              <a:defRPr/>
            </a:pPr>
            <a:endParaRPr lang="en-US" altLang="zh-TW" dirty="0" smtClean="0"/>
          </a:p>
          <a:p>
            <a:pPr>
              <a:lnSpc>
                <a:spcPct val="150000"/>
              </a:lnSpc>
              <a:defRPr/>
            </a:pPr>
            <a:r>
              <a:rPr lang="zh-TW" altLang="en-US" b="1" dirty="0" smtClean="0">
                <a:latin typeface="微軟正黑體" panose="020B0604030504040204" pitchFamily="34" charset="-120"/>
              </a:rPr>
              <a:t>加班費</a:t>
            </a:r>
            <a:r>
              <a:rPr lang="zh-TW" altLang="en-US" b="1" dirty="0">
                <a:latin typeface="微軟正黑體" panose="020B0604030504040204" pitchFamily="34" charset="-120"/>
              </a:rPr>
              <a:t>試算</a:t>
            </a:r>
            <a:endParaRPr lang="en-US" altLang="zh-TW" b="1" dirty="0">
              <a:latin typeface="微軟正黑體" panose="020B0604030504040204" pitchFamily="34" charset="-120"/>
            </a:endParaRPr>
          </a:p>
          <a:p>
            <a:pPr marL="82550" indent="0">
              <a:lnSpc>
                <a:spcPct val="150000"/>
              </a:lnSpc>
              <a:buNone/>
              <a:defRPr/>
            </a:pPr>
            <a:r>
              <a:rPr lang="en-US" altLang="zh-TW" dirty="0">
                <a:solidFill>
                  <a:srgbClr val="0000FF"/>
                </a:solidFill>
                <a:hlinkClick r:id="rId3"/>
              </a:rPr>
              <a:t>https://labweb.mol.gov.tw/</a:t>
            </a:r>
            <a:endParaRPr lang="zh-TW" altLang="zh-TW" dirty="0">
              <a:solidFill>
                <a:srgbClr val="0000FF"/>
              </a:solidFill>
            </a:endParaRPr>
          </a:p>
          <a:p>
            <a:pPr marL="82550" indent="0">
              <a:buNone/>
              <a:defRPr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Q&amp;A</a:t>
            </a:r>
            <a:endParaRPr lang="zh-TW" altLang="en-US" dirty="0"/>
          </a:p>
        </p:txBody>
      </p:sp>
      <p:sp>
        <p:nvSpPr>
          <p:cNvPr id="65539" name="內容版面配置區 2"/>
          <p:cNvSpPr>
            <a:spLocks noGrp="1"/>
          </p:cNvSpPr>
          <p:nvPr>
            <p:ph idx="1"/>
          </p:nvPr>
        </p:nvSpPr>
        <p:spPr>
          <a:xfrm>
            <a:off x="1258888" y="1447800"/>
            <a:ext cx="7675562" cy="5221288"/>
          </a:xfrm>
        </p:spPr>
        <p:txBody>
          <a:bodyPr/>
          <a:lstStyle/>
          <a:p>
            <a:pPr marL="82550" indent="0">
              <a:buFont typeface="Wingdings 2" pitchFamily="18" charset="2"/>
              <a:buNone/>
            </a:pPr>
            <a:r>
              <a:rPr lang="en-US" altLang="zh-TW" sz="2800" b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zh-TW" altLang="en-US" sz="2800" b="1" dirty="0" smtClean="0">
                <a:latin typeface="Times New Roman" pitchFamily="18" charset="0"/>
                <a:cs typeface="Times New Roman" pitchFamily="18" charset="0"/>
              </a:rPr>
              <a:t>：約聘人員</a:t>
            </a:r>
            <a:r>
              <a:rPr lang="zh-TW" altLang="en-US" sz="2800" b="1" dirty="0" smtClean="0"/>
              <a:t>因於工作地點於校外，無法於系統簽到退，如何打卡？</a:t>
            </a:r>
            <a:endParaRPr lang="en-US" altLang="zh-TW" sz="2800" b="1" dirty="0" smtClean="0"/>
          </a:p>
          <a:p>
            <a:pPr marL="82550" indent="0">
              <a:buFont typeface="Wingdings 2" pitchFamily="18" charset="2"/>
              <a:buNone/>
            </a:pPr>
            <a:r>
              <a:rPr lang="zh-TW" altLang="en-US" sz="2800" dirty="0" smtClean="0"/>
              <a:t>校外無法登入</a:t>
            </a:r>
            <a:r>
              <a:rPr lang="en-US" altLang="zh-TW" sz="2800" dirty="0" smtClean="0"/>
              <a:t>portal</a:t>
            </a:r>
            <a:r>
              <a:rPr lang="zh-TW" altLang="en-US" sz="2800" dirty="0" smtClean="0"/>
              <a:t>簽到退，</a:t>
            </a:r>
            <a:r>
              <a:rPr lang="zh-TW" altLang="en-US" sz="2800" b="1" dirty="0" smtClean="0"/>
              <a:t>改以書面簽到退</a:t>
            </a:r>
            <a:r>
              <a:rPr lang="zh-TW" altLang="en-US" sz="2800" dirty="0" smtClean="0"/>
              <a:t>，仍須遵守每日不得超過八小時，每周不得超過四十小時，並應將書面妥善保存備查。</a:t>
            </a:r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82550" indent="0">
              <a:buFont typeface="Wingdings 2" pitchFamily="18" charset="2"/>
              <a:buNone/>
            </a:pPr>
            <a:r>
              <a:rPr lang="en-US" altLang="zh-TW" sz="2800" b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zh-TW" altLang="en-US" sz="2800" b="1" dirty="0" smtClean="0">
                <a:latin typeface="Times New Roman" pitchFamily="18" charset="0"/>
                <a:cs typeface="Times New Roman" pitchFamily="18" charset="0"/>
              </a:rPr>
              <a:t>：出差或忘記打卡</a:t>
            </a:r>
            <a:r>
              <a:rPr lang="zh-TW" altLang="en-US" sz="2800" b="1" dirty="0" smtClean="0"/>
              <a:t>可否用紙本補簽到退？</a:t>
            </a:r>
            <a:endParaRPr lang="en-US" altLang="zh-TW" sz="2800" b="1" dirty="0" smtClean="0"/>
          </a:p>
          <a:p>
            <a:pPr marL="82550" indent="0">
              <a:buFont typeface="Wingdings 2" pitchFamily="18" charset="2"/>
              <a:buNone/>
            </a:pPr>
            <a:r>
              <a:rPr lang="zh-TW" altLang="en-US" sz="2800" dirty="0" smtClean="0">
                <a:latin typeface="Times New Roman" pitchFamily="18" charset="0"/>
                <a:cs typeface="Times New Roman" pitchFamily="18" charset="0"/>
              </a:rPr>
              <a:t>簽到退應每天記錄，如因公務需要出差</a:t>
            </a:r>
            <a:r>
              <a:rPr lang="zh-TW" altLang="en-US" sz="2800" dirty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zh-TW" altLang="en-US" sz="2800" dirty="0" smtClean="0">
                <a:latin typeface="Times New Roman" pitchFamily="18" charset="0"/>
                <a:cs typeface="Times New Roman" pitchFamily="18" charset="0"/>
              </a:rPr>
              <a:t>需上系統辦理請假手續。</a:t>
            </a:r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82550" indent="0">
              <a:buFont typeface="Wingdings 2" pitchFamily="18" charset="2"/>
              <a:buNone/>
            </a:pPr>
            <a:r>
              <a:rPr lang="zh-TW" altLang="en-US" sz="2800" dirty="0" smtClean="0">
                <a:latin typeface="Times New Roman" pitchFamily="18" charset="0"/>
                <a:cs typeface="Times New Roman" pitchFamily="18" charset="0"/>
              </a:rPr>
              <a:t>紙本補簽到退單僅接受新進人員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portal</a:t>
            </a:r>
            <a:r>
              <a:rPr lang="zh-TW" altLang="en-US" sz="2800" dirty="0" smtClean="0">
                <a:latin typeface="Times New Roman" pitchFamily="18" charset="0"/>
                <a:cs typeface="Times New Roman" pitchFamily="18" charset="0"/>
              </a:rPr>
              <a:t>帳號尚未開通及全校性網路異常無法簽退之情況辦理。</a:t>
            </a:r>
          </a:p>
          <a:p>
            <a:pPr marL="82550" indent="0"/>
            <a:endParaRPr lang="zh-TW" alt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內容版面配置區 2"/>
          <p:cNvSpPr>
            <a:spLocks noGrp="1"/>
          </p:cNvSpPr>
          <p:nvPr>
            <p:ph idx="1"/>
          </p:nvPr>
        </p:nvSpPr>
        <p:spPr>
          <a:xfrm>
            <a:off x="1143000" y="1143000"/>
            <a:ext cx="7772400" cy="4800600"/>
          </a:xfrm>
        </p:spPr>
        <p:txBody>
          <a:bodyPr/>
          <a:lstStyle/>
          <a:p>
            <a:pPr marL="82550" indent="0">
              <a:lnSpc>
                <a:spcPct val="150000"/>
              </a:lnSpc>
              <a:buFont typeface="Wingdings 2" pitchFamily="18" charset="2"/>
              <a:buNone/>
            </a:pPr>
            <a:r>
              <a:rPr lang="en-US" altLang="zh-TW" sz="2800" b="1" dirty="0" smtClean="0"/>
              <a:t>Q</a:t>
            </a:r>
            <a:r>
              <a:rPr lang="zh-TW" altLang="en-US" sz="2800" b="1" dirty="0" smtClean="0"/>
              <a:t>：延長工時採事前申請制？如何申請？</a:t>
            </a:r>
            <a:endParaRPr lang="en-US" altLang="zh-TW" sz="2800" b="1" dirty="0" smtClean="0"/>
          </a:p>
          <a:p>
            <a:pPr marL="82550" indent="0">
              <a:lnSpc>
                <a:spcPct val="150000"/>
              </a:lnSpc>
              <a:buFont typeface="Wingdings 2" pitchFamily="18" charset="2"/>
              <a:buNone/>
            </a:pPr>
            <a:r>
              <a:rPr lang="zh-TW" altLang="en-US" sz="2800" dirty="0" smtClean="0"/>
              <a:t>加班一律須經由事先經主管同意後申請，並暫以</a:t>
            </a:r>
            <a:r>
              <a:rPr lang="zh-TW" altLang="en-US" sz="2800" u="sng" dirty="0" smtClean="0"/>
              <a:t>紙本</a:t>
            </a:r>
            <a:r>
              <a:rPr lang="zh-TW" altLang="en-US" sz="2800" dirty="0" smtClean="0"/>
              <a:t>方式申請。</a:t>
            </a:r>
            <a:endParaRPr lang="en-US" altLang="zh-TW" sz="2800" b="1" dirty="0" smtClean="0"/>
          </a:p>
          <a:p>
            <a:pPr marL="82550" indent="0">
              <a:lnSpc>
                <a:spcPct val="150000"/>
              </a:lnSpc>
              <a:buFont typeface="Wingdings 2" pitchFamily="18" charset="2"/>
              <a:buNone/>
            </a:pPr>
            <a:r>
              <a:rPr lang="en-US" altLang="zh-TW" sz="2800" b="1" dirty="0" smtClean="0"/>
              <a:t>Q</a:t>
            </a:r>
            <a:r>
              <a:rPr lang="zh-TW" altLang="en-US" sz="2800" b="1" dirty="0" smtClean="0"/>
              <a:t>：延長工時，給予補休？加班費？</a:t>
            </a:r>
            <a:endParaRPr lang="en-US" altLang="zh-TW" sz="2800" b="1" dirty="0" smtClean="0"/>
          </a:p>
          <a:p>
            <a:pPr marL="82550" indent="0">
              <a:lnSpc>
                <a:spcPct val="150000"/>
              </a:lnSpc>
              <a:buFont typeface="Wingdings 2" pitchFamily="18" charset="2"/>
              <a:buNone/>
            </a:pPr>
            <a:r>
              <a:rPr lang="zh-TW" altLang="en-US" sz="2800" dirty="0" smtClean="0"/>
              <a:t>勞工得自行選擇申請補休或申請加班費，惟加班費部分須</a:t>
            </a:r>
            <a:r>
              <a:rPr lang="zh-TW" altLang="zh-TW" sz="2800" dirty="0" smtClean="0"/>
              <a:t>回歸經費使用原則，計畫聘者由計畫付，單位自聘者由單位付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內容版面配置區 2"/>
          <p:cNvSpPr>
            <a:spLocks noGrp="1"/>
          </p:cNvSpPr>
          <p:nvPr>
            <p:ph idx="1"/>
          </p:nvPr>
        </p:nvSpPr>
        <p:spPr>
          <a:xfrm>
            <a:off x="1143000" y="304800"/>
            <a:ext cx="7708900" cy="6172200"/>
          </a:xfrm>
        </p:spPr>
        <p:txBody>
          <a:bodyPr/>
          <a:lstStyle/>
          <a:p>
            <a:pPr marL="82550" indent="0">
              <a:lnSpc>
                <a:spcPct val="150000"/>
              </a:lnSpc>
              <a:buFont typeface="Wingdings 2" pitchFamily="18" charset="2"/>
              <a:buNone/>
            </a:pPr>
            <a:r>
              <a:rPr lang="en-US" altLang="zh-TW" sz="2800" b="1" dirty="0" smtClean="0"/>
              <a:t>Q</a:t>
            </a:r>
            <a:r>
              <a:rPr lang="zh-TW" altLang="en-US" sz="2800" b="1" dirty="0" smtClean="0"/>
              <a:t>：查詢個人特別休假天數？</a:t>
            </a:r>
            <a:endParaRPr lang="en-US" altLang="zh-TW" sz="2800" b="1" dirty="0" smtClean="0"/>
          </a:p>
          <a:p>
            <a:pPr marL="82550" indent="0">
              <a:lnSpc>
                <a:spcPct val="150000"/>
              </a:lnSpc>
              <a:buFont typeface="Wingdings 2" pitchFamily="18" charset="2"/>
              <a:buNone/>
            </a:pPr>
            <a:r>
              <a:rPr lang="zh-TW" altLang="en-US" sz="2800" dirty="0" smtClean="0"/>
              <a:t>可於</a:t>
            </a:r>
            <a:r>
              <a:rPr lang="en-US" altLang="zh-TW" sz="2800" dirty="0" smtClean="0"/>
              <a:t>portal﹝</a:t>
            </a:r>
            <a:r>
              <a:rPr lang="zh-TW" altLang="en-US" sz="2800" dirty="0" smtClean="0"/>
              <a:t>差勤系統</a:t>
            </a:r>
            <a:r>
              <a:rPr lang="en-US" altLang="zh-TW" sz="2800" dirty="0" smtClean="0"/>
              <a:t>﹞</a:t>
            </a:r>
            <a:r>
              <a:rPr lang="zh-TW" altLang="en-US" sz="2800" dirty="0" smtClean="0"/>
              <a:t>請假頁面上查詢特休時數、已休時數、未休時數。</a:t>
            </a:r>
          </a:p>
          <a:p>
            <a:pPr marL="82550" indent="0">
              <a:lnSpc>
                <a:spcPct val="150000"/>
              </a:lnSpc>
              <a:buFont typeface="Wingdings 2" pitchFamily="18" charset="2"/>
              <a:buNone/>
            </a:pPr>
            <a:r>
              <a:rPr lang="en-US" altLang="zh-TW" sz="2800" b="1" dirty="0" smtClean="0"/>
              <a:t>Q</a:t>
            </a:r>
            <a:r>
              <a:rPr lang="zh-TW" altLang="en-US" sz="2800" b="1" dirty="0" smtClean="0"/>
              <a:t>：特休未休天數工資由何處支付？</a:t>
            </a:r>
          </a:p>
          <a:p>
            <a:pPr marL="82550" indent="0">
              <a:lnSpc>
                <a:spcPct val="150000"/>
              </a:lnSpc>
              <a:buFont typeface="Wingdings 2" pitchFamily="18" charset="2"/>
              <a:buNone/>
            </a:pPr>
            <a:r>
              <a:rPr lang="zh-TW" altLang="zh-TW" sz="2800" dirty="0" smtClean="0"/>
              <a:t>回歸經費使用原則，計畫聘者由計畫付，單位自聘者由單位付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pPr marL="82550" indent="0">
              <a:lnSpc>
                <a:spcPct val="150000"/>
              </a:lnSpc>
              <a:buNone/>
            </a:pPr>
            <a:r>
              <a:rPr lang="en-US" altLang="zh-TW" sz="2800" b="1" dirty="0"/>
              <a:t>Q</a:t>
            </a:r>
            <a:r>
              <a:rPr lang="zh-TW" altLang="en-US" sz="2800" b="1" dirty="0"/>
              <a:t>：</a:t>
            </a:r>
            <a:r>
              <a:rPr lang="zh-TW" altLang="en-US" sz="2800" b="1" dirty="0" smtClean="0"/>
              <a:t>查詢</a:t>
            </a:r>
            <a:r>
              <a:rPr lang="zh-TW" altLang="en-US" sz="2800" b="1" dirty="0"/>
              <a:t>補休假最後可</a:t>
            </a:r>
            <a:r>
              <a:rPr lang="zh-TW" altLang="en-US" sz="2800" b="1" dirty="0" smtClean="0"/>
              <a:t>使用期限？</a:t>
            </a:r>
            <a:endParaRPr lang="en-US" altLang="zh-TW" sz="2800" b="1" dirty="0" smtClean="0"/>
          </a:p>
          <a:p>
            <a:pPr marL="82550" indent="0">
              <a:lnSpc>
                <a:spcPct val="150000"/>
              </a:lnSpc>
              <a:buNone/>
            </a:pPr>
            <a:r>
              <a:rPr lang="zh-TW" altLang="en-US" sz="2800" dirty="0"/>
              <a:t>可於</a:t>
            </a:r>
            <a:r>
              <a:rPr lang="en-US" altLang="zh-TW" sz="2800" dirty="0"/>
              <a:t>portal﹝</a:t>
            </a:r>
            <a:r>
              <a:rPr lang="zh-TW" altLang="en-US" sz="2800" dirty="0"/>
              <a:t>差勤系統</a:t>
            </a:r>
            <a:r>
              <a:rPr lang="en-US" altLang="zh-TW" sz="2800" dirty="0" smtClean="0"/>
              <a:t>﹞</a:t>
            </a:r>
            <a:r>
              <a:rPr lang="zh-TW" altLang="en-US" sz="2800" dirty="0" smtClean="0"/>
              <a:t>加班頁面→簽核流程中查詢。</a:t>
            </a:r>
            <a:endParaRPr lang="en-US" altLang="zh-TW" sz="2800" dirty="0" smtClean="0"/>
          </a:p>
          <a:p>
            <a:pPr marL="82550" indent="0">
              <a:lnSpc>
                <a:spcPct val="150000"/>
              </a:lnSpc>
              <a:buFont typeface="Wingdings 2" pitchFamily="18" charset="2"/>
              <a:buNone/>
            </a:pPr>
            <a:endParaRPr lang="zh-TW" alt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內容版面配置區 2"/>
          <p:cNvSpPr>
            <a:spLocks noGrp="1"/>
          </p:cNvSpPr>
          <p:nvPr>
            <p:ph idx="1"/>
          </p:nvPr>
        </p:nvSpPr>
        <p:spPr>
          <a:xfrm>
            <a:off x="1143000" y="1143000"/>
            <a:ext cx="7708900" cy="5334000"/>
          </a:xfrm>
        </p:spPr>
        <p:txBody>
          <a:bodyPr/>
          <a:lstStyle/>
          <a:p>
            <a:pPr marL="82550" indent="0">
              <a:lnSpc>
                <a:spcPct val="150000"/>
              </a:lnSpc>
              <a:buFont typeface="Wingdings 2" pitchFamily="18" charset="2"/>
              <a:buNone/>
            </a:pPr>
            <a:r>
              <a:rPr lang="en-US" altLang="zh-TW" sz="2800" b="1" dirty="0" smtClean="0"/>
              <a:t>Q</a:t>
            </a:r>
            <a:r>
              <a:rPr lang="zh-TW" altLang="en-US" sz="2800" b="1" dirty="0" smtClean="0"/>
              <a:t>：遇國定假日時，可否挪調休息日與工作日達到連休？</a:t>
            </a:r>
            <a:endParaRPr lang="en-US" altLang="zh-TW" sz="2800" b="1" dirty="0" smtClean="0"/>
          </a:p>
          <a:p>
            <a:pPr marL="82550" indent="0">
              <a:lnSpc>
                <a:spcPct val="150000"/>
              </a:lnSpc>
              <a:buFont typeface="Wingdings 2" pitchFamily="18" charset="2"/>
              <a:buNone/>
            </a:pPr>
            <a:r>
              <a:rPr lang="zh-TW" altLang="en-US" sz="1800" dirty="0" smtClean="0">
                <a:solidFill>
                  <a:srgbClr val="FF0000"/>
                </a:solidFill>
              </a:rPr>
              <a:t>目前彈性做法為：勞工個別簽署</a:t>
            </a:r>
            <a:r>
              <a:rPr lang="zh-TW" altLang="en-US" sz="1800" u="sng" dirty="0" smtClean="0">
                <a:solidFill>
                  <a:srgbClr val="FF0000"/>
                </a:solidFill>
              </a:rPr>
              <a:t>適用勞基法人員工作日期調整同意書</a:t>
            </a:r>
            <a:r>
              <a:rPr lang="zh-TW" altLang="en-US" sz="1800" dirty="0" smtClean="0">
                <a:solidFill>
                  <a:srgbClr val="FF0000"/>
                </a:solidFill>
              </a:rPr>
              <a:t>，並經單位主管核可後，紙本供人事室存查。</a:t>
            </a:r>
          </a:p>
          <a:p>
            <a:pPr marL="82550" indent="0">
              <a:lnSpc>
                <a:spcPct val="150000"/>
              </a:lnSpc>
              <a:buFont typeface="Wingdings 2" pitchFamily="18" charset="2"/>
              <a:buNone/>
            </a:pPr>
            <a:r>
              <a:rPr lang="en-US" altLang="zh-TW" sz="2800" b="1" dirty="0" smtClean="0"/>
              <a:t>Q</a:t>
            </a:r>
            <a:r>
              <a:rPr lang="zh-TW" altLang="en-US" sz="2800" b="1" dirty="0" smtClean="0"/>
              <a:t>：學校可否採用彈性工時方式？</a:t>
            </a:r>
          </a:p>
          <a:p>
            <a:pPr marL="82550" indent="0">
              <a:lnSpc>
                <a:spcPct val="150000"/>
              </a:lnSpc>
              <a:buFont typeface="Wingdings 2" pitchFamily="18" charset="2"/>
              <a:buNone/>
            </a:pPr>
            <a:r>
              <a:rPr lang="zh-TW" altLang="en-US" sz="1800" dirty="0" smtClean="0">
                <a:solidFill>
                  <a:srgbClr val="FF0000"/>
                </a:solidFill>
              </a:rPr>
              <a:t>事業單位如欲依</a:t>
            </a:r>
            <a:r>
              <a:rPr lang="en-US" altLang="zh-TW" sz="1800" dirty="0" smtClean="0">
                <a:solidFill>
                  <a:srgbClr val="FF0000"/>
                </a:solidFill>
              </a:rPr>
              <a:t>《</a:t>
            </a:r>
            <a:r>
              <a:rPr lang="zh-TW" altLang="en-US" sz="1800" dirty="0" smtClean="0">
                <a:solidFill>
                  <a:srgbClr val="FF0000"/>
                </a:solidFill>
              </a:rPr>
              <a:t>勞動基準法</a:t>
            </a:r>
            <a:r>
              <a:rPr lang="en-US" altLang="zh-TW" sz="1800" dirty="0" smtClean="0">
                <a:solidFill>
                  <a:srgbClr val="FF0000"/>
                </a:solidFill>
              </a:rPr>
              <a:t>》</a:t>
            </a:r>
            <a:r>
              <a:rPr lang="zh-TW" altLang="en-US" sz="1800" dirty="0" smtClean="0">
                <a:solidFill>
                  <a:srgbClr val="FF0000"/>
                </a:solidFill>
              </a:rPr>
              <a:t>第</a:t>
            </a:r>
            <a:r>
              <a:rPr lang="en-US" altLang="zh-TW" sz="1800" dirty="0" smtClean="0">
                <a:solidFill>
                  <a:srgbClr val="FF0000"/>
                </a:solidFill>
              </a:rPr>
              <a:t>30</a:t>
            </a:r>
            <a:r>
              <a:rPr lang="zh-TW" altLang="en-US" sz="1800" dirty="0" smtClean="0">
                <a:solidFill>
                  <a:srgbClr val="FF0000"/>
                </a:solidFill>
              </a:rPr>
              <a:t>條第</a:t>
            </a:r>
            <a:r>
              <a:rPr lang="en-US" altLang="zh-TW" sz="1800" dirty="0" smtClean="0">
                <a:solidFill>
                  <a:srgbClr val="FF0000"/>
                </a:solidFill>
              </a:rPr>
              <a:t>3</a:t>
            </a:r>
            <a:r>
              <a:rPr lang="zh-TW" altLang="en-US" sz="1800" dirty="0" smtClean="0">
                <a:solidFill>
                  <a:srgbClr val="FF0000"/>
                </a:solidFill>
              </a:rPr>
              <a:t>項規定實施「</a:t>
            </a:r>
            <a:r>
              <a:rPr lang="en-US" altLang="zh-TW" sz="1800" dirty="0" smtClean="0">
                <a:solidFill>
                  <a:srgbClr val="FF0000"/>
                </a:solidFill>
              </a:rPr>
              <a:t>8</a:t>
            </a:r>
            <a:r>
              <a:rPr lang="zh-TW" altLang="en-US" sz="1800" dirty="0" smtClean="0">
                <a:solidFill>
                  <a:srgbClr val="FF0000"/>
                </a:solidFill>
              </a:rPr>
              <a:t>週彈性工時」，</a:t>
            </a:r>
            <a:r>
              <a:rPr lang="zh-TW" altLang="en-US" sz="1800" b="1" u="sng" dirty="0" smtClean="0">
                <a:solidFill>
                  <a:srgbClr val="FF0000"/>
                </a:solidFill>
              </a:rPr>
              <a:t>仍應符合「有工會者，經工會同意，如事業單位無工會者，經勞資會議同意」之程序後，始得調整比照政府行政機關辦公日曆表出勤</a:t>
            </a:r>
            <a:r>
              <a:rPr lang="zh-TW" altLang="en-US" sz="2800" dirty="0" smtClean="0">
                <a:solidFill>
                  <a:srgbClr val="FF0000"/>
                </a:solidFill>
              </a:rPr>
              <a:t>。</a:t>
            </a:r>
            <a:endParaRPr lang="en-US" altLang="zh-TW" sz="2800" dirty="0" smtClean="0"/>
          </a:p>
          <a:p>
            <a:pPr marL="82550" indent="0">
              <a:lnSpc>
                <a:spcPct val="150000"/>
              </a:lnSpc>
              <a:buFont typeface="Wingdings 2" pitchFamily="18" charset="2"/>
              <a:buNone/>
            </a:pPr>
            <a:endParaRPr lang="zh-TW" alt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內容版面配置區 2"/>
          <p:cNvSpPr>
            <a:spLocks noGrp="1"/>
          </p:cNvSpPr>
          <p:nvPr>
            <p:ph idx="1"/>
          </p:nvPr>
        </p:nvSpPr>
        <p:spPr>
          <a:xfrm>
            <a:off x="1143000" y="1143000"/>
            <a:ext cx="8077200" cy="5334000"/>
          </a:xfrm>
        </p:spPr>
        <p:txBody>
          <a:bodyPr/>
          <a:lstStyle/>
          <a:p>
            <a:pPr marL="82550" indent="0">
              <a:lnSpc>
                <a:spcPct val="150000"/>
              </a:lnSpc>
              <a:buFont typeface="Wingdings 2" pitchFamily="18" charset="2"/>
              <a:buNone/>
            </a:pPr>
            <a:r>
              <a:rPr lang="en-US" altLang="zh-TW" sz="2800" b="1" dirty="0" smtClean="0"/>
              <a:t>Q</a:t>
            </a:r>
            <a:r>
              <a:rPr lang="zh-TW" altLang="en-US" sz="2800" b="1" dirty="0" smtClean="0"/>
              <a:t>：暑假每週五適用勞基法身分者是否也有放假？</a:t>
            </a:r>
            <a:endParaRPr lang="en-US" altLang="zh-TW" sz="2800" b="1" dirty="0" smtClean="0"/>
          </a:p>
          <a:p>
            <a:pPr marL="82550" indent="0">
              <a:lnSpc>
                <a:spcPct val="150000"/>
              </a:lnSpc>
              <a:buFont typeface="Wingdings 2" pitchFamily="18" charset="2"/>
              <a:buNone/>
            </a:pPr>
            <a:r>
              <a:rPr lang="zh-TW" altLang="en-US" sz="2800" b="1" dirty="0" smtClean="0"/>
              <a:t>暑假期間共八週的星期五，適用勞基法的同仁是要正常上班的，請依寒暑假期間規定之上班時間確實簽到退。</a:t>
            </a:r>
            <a:endParaRPr lang="en-US" altLang="zh-TW" sz="2800" dirty="0" smtClean="0"/>
          </a:p>
          <a:p>
            <a:pPr marL="82550" indent="0">
              <a:lnSpc>
                <a:spcPct val="150000"/>
              </a:lnSpc>
              <a:buFont typeface="Wingdings 2" pitchFamily="18" charset="2"/>
              <a:buNone/>
            </a:pPr>
            <a:endParaRPr lang="zh-TW" alt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DSC003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69765">
            <a:off x="281576" y="4321389"/>
            <a:ext cx="1812867" cy="21833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11" descr="061000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437105">
            <a:off x="3676408" y="4613777"/>
            <a:ext cx="1419928" cy="17442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11" descr="IMG_2495"/>
          <p:cNvPicPr>
            <a:picLocks noChangeAspect="1" noChangeArrowheads="1"/>
          </p:cNvPicPr>
          <p:nvPr/>
        </p:nvPicPr>
        <p:blipFill>
          <a:blip r:embed="rId5" cstate="print"/>
          <a:srcRect l="5514" r="3509"/>
          <a:stretch>
            <a:fillRect/>
          </a:stretch>
        </p:blipFill>
        <p:spPr bwMode="auto">
          <a:xfrm>
            <a:off x="1907704" y="5013176"/>
            <a:ext cx="1673124" cy="13836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10" descr="RIV_022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391087">
            <a:off x="7116328" y="5134839"/>
            <a:ext cx="1814183" cy="12527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圖片 14" descr="RIV_9831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78563">
            <a:off x="5310549" y="5273289"/>
            <a:ext cx="1728133" cy="11465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235200" y="1700213"/>
            <a:ext cx="5327650" cy="1473200"/>
          </a:xfrm>
        </p:spPr>
        <p:txBody>
          <a:bodyPr/>
          <a:lstStyle/>
          <a:p>
            <a:pPr>
              <a:defRPr/>
            </a:pPr>
            <a:r>
              <a:rPr lang="zh-TW" altLang="en-US" dirty="0" smtClean="0"/>
              <a:t>簡報完畢，敬請指正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zh-TW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說明重點</a:t>
            </a:r>
          </a:p>
        </p:txBody>
      </p:sp>
      <p:sp>
        <p:nvSpPr>
          <p:cNvPr id="51203" name="Rectangle 5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692150" indent="-609600">
              <a:buFont typeface="Wingdings 2" pitchFamily="18" charset="2"/>
              <a:buAutoNum type="arabicPeriod"/>
            </a:pPr>
            <a:r>
              <a:rPr lang="zh-TW" altLang="en-US" dirty="0" smtClean="0"/>
              <a:t>一例一休</a:t>
            </a:r>
          </a:p>
          <a:p>
            <a:pPr marL="692150" indent="-609600">
              <a:buFont typeface="Wingdings 2" pitchFamily="18" charset="2"/>
              <a:buAutoNum type="arabicPeriod"/>
            </a:pPr>
            <a:r>
              <a:rPr lang="zh-TW" altLang="en-US" dirty="0" smtClean="0"/>
              <a:t>彈性工時</a:t>
            </a:r>
          </a:p>
          <a:p>
            <a:pPr marL="692150" indent="-609600">
              <a:buFont typeface="Wingdings 2" pitchFamily="18" charset="2"/>
              <a:buAutoNum type="arabicPeriod"/>
            </a:pPr>
            <a:r>
              <a:rPr lang="zh-TW" altLang="en-US" dirty="0" smtClean="0"/>
              <a:t>工作時間</a:t>
            </a:r>
          </a:p>
          <a:p>
            <a:pPr marL="692150" indent="-609600">
              <a:buFont typeface="Wingdings 2" pitchFamily="18" charset="2"/>
              <a:buAutoNum type="arabicPeriod"/>
            </a:pPr>
            <a:r>
              <a:rPr lang="zh-TW" altLang="en-US" dirty="0" smtClean="0"/>
              <a:t>出勤打卡</a:t>
            </a:r>
          </a:p>
          <a:p>
            <a:pPr marL="692150" indent="-609600">
              <a:buFont typeface="Wingdings 2" pitchFamily="18" charset="2"/>
              <a:buAutoNum type="arabicPeriod"/>
            </a:pPr>
            <a:r>
              <a:rPr lang="zh-TW" altLang="en-US" dirty="0" smtClean="0"/>
              <a:t>延長工時</a:t>
            </a:r>
            <a:endParaRPr lang="en-US" altLang="zh-TW" dirty="0" smtClean="0"/>
          </a:p>
          <a:p>
            <a:pPr marL="692150" indent="-609600">
              <a:buFont typeface="Wingdings 2" pitchFamily="18" charset="2"/>
              <a:buAutoNum type="arabicPeriod"/>
            </a:pPr>
            <a:r>
              <a:rPr lang="zh-TW" altLang="en-US" dirty="0"/>
              <a:t>加班費計算</a:t>
            </a:r>
            <a:endParaRPr lang="zh-TW" altLang="en-US" dirty="0" smtClean="0"/>
          </a:p>
          <a:p>
            <a:pPr marL="692150" indent="-609600">
              <a:buFont typeface="Wingdings 2" pitchFamily="18" charset="2"/>
              <a:buAutoNum type="arabicPeriod"/>
            </a:pPr>
            <a:r>
              <a:rPr lang="zh-TW" altLang="en-US" dirty="0" smtClean="0"/>
              <a:t>特別休假</a:t>
            </a:r>
          </a:p>
          <a:p>
            <a:pPr marL="692150" indent="-609600">
              <a:buFont typeface="Wingdings 2" pitchFamily="18" charset="2"/>
              <a:buAutoNum type="arabicPeriod"/>
            </a:pPr>
            <a:r>
              <a:rPr lang="zh-TW" altLang="en-US" dirty="0" smtClean="0"/>
              <a:t>勞動部便民系統</a:t>
            </a:r>
            <a:endParaRPr lang="en-US" altLang="zh-TW" dirty="0" smtClean="0"/>
          </a:p>
          <a:p>
            <a:pPr marL="692150" indent="-609600">
              <a:buFont typeface="Wingdings 2" pitchFamily="18" charset="2"/>
              <a:buAutoNum type="arabicPeriod"/>
            </a:pPr>
            <a:r>
              <a:rPr lang="en-US" altLang="zh-TW" dirty="0" smtClean="0"/>
              <a:t>Q&amp;A</a:t>
            </a:r>
          </a:p>
          <a:p>
            <a:pPr marL="692150" indent="-609600">
              <a:buFont typeface="Wingdings 2" pitchFamily="18" charset="2"/>
              <a:buAutoNum type="arabicPeriod"/>
            </a:pPr>
            <a:endParaRPr lang="zh-TW" altLang="en-US" dirty="0" smtClean="0"/>
          </a:p>
          <a:p>
            <a:pPr marL="692150" indent="-609600">
              <a:buFont typeface="Wingdings 2" pitchFamily="18" charset="2"/>
              <a:buAutoNum type="arabicPeriod"/>
            </a:pPr>
            <a:endParaRPr lang="zh-TW" altLang="en-US" dirty="0" smtClean="0"/>
          </a:p>
          <a:p>
            <a:pPr marL="692150" indent="-609600">
              <a:buFont typeface="Wingdings 2" pitchFamily="18" charset="2"/>
              <a:buAutoNum type="arabicPeriod"/>
            </a:pPr>
            <a:endParaRPr lang="zh-TW" altLang="en-US" dirty="0" smtClean="0"/>
          </a:p>
          <a:p>
            <a:pPr marL="692150" indent="-609600">
              <a:buFont typeface="Wingdings 2" pitchFamily="18" charset="2"/>
              <a:buAutoNum type="arabicPeriod"/>
            </a:pPr>
            <a:endParaRPr lang="zh-TW" altLang="en-US" dirty="0" smtClean="0"/>
          </a:p>
          <a:p>
            <a:pPr marL="692150" indent="-609600">
              <a:buFont typeface="Wingdings 2" pitchFamily="18" charset="2"/>
              <a:buAutoNum type="arabicPeriod"/>
            </a:pPr>
            <a:endParaRPr lang="zh-TW" altLang="en-US" dirty="0" smtClean="0"/>
          </a:p>
          <a:p>
            <a:pPr marL="692150" indent="-609600">
              <a:buFont typeface="Wingdings 2" pitchFamily="18" charset="2"/>
              <a:buAutoNum type="arabicPeriod"/>
            </a:pPr>
            <a:endParaRPr lang="zh-TW" alt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zh-TW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一例一休</a:t>
            </a:r>
          </a:p>
        </p:txBody>
      </p:sp>
      <p:sp>
        <p:nvSpPr>
          <p:cNvPr id="52227" name="內容版面配置區 2"/>
          <p:cNvSpPr>
            <a:spLocks noGrp="1"/>
          </p:cNvSpPr>
          <p:nvPr>
            <p:ph idx="4294967295"/>
          </p:nvPr>
        </p:nvSpPr>
        <p:spPr>
          <a:xfrm>
            <a:off x="1187450" y="1447800"/>
            <a:ext cx="7747000" cy="4800600"/>
          </a:xfrm>
        </p:spPr>
        <p:txBody>
          <a:bodyPr/>
          <a:lstStyle/>
          <a:p>
            <a:r>
              <a:rPr lang="zh-TW" altLang="en-US" sz="2800" dirty="0" smtClean="0"/>
              <a:t>每七日應有二日之休息，其中一日為例假，一日為休息日。</a:t>
            </a:r>
            <a:endParaRPr lang="en-US" altLang="zh-TW" sz="2800" dirty="0" smtClean="0"/>
          </a:p>
          <a:p>
            <a:r>
              <a:rPr lang="zh-TW" altLang="en-US" sz="2800" dirty="0" smtClean="0">
                <a:solidFill>
                  <a:srgbClr val="FF0000"/>
                </a:solidFill>
              </a:rPr>
              <a:t>不得使勞工於例假日上班。</a:t>
            </a:r>
            <a:r>
              <a:rPr lang="en-US" altLang="zh-TW" sz="1400" dirty="0" smtClean="0">
                <a:solidFill>
                  <a:srgbClr val="FF0000"/>
                </a:solidFill>
              </a:rPr>
              <a:t>(</a:t>
            </a:r>
            <a:r>
              <a:rPr lang="zh-TW" altLang="en-US" sz="1400" dirty="0" smtClean="0">
                <a:solidFill>
                  <a:srgbClr val="FF0000"/>
                </a:solidFill>
              </a:rPr>
              <a:t>除天災、事變或突發狀況</a:t>
            </a:r>
            <a:r>
              <a:rPr lang="en-US" altLang="zh-TW" sz="1400" dirty="0" smtClean="0">
                <a:solidFill>
                  <a:srgbClr val="FF0000"/>
                </a:solidFill>
              </a:rPr>
              <a:t>)</a:t>
            </a:r>
          </a:p>
          <a:p>
            <a:r>
              <a:rPr lang="zh-TW" altLang="en-US" sz="2800" dirty="0" smtClean="0"/>
              <a:t>休息日上班視為加班，須支付加班費採補休。</a:t>
            </a:r>
            <a:endParaRPr lang="en-US" altLang="zh-TW" sz="2800" dirty="0"/>
          </a:p>
          <a:p>
            <a:endParaRPr lang="zh-TW" altLang="en-US" sz="1400" dirty="0" smtClean="0"/>
          </a:p>
          <a:p>
            <a:pPr>
              <a:lnSpc>
                <a:spcPct val="150000"/>
              </a:lnSpc>
            </a:pPr>
            <a:r>
              <a:rPr lang="zh-TW" altLang="en-US" sz="2800" u="sng" dirty="0" smtClean="0"/>
              <a:t>休息日為禮拜六，例假日為禮拜天。</a:t>
            </a:r>
            <a:endParaRPr lang="en-US" altLang="zh-TW" sz="2800" u="sng" dirty="0" smtClean="0"/>
          </a:p>
          <a:p>
            <a:pPr marL="82550" indent="0">
              <a:lnSpc>
                <a:spcPct val="150000"/>
              </a:lnSpc>
              <a:buNone/>
            </a:pPr>
            <a:r>
              <a:rPr lang="zh-TW" altLang="en-US" sz="2800" dirty="0" smtClean="0"/>
              <a:t>→例假日及休息日可視情況調整，	但仍應嚴守「不得使勞工連續工作逾</a:t>
            </a:r>
            <a:r>
              <a:rPr lang="en-US" altLang="zh-TW" sz="2800" dirty="0" smtClean="0"/>
              <a:t>6</a:t>
            </a:r>
            <a:r>
              <a:rPr lang="zh-TW" altLang="en-US" sz="2800" dirty="0" smtClean="0"/>
              <a:t>日」之原則</a:t>
            </a:r>
            <a:r>
              <a:rPr lang="zh-TW" altLang="en-US" dirty="0" smtClean="0"/>
              <a:t> 。</a:t>
            </a:r>
            <a:endParaRPr lang="en-US" altLang="zh-TW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彈性工時</a:t>
            </a:r>
          </a:p>
        </p:txBody>
      </p:sp>
      <p:sp>
        <p:nvSpPr>
          <p:cNvPr id="53251" name="Rectangle 3"/>
          <p:cNvSpPr>
            <a:spLocks noGrp="1"/>
          </p:cNvSpPr>
          <p:nvPr>
            <p:ph type="body" idx="4294967295"/>
          </p:nvPr>
        </p:nvSpPr>
        <p:spPr>
          <a:xfrm>
            <a:off x="1188000" y="1447800"/>
            <a:ext cx="7499350" cy="4800600"/>
          </a:xfrm>
        </p:spPr>
        <p:txBody>
          <a:bodyPr/>
          <a:lstStyle/>
          <a:p>
            <a:pPr marL="692150" indent="-609600"/>
            <a:r>
              <a:rPr lang="zh-TW" altLang="en-US" sz="2800" dirty="0" smtClean="0"/>
              <a:t>一般單週規定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第</a:t>
            </a:r>
            <a:r>
              <a:rPr lang="en-US" altLang="zh-TW" sz="2800" dirty="0" smtClean="0"/>
              <a:t>30</a:t>
            </a:r>
            <a:r>
              <a:rPr lang="zh-TW" altLang="en-US" sz="2800" dirty="0" smtClean="0"/>
              <a:t>條第</a:t>
            </a:r>
            <a:r>
              <a:rPr lang="en-US" altLang="zh-TW" sz="2800" dirty="0" smtClean="0"/>
              <a:t>1</a:t>
            </a:r>
            <a:r>
              <a:rPr lang="zh-TW" altLang="en-US" sz="2800" dirty="0" smtClean="0"/>
              <a:t>項</a:t>
            </a:r>
            <a:r>
              <a:rPr lang="en-US" altLang="zh-TW" sz="2800" dirty="0" smtClean="0"/>
              <a:t>)</a:t>
            </a:r>
            <a:r>
              <a:rPr lang="zh-TW" altLang="en-US" sz="2800" dirty="0" smtClean="0"/>
              <a:t>：每</a:t>
            </a:r>
            <a:r>
              <a:rPr lang="en-US" altLang="zh-TW" sz="2800" dirty="0" smtClean="0"/>
              <a:t>7</a:t>
            </a:r>
            <a:r>
              <a:rPr lang="zh-TW" altLang="en-US" sz="2800" dirty="0" smtClean="0"/>
              <a:t>日中至少應有</a:t>
            </a:r>
            <a:r>
              <a:rPr lang="en-US" altLang="zh-TW" sz="2800" dirty="0" smtClean="0"/>
              <a:t>1</a:t>
            </a:r>
            <a:r>
              <a:rPr lang="zh-TW" altLang="en-US" sz="2800" dirty="0" smtClean="0"/>
              <a:t>日之例假、</a:t>
            </a:r>
            <a:r>
              <a:rPr lang="en-US" altLang="zh-TW" sz="2800" dirty="0" smtClean="0"/>
              <a:t>1</a:t>
            </a:r>
            <a:r>
              <a:rPr lang="zh-TW" altLang="en-US" sz="2800" dirty="0" smtClean="0"/>
              <a:t>日之休息日。</a:t>
            </a:r>
          </a:p>
          <a:p>
            <a:pPr marL="692150" indent="-609600"/>
            <a:r>
              <a:rPr lang="zh-TW" altLang="en-US" sz="2800" dirty="0" smtClean="0"/>
              <a:t>二週彈性工時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第</a:t>
            </a:r>
            <a:r>
              <a:rPr lang="en-US" altLang="zh-TW" sz="2800" dirty="0" smtClean="0"/>
              <a:t>30</a:t>
            </a:r>
            <a:r>
              <a:rPr lang="zh-TW" altLang="en-US" sz="2800" dirty="0" smtClean="0"/>
              <a:t>條第</a:t>
            </a:r>
            <a:r>
              <a:rPr lang="en-US" altLang="zh-TW" sz="2800" dirty="0" smtClean="0"/>
              <a:t>2</a:t>
            </a:r>
            <a:r>
              <a:rPr lang="zh-TW" altLang="en-US" sz="2800" dirty="0" smtClean="0"/>
              <a:t>項</a:t>
            </a:r>
            <a:r>
              <a:rPr lang="en-US" altLang="zh-TW" sz="2800" dirty="0" smtClean="0"/>
              <a:t>)</a:t>
            </a:r>
            <a:r>
              <a:rPr lang="zh-TW" altLang="en-US" sz="2800" dirty="0" smtClean="0"/>
              <a:t>：每</a:t>
            </a:r>
            <a:r>
              <a:rPr lang="en-US" altLang="zh-TW" sz="2800" dirty="0" smtClean="0"/>
              <a:t>7</a:t>
            </a:r>
            <a:r>
              <a:rPr lang="zh-TW" altLang="en-US" sz="2800" dirty="0" smtClean="0"/>
              <a:t>日中至少應有</a:t>
            </a:r>
            <a:r>
              <a:rPr lang="en-US" altLang="zh-TW" sz="2800" dirty="0" smtClean="0"/>
              <a:t>1</a:t>
            </a:r>
            <a:r>
              <a:rPr lang="zh-TW" altLang="en-US" sz="2800" dirty="0" smtClean="0"/>
              <a:t>日之例假，每</a:t>
            </a:r>
            <a:r>
              <a:rPr lang="en-US" altLang="zh-TW" sz="2800" dirty="0" smtClean="0"/>
              <a:t>2</a:t>
            </a:r>
            <a:r>
              <a:rPr lang="zh-TW" altLang="en-US" sz="2800" dirty="0" smtClean="0"/>
              <a:t>週內之例假及休息日至少應有</a:t>
            </a:r>
            <a:r>
              <a:rPr lang="en-US" altLang="zh-TW" sz="2800" dirty="0" smtClean="0"/>
              <a:t>4</a:t>
            </a:r>
            <a:r>
              <a:rPr lang="zh-TW" altLang="en-US" sz="2800" dirty="0" smtClean="0"/>
              <a:t>日。</a:t>
            </a:r>
          </a:p>
          <a:p>
            <a:pPr marL="692150" indent="-609600"/>
            <a:r>
              <a:rPr lang="zh-TW" altLang="en-US" sz="2800" b="1" dirty="0" smtClean="0"/>
              <a:t>八週彈性工時</a:t>
            </a:r>
            <a:r>
              <a:rPr lang="en-US" altLang="zh-TW" sz="2800" b="1" dirty="0" smtClean="0"/>
              <a:t>(</a:t>
            </a:r>
            <a:r>
              <a:rPr lang="zh-TW" altLang="en-US" sz="2800" b="1" dirty="0" smtClean="0"/>
              <a:t>第</a:t>
            </a:r>
            <a:r>
              <a:rPr lang="en-US" altLang="zh-TW" sz="2800" b="1" dirty="0" smtClean="0"/>
              <a:t>30</a:t>
            </a:r>
            <a:r>
              <a:rPr lang="zh-TW" altLang="en-US" sz="2800" b="1" dirty="0" smtClean="0"/>
              <a:t>條第</a:t>
            </a:r>
            <a:r>
              <a:rPr lang="en-US" altLang="zh-TW" sz="2800" b="1" dirty="0" smtClean="0"/>
              <a:t>3</a:t>
            </a:r>
            <a:r>
              <a:rPr lang="zh-TW" altLang="en-US" sz="2800" b="1" dirty="0" smtClean="0"/>
              <a:t>項</a:t>
            </a:r>
            <a:r>
              <a:rPr lang="en-US" altLang="zh-TW" sz="2800" b="1" dirty="0" smtClean="0"/>
              <a:t>)</a:t>
            </a:r>
            <a:r>
              <a:rPr lang="zh-TW" altLang="en-US" sz="2800" b="1" dirty="0" smtClean="0"/>
              <a:t>：每</a:t>
            </a:r>
            <a:r>
              <a:rPr lang="en-US" altLang="zh-TW" sz="2800" b="1" dirty="0" smtClean="0"/>
              <a:t>7</a:t>
            </a:r>
            <a:r>
              <a:rPr lang="zh-TW" altLang="en-US" sz="2800" b="1" dirty="0" smtClean="0"/>
              <a:t>日中至少應有</a:t>
            </a:r>
            <a:r>
              <a:rPr lang="en-US" altLang="zh-TW" sz="2800" b="1" dirty="0" smtClean="0"/>
              <a:t>1</a:t>
            </a:r>
            <a:r>
              <a:rPr lang="zh-TW" altLang="en-US" sz="2800" b="1" dirty="0" smtClean="0"/>
              <a:t>日之例假，每</a:t>
            </a:r>
            <a:r>
              <a:rPr lang="en-US" altLang="zh-TW" sz="2800" b="1" dirty="0" smtClean="0"/>
              <a:t>8</a:t>
            </a:r>
            <a:r>
              <a:rPr lang="zh-TW" altLang="en-US" sz="2800" b="1" dirty="0" smtClean="0"/>
              <a:t>週內之例假及休息日至少應有</a:t>
            </a:r>
            <a:r>
              <a:rPr lang="en-US" altLang="zh-TW" sz="2800" b="1" dirty="0" smtClean="0"/>
              <a:t>16</a:t>
            </a:r>
            <a:r>
              <a:rPr lang="zh-TW" altLang="en-US" sz="2800" b="1" dirty="0" smtClean="0"/>
              <a:t>日。</a:t>
            </a:r>
          </a:p>
          <a:p>
            <a:pPr marL="692150" indent="-609600"/>
            <a:r>
              <a:rPr lang="zh-TW" altLang="en-US" sz="2800" dirty="0" smtClean="0"/>
              <a:t>四週彈性工時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第</a:t>
            </a:r>
            <a:r>
              <a:rPr lang="en-US" altLang="zh-TW" sz="2800" dirty="0" smtClean="0"/>
              <a:t>30</a:t>
            </a:r>
            <a:r>
              <a:rPr lang="zh-TW" altLang="en-US" sz="2800" dirty="0" smtClean="0"/>
              <a:t>條之</a:t>
            </a:r>
            <a:r>
              <a:rPr lang="en-US" altLang="zh-TW" sz="2800" dirty="0" smtClean="0"/>
              <a:t>1)</a:t>
            </a:r>
            <a:r>
              <a:rPr lang="zh-TW" altLang="en-US" sz="2800" dirty="0" smtClean="0"/>
              <a:t>：每</a:t>
            </a:r>
            <a:r>
              <a:rPr lang="en-US" altLang="zh-TW" sz="2800" dirty="0" smtClean="0"/>
              <a:t>2</a:t>
            </a:r>
            <a:r>
              <a:rPr lang="zh-TW" altLang="en-US" sz="2800" dirty="0" smtClean="0"/>
              <a:t>週內至少應有</a:t>
            </a:r>
            <a:r>
              <a:rPr lang="en-US" altLang="zh-TW" sz="2800" dirty="0" smtClean="0"/>
              <a:t>2</a:t>
            </a:r>
            <a:r>
              <a:rPr lang="zh-TW" altLang="en-US" sz="2800" dirty="0" smtClean="0"/>
              <a:t>日之例假，每</a:t>
            </a:r>
            <a:r>
              <a:rPr lang="en-US" altLang="zh-TW" sz="2800" dirty="0" smtClean="0"/>
              <a:t>4</a:t>
            </a:r>
            <a:r>
              <a:rPr lang="zh-TW" altLang="en-US" sz="2800" dirty="0" smtClean="0"/>
              <a:t>週內之例假及休息日至少應有</a:t>
            </a:r>
            <a:r>
              <a:rPr lang="en-US" altLang="zh-TW" sz="2800" dirty="0" smtClean="0"/>
              <a:t>8</a:t>
            </a:r>
            <a:r>
              <a:rPr lang="zh-TW" altLang="en-US" sz="2800" dirty="0" smtClean="0"/>
              <a:t>日。</a:t>
            </a:r>
          </a:p>
          <a:p>
            <a:pPr marL="692150" indent="-609600">
              <a:lnSpc>
                <a:spcPct val="90000"/>
              </a:lnSpc>
              <a:buFont typeface="Wingdings 2" pitchFamily="18" charset="2"/>
              <a:buNone/>
            </a:pPr>
            <a:endParaRPr lang="zh-TW" altLang="en-US" sz="2800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zh-TW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出勤打卡</a:t>
            </a:r>
          </a:p>
        </p:txBody>
      </p:sp>
      <p:sp>
        <p:nvSpPr>
          <p:cNvPr id="54275" name="內容版面配置區 2"/>
          <p:cNvSpPr>
            <a:spLocks noGrp="1"/>
          </p:cNvSpPr>
          <p:nvPr>
            <p:ph idx="1"/>
          </p:nvPr>
        </p:nvSpPr>
        <p:spPr>
          <a:xfrm>
            <a:off x="1187450" y="1447800"/>
            <a:ext cx="7747000" cy="4800600"/>
          </a:xfrm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zh-TW" altLang="en-US" sz="2600" dirty="0" smtClean="0"/>
              <a:t>上班時間：周一至周五</a:t>
            </a:r>
            <a:r>
              <a:rPr lang="en-US" altLang="zh-TW" sz="2600" dirty="0" smtClean="0"/>
              <a:t>8:00~16:30</a:t>
            </a:r>
          </a:p>
          <a:p>
            <a:pPr>
              <a:lnSpc>
                <a:spcPct val="150000"/>
              </a:lnSpc>
            </a:pPr>
            <a:r>
              <a:rPr lang="zh-TW" altLang="en-US" sz="2600" dirty="0" smtClean="0"/>
              <a:t>寒、暑假上班時間：周一至周五</a:t>
            </a:r>
            <a:r>
              <a:rPr lang="en-US" altLang="zh-TW" sz="2600" dirty="0" smtClean="0"/>
              <a:t>9:00~16:30</a:t>
            </a:r>
          </a:p>
          <a:p>
            <a:pPr>
              <a:lnSpc>
                <a:spcPct val="150000"/>
              </a:lnSpc>
            </a:pPr>
            <a:r>
              <a:rPr lang="zh-TW" altLang="en-US" sz="2600" dirty="0" smtClean="0"/>
              <a:t>上、下班皆須進</a:t>
            </a:r>
            <a:r>
              <a:rPr lang="en-US" altLang="zh-TW" sz="2600" dirty="0" smtClean="0"/>
              <a:t>portal</a:t>
            </a:r>
            <a:r>
              <a:rPr lang="zh-TW" altLang="en-US" sz="2600" dirty="0" smtClean="0"/>
              <a:t>系統辦理簽到退。</a:t>
            </a:r>
            <a:endParaRPr lang="en-US" altLang="zh-TW" sz="2600" dirty="0" smtClean="0"/>
          </a:p>
          <a:p>
            <a:pPr>
              <a:lnSpc>
                <a:spcPct val="150000"/>
              </a:lnSpc>
            </a:pPr>
            <a:r>
              <a:rPr lang="zh-TW" altLang="en-US" sz="2600" dirty="0" smtClean="0"/>
              <a:t>簽到退紀錄皆可於工作日誌頁面中查詢。</a:t>
            </a:r>
            <a:endParaRPr lang="en-US" altLang="zh-TW" sz="2600" dirty="0" smtClean="0"/>
          </a:p>
          <a:p>
            <a:pPr>
              <a:lnSpc>
                <a:spcPct val="150000"/>
              </a:lnSpc>
            </a:pPr>
            <a:r>
              <a:rPr lang="zh-TW" altLang="en-US" sz="2600" dirty="0"/>
              <a:t>部分</a:t>
            </a:r>
            <a:r>
              <a:rPr lang="zh-TW" altLang="en-US" sz="2600" dirty="0" smtClean="0"/>
              <a:t>單位因業務性質未採用系統辦理簽到退，如單位係採紙本登記，</a:t>
            </a:r>
            <a:r>
              <a:rPr lang="zh-TW" altLang="en-US" sz="2600" dirty="0" smtClean="0">
                <a:solidFill>
                  <a:srgbClr val="FF0000"/>
                </a:solidFill>
              </a:rPr>
              <a:t>簽到退時間須詳載至分鐘</a:t>
            </a:r>
            <a:r>
              <a:rPr lang="zh-TW" altLang="en-US" sz="2600" dirty="0" smtClean="0"/>
              <a:t>。</a:t>
            </a:r>
            <a:endParaRPr lang="en-US" altLang="zh-TW" sz="2600" dirty="0" smtClean="0"/>
          </a:p>
          <a:p>
            <a:endParaRPr lang="zh-TW" alt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b="1" dirty="0" smtClean="0"/>
              <a:t>延長工時</a:t>
            </a:r>
            <a:r>
              <a:rPr lang="en-US" altLang="zh-TW" b="1" dirty="0" smtClean="0"/>
              <a:t>(1/2)</a:t>
            </a:r>
            <a:endParaRPr lang="zh-TW" altLang="en-US" b="1" dirty="0"/>
          </a:p>
        </p:txBody>
      </p:sp>
      <p:sp>
        <p:nvSpPr>
          <p:cNvPr id="55299" name="內容版面配置區 2"/>
          <p:cNvSpPr>
            <a:spLocks noGrp="1"/>
          </p:cNvSpPr>
          <p:nvPr>
            <p:ph idx="1"/>
          </p:nvPr>
        </p:nvSpPr>
        <p:spPr>
          <a:xfrm>
            <a:off x="1187450" y="1447800"/>
            <a:ext cx="7747000" cy="4800600"/>
          </a:xfrm>
        </p:spPr>
        <p:txBody>
          <a:bodyPr/>
          <a:lstStyle/>
          <a:p>
            <a:pPr>
              <a:defRPr/>
            </a:pPr>
            <a:r>
              <a:rPr lang="zh-TW" altLang="en-US" sz="2800" dirty="0" smtClean="0"/>
              <a:t>雇主延長勞工之工作時間連同正常工作時間， 一日不得超過</a:t>
            </a:r>
            <a:r>
              <a:rPr lang="en-US" altLang="zh-TW" sz="2800" dirty="0" smtClean="0"/>
              <a:t>12</a:t>
            </a:r>
            <a:r>
              <a:rPr lang="zh-TW" altLang="en-US" sz="2800" dirty="0" smtClean="0"/>
              <a:t>小時。</a:t>
            </a:r>
            <a:endParaRPr lang="en-US" altLang="zh-TW" sz="2800" dirty="0" smtClean="0"/>
          </a:p>
          <a:p>
            <a:pPr>
              <a:defRPr/>
            </a:pPr>
            <a:r>
              <a:rPr lang="zh-TW" altLang="en-US" sz="2800" dirty="0" smtClean="0"/>
              <a:t>延長之工作時間，一個月不得超過</a:t>
            </a:r>
            <a:r>
              <a:rPr lang="en-US" altLang="zh-TW" sz="2800" dirty="0" smtClean="0"/>
              <a:t>46</a:t>
            </a:r>
            <a:r>
              <a:rPr lang="zh-TW" altLang="en-US" sz="2800" dirty="0" smtClean="0"/>
              <a:t>小時。</a:t>
            </a:r>
            <a:endParaRPr lang="en-US" altLang="zh-TW" sz="2800" dirty="0" smtClean="0"/>
          </a:p>
          <a:p>
            <a:pPr marL="720000" lvl="1" defTabSz="1440000">
              <a:buFont typeface="Wingdings" panose="05000000000000000000" pitchFamily="2" charset="2"/>
              <a:buChar char="Ø"/>
              <a:defRPr/>
            </a:pPr>
            <a:r>
              <a:rPr lang="zh-TW" altLang="en-US" sz="1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加班彈性：經勞資會議同意，加班時數得以</a:t>
            </a:r>
            <a:r>
              <a:rPr lang="en-US" altLang="zh-TW" sz="1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TW" altLang="en-US" sz="1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個月為區間總量管制，單月加班上限</a:t>
            </a:r>
            <a:r>
              <a:rPr lang="en-US" altLang="zh-TW" sz="1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r>
              <a:rPr lang="zh-TW" altLang="en-US" sz="1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小時，每</a:t>
            </a:r>
            <a:r>
              <a:rPr lang="en-US" altLang="zh-TW" sz="1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TW" altLang="en-US" sz="1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個月總時數不得超過</a:t>
            </a:r>
            <a:r>
              <a:rPr lang="en-US" altLang="zh-TW" sz="1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138</a:t>
            </a:r>
            <a:r>
              <a:rPr lang="zh-TW" altLang="en-US" sz="1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小時。</a:t>
            </a:r>
            <a:endParaRPr lang="en-US" altLang="zh-TW" sz="1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3462" lvl="1" indent="0" defTabSz="1440000">
              <a:buNone/>
              <a:defRPr/>
            </a:pPr>
            <a:endParaRPr lang="en-US" altLang="zh-TW" sz="800" dirty="0" smtClean="0"/>
          </a:p>
          <a:p>
            <a:pPr>
              <a:buFont typeface="Wingdings 2" pitchFamily="18" charset="2"/>
              <a:buNone/>
              <a:defRPr/>
            </a:pPr>
            <a:r>
              <a:rPr lang="en-US" altLang="zh-TW" sz="2000" b="1" dirty="0" smtClean="0"/>
              <a:t>※ </a:t>
            </a:r>
            <a:r>
              <a:rPr lang="zh-TW" altLang="en-US" sz="2400" b="1" dirty="0" smtClean="0"/>
              <a:t>目前校內規定：平日每日不得加班逾</a:t>
            </a:r>
            <a:r>
              <a:rPr lang="en-US" altLang="zh-TW" sz="2400" b="1" dirty="0" smtClean="0"/>
              <a:t>4</a:t>
            </a:r>
            <a:r>
              <a:rPr lang="zh-TW" altLang="en-US" sz="2400" b="1" dirty="0" smtClean="0"/>
              <a:t>小時，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每月加班上限為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30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小時</a:t>
            </a:r>
            <a:r>
              <a:rPr lang="en-US" altLang="zh-TW" sz="2400" b="1" dirty="0" smtClean="0"/>
              <a:t>(</a:t>
            </a:r>
            <a:r>
              <a:rPr lang="zh-TW" altLang="en-US" sz="2400" b="1" dirty="0" smtClean="0"/>
              <a:t>比勞基法規定之</a:t>
            </a:r>
            <a:r>
              <a:rPr lang="en-US" altLang="zh-TW" sz="2400" b="1" dirty="0" smtClean="0"/>
              <a:t>46</a:t>
            </a:r>
            <a:r>
              <a:rPr lang="zh-TW" altLang="en-US" sz="2400" b="1" dirty="0" smtClean="0"/>
              <a:t>小時低</a:t>
            </a:r>
            <a:r>
              <a:rPr lang="en-US" altLang="zh-TW" sz="2400" b="1" dirty="0" smtClean="0"/>
              <a:t>)</a:t>
            </a:r>
            <a:r>
              <a:rPr lang="zh-TW" altLang="en-US" sz="2400" b="1" dirty="0" smtClean="0"/>
              <a:t>。</a:t>
            </a:r>
            <a:endParaRPr lang="en-US" altLang="zh-TW" sz="2400" b="1" dirty="0" smtClean="0"/>
          </a:p>
          <a:p>
            <a:pPr>
              <a:buFont typeface="Wingdings 2" pitchFamily="18" charset="2"/>
              <a:buNone/>
              <a:defRPr/>
            </a:pPr>
            <a:endParaRPr lang="en-US" altLang="zh-TW" sz="2400" b="1" dirty="0" smtClean="0"/>
          </a:p>
          <a:p>
            <a:pPr>
              <a:defRPr/>
            </a:pPr>
            <a:r>
              <a:rPr lang="zh-TW" altLang="en-US" sz="2400" b="1" dirty="0" smtClean="0"/>
              <a:t>加班請於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事前提出</a:t>
            </a:r>
            <a:r>
              <a:rPr lang="zh-TW" altLang="en-US" sz="2400" b="1" dirty="0" smtClean="0"/>
              <a:t>加班申請，並經單位主管簽核同意後，使得依實際簽到退時間辦理加班申請。</a:t>
            </a:r>
            <a:endParaRPr lang="en-US" altLang="zh-TW" sz="2400" b="1" dirty="0" smtClean="0"/>
          </a:p>
          <a:p>
            <a:pPr marL="82550" indent="0">
              <a:buFont typeface="Wingdings 2" pitchFamily="18" charset="2"/>
              <a:buNone/>
              <a:defRPr/>
            </a:pPr>
            <a:r>
              <a:rPr lang="zh-TW" altLang="en-US" sz="2400" b="1" dirty="0"/>
              <a:t> </a:t>
            </a:r>
            <a:r>
              <a:rPr lang="zh-TW" altLang="en-US" sz="2400" b="1" dirty="0" smtClean="0"/>
              <a:t>   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暫以</a:t>
            </a:r>
            <a:r>
              <a:rPr lang="zh-TW" altLang="en-US" sz="2400" u="sng" dirty="0" smtClean="0"/>
              <a:t>紙本</a:t>
            </a:r>
            <a:r>
              <a:rPr lang="zh-TW" altLang="en-US" sz="2400" dirty="0" smtClean="0"/>
              <a:t>辦理事前加班申請</a:t>
            </a:r>
            <a:r>
              <a:rPr lang="en-US" altLang="zh-TW" sz="2400" dirty="0" smtClean="0"/>
              <a:t>)</a:t>
            </a:r>
          </a:p>
          <a:p>
            <a:pPr>
              <a:buFont typeface="Wingdings 2" pitchFamily="18" charset="2"/>
              <a:buNone/>
              <a:defRPr/>
            </a:pPr>
            <a:endParaRPr lang="en-US" altLang="zh-TW" sz="2000" dirty="0" smtClean="0"/>
          </a:p>
          <a:p>
            <a:pPr>
              <a:buFont typeface="Wingdings 2" pitchFamily="18" charset="2"/>
              <a:buNone/>
              <a:defRPr/>
            </a:pPr>
            <a:endParaRPr lang="en-US" altLang="zh-TW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/>
              <a:t>延長</a:t>
            </a:r>
            <a:r>
              <a:rPr lang="zh-TW" altLang="en-US" b="1" dirty="0" smtClean="0"/>
              <a:t>工時 </a:t>
            </a:r>
            <a:r>
              <a:rPr lang="en-US" altLang="zh-TW" b="1" dirty="0" smtClean="0"/>
              <a:t>(2/2)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11800" y="1371600"/>
            <a:ext cx="8032200" cy="5257800"/>
          </a:xfrm>
        </p:spPr>
        <p:txBody>
          <a:bodyPr/>
          <a:lstStyle/>
          <a:p>
            <a:pPr marL="82550" indent="0">
              <a:buNone/>
            </a:pPr>
            <a:r>
              <a:rPr lang="zh-TW" altLang="en-US" b="1" dirty="0" smtClean="0"/>
              <a:t>加班費</a:t>
            </a:r>
            <a:endParaRPr lang="en-US" altLang="zh-TW" b="1" dirty="0" smtClean="0"/>
          </a:p>
          <a:p>
            <a:pPr marL="82550" indent="0">
              <a:spcBef>
                <a:spcPts val="1200"/>
              </a:spcBef>
              <a:buNone/>
            </a:pPr>
            <a:r>
              <a:rPr lang="zh-TW" altLang="en-US" sz="1600" b="1" dirty="0" smtClean="0"/>
              <a:t>平日：</a:t>
            </a:r>
            <a:endParaRPr lang="en-US" altLang="zh-TW" sz="1600" b="1" dirty="0"/>
          </a:p>
          <a:p>
            <a:pPr marL="425450" indent="-342900">
              <a:spcBef>
                <a:spcPts val="1200"/>
              </a:spcBef>
              <a:buClrTx/>
              <a:buFont typeface="+mj-ea"/>
              <a:buAutoNum type="ea1ChtPeriod"/>
            </a:pPr>
            <a:r>
              <a:rPr lang="zh-TW" altLang="en-US" sz="1600" dirty="0" smtClean="0"/>
              <a:t>延長</a:t>
            </a:r>
            <a:r>
              <a:rPr lang="zh-TW" altLang="en-US" sz="1600" dirty="0"/>
              <a:t>工作時間在二小時以內者，按平日每小時工資額</a:t>
            </a:r>
            <a:r>
              <a:rPr lang="zh-TW" altLang="en-US" sz="1600" b="1" dirty="0"/>
              <a:t>加給三分之一</a:t>
            </a:r>
            <a:r>
              <a:rPr lang="zh-TW" altLang="en-US" sz="1600" dirty="0"/>
              <a:t>以上</a:t>
            </a:r>
            <a:r>
              <a:rPr lang="zh-TW" altLang="en-US" sz="1600" dirty="0" smtClean="0"/>
              <a:t>。</a:t>
            </a:r>
            <a:endParaRPr lang="en-US" altLang="zh-TW" sz="1600" dirty="0" smtClean="0"/>
          </a:p>
          <a:p>
            <a:pPr marL="425450" indent="-342900">
              <a:spcBef>
                <a:spcPts val="1200"/>
              </a:spcBef>
              <a:buClrTx/>
              <a:buFont typeface="+mj-ea"/>
              <a:buAutoNum type="ea1ChtPeriod"/>
            </a:pPr>
            <a:r>
              <a:rPr lang="zh-TW" altLang="en-US" sz="1600" dirty="0" smtClean="0"/>
              <a:t>再</a:t>
            </a:r>
            <a:r>
              <a:rPr lang="zh-TW" altLang="en-US" sz="1600" dirty="0"/>
              <a:t>延長工作時間在二小時以內者，按平日每小時工資額</a:t>
            </a:r>
            <a:r>
              <a:rPr lang="zh-TW" altLang="en-US" sz="1600" b="1" dirty="0"/>
              <a:t>加給三分之二</a:t>
            </a:r>
            <a:r>
              <a:rPr lang="zh-TW" altLang="en-US" sz="1600" dirty="0"/>
              <a:t>以上。</a:t>
            </a:r>
          </a:p>
          <a:p>
            <a:pPr marL="82550" indent="0">
              <a:spcBef>
                <a:spcPts val="1200"/>
              </a:spcBef>
              <a:buClrTx/>
              <a:buNone/>
            </a:pPr>
            <a:r>
              <a:rPr lang="zh-TW" altLang="en-US" sz="1600" b="1" dirty="0" smtClean="0">
                <a:solidFill>
                  <a:srgbClr val="FF0000"/>
                </a:solidFill>
              </a:rPr>
              <a:t>休息日：</a:t>
            </a:r>
            <a:endParaRPr lang="en-US" altLang="zh-TW" sz="1600" b="1" dirty="0">
              <a:solidFill>
                <a:srgbClr val="FF0000"/>
              </a:solidFill>
            </a:endParaRPr>
          </a:p>
          <a:p>
            <a:pPr marL="425450" indent="-342900">
              <a:spcBef>
                <a:spcPts val="1200"/>
              </a:spcBef>
              <a:buClrTx/>
              <a:buFont typeface="+mj-ea"/>
              <a:buAutoNum type="ea1ChtPeriod"/>
            </a:pPr>
            <a:r>
              <a:rPr lang="zh-TW" altLang="en-US" sz="1600" dirty="0" smtClean="0"/>
              <a:t>工作</a:t>
            </a:r>
            <a:r>
              <a:rPr lang="zh-TW" altLang="en-US" sz="1600" dirty="0"/>
              <a:t>時間在二小時以內者</a:t>
            </a:r>
            <a:r>
              <a:rPr lang="zh-TW" altLang="en-US" sz="1600" dirty="0" smtClean="0"/>
              <a:t>，工資</a:t>
            </a:r>
            <a:r>
              <a:rPr lang="zh-TW" altLang="en-US" sz="1600" dirty="0"/>
              <a:t>按平日每小時工資額另再加給</a:t>
            </a:r>
            <a:r>
              <a:rPr lang="zh-TW" altLang="en-US" sz="1600" b="1" dirty="0">
                <a:solidFill>
                  <a:srgbClr val="FF0000"/>
                </a:solidFill>
              </a:rPr>
              <a:t>一又三分之一</a:t>
            </a:r>
            <a:r>
              <a:rPr lang="zh-TW" altLang="en-US" sz="1600" dirty="0" smtClean="0"/>
              <a:t>以上。</a:t>
            </a:r>
            <a:endParaRPr lang="en-US" altLang="zh-TW" sz="1600" dirty="0"/>
          </a:p>
          <a:p>
            <a:pPr marL="425450" indent="-342900">
              <a:spcBef>
                <a:spcPts val="1200"/>
              </a:spcBef>
              <a:buClrTx/>
              <a:buFont typeface="+mj-ea"/>
              <a:buAutoNum type="ea1ChtPeriod"/>
            </a:pPr>
            <a:r>
              <a:rPr lang="zh-TW" altLang="en-US" sz="1600" dirty="0" smtClean="0"/>
              <a:t>工作</a:t>
            </a:r>
            <a:r>
              <a:rPr lang="zh-TW" altLang="en-US" sz="1600" dirty="0"/>
              <a:t>二小時後再繼續工作者，按平日每小時工資額另再加給</a:t>
            </a:r>
            <a:r>
              <a:rPr lang="zh-TW" altLang="en-US" sz="1600" b="1" dirty="0">
                <a:solidFill>
                  <a:srgbClr val="FF0000"/>
                </a:solidFill>
              </a:rPr>
              <a:t>一又三分之二</a:t>
            </a:r>
            <a:r>
              <a:rPr lang="zh-TW" altLang="en-US" sz="1600" dirty="0"/>
              <a:t>以上</a:t>
            </a:r>
            <a:r>
              <a:rPr lang="zh-TW" altLang="en-US" sz="1600" dirty="0" smtClean="0"/>
              <a:t>。</a:t>
            </a:r>
            <a:endParaRPr lang="en-US" altLang="zh-TW" sz="1050" dirty="0"/>
          </a:p>
          <a:p>
            <a:pPr marL="82550" indent="0">
              <a:buNone/>
            </a:pPr>
            <a:r>
              <a:rPr lang="zh-TW" altLang="en-US" b="1" dirty="0"/>
              <a:t>補休假：</a:t>
            </a:r>
            <a:endParaRPr lang="en-US" altLang="zh-TW" b="1" dirty="0"/>
          </a:p>
          <a:p>
            <a:pPr marL="425450" indent="-342900">
              <a:lnSpc>
                <a:spcPct val="150000"/>
              </a:lnSpc>
              <a:buClrTx/>
              <a:buFont typeface="+mj-ea"/>
              <a:buAutoNum type="ea1ChtPeriod"/>
            </a:pPr>
            <a:r>
              <a:rPr lang="zh-TW" altLang="en-US" sz="1600" dirty="0" smtClean="0"/>
              <a:t>依</a:t>
            </a:r>
            <a:r>
              <a:rPr lang="zh-TW" altLang="en-US" sz="1600" dirty="0"/>
              <a:t>勞工意願選擇補休並經雇主同意者，</a:t>
            </a:r>
            <a:r>
              <a:rPr lang="zh-TW" altLang="en-US" sz="1600" dirty="0" smtClean="0"/>
              <a:t>應依</a:t>
            </a:r>
            <a:r>
              <a:rPr lang="zh-TW" altLang="en-US" sz="1600" dirty="0"/>
              <a:t>勞工工作之時數計算補休時數</a:t>
            </a:r>
            <a:r>
              <a:rPr lang="zh-TW" altLang="en-US" sz="1600" dirty="0" smtClean="0"/>
              <a:t>。</a:t>
            </a:r>
            <a:endParaRPr lang="en-US" altLang="zh-TW" sz="1600" dirty="0"/>
          </a:p>
          <a:p>
            <a:pPr marL="425450" indent="-342900">
              <a:lnSpc>
                <a:spcPct val="150000"/>
              </a:lnSpc>
              <a:buClrTx/>
              <a:buFont typeface="+mj-ea"/>
              <a:buAutoNum type="ea1ChtPeriod"/>
            </a:pPr>
            <a:r>
              <a:rPr lang="zh-TW" altLang="en-US" sz="1600" dirty="0" smtClean="0"/>
              <a:t>補</a:t>
            </a:r>
            <a:r>
              <a:rPr lang="zh-TW" altLang="en-US" sz="1600" dirty="0"/>
              <a:t>休</a:t>
            </a:r>
            <a:r>
              <a:rPr lang="zh-TW" altLang="en-US" sz="1600" dirty="0" smtClean="0"/>
              <a:t>期限以一年為限。</a:t>
            </a:r>
            <a:endParaRPr lang="en-US" altLang="zh-TW" sz="1600" dirty="0"/>
          </a:p>
          <a:p>
            <a:pPr marL="425450" indent="-342900">
              <a:lnSpc>
                <a:spcPct val="150000"/>
              </a:lnSpc>
              <a:buClrTx/>
              <a:buFont typeface="+mj-ea"/>
              <a:buAutoNum type="ea1ChtPeriod"/>
            </a:pPr>
            <a:r>
              <a:rPr lang="zh-TW" altLang="en-US" sz="1600" dirty="0" smtClean="0"/>
              <a:t>補</a:t>
            </a:r>
            <a:r>
              <a:rPr lang="zh-TW" altLang="en-US" sz="1600" dirty="0"/>
              <a:t>休期限屆期或契約終止未</a:t>
            </a:r>
            <a:r>
              <a:rPr lang="zh-TW" altLang="en-US" sz="1600" dirty="0" smtClean="0"/>
              <a:t>補休</a:t>
            </a:r>
            <a:r>
              <a:rPr lang="zh-TW" altLang="en-US" sz="1600" dirty="0"/>
              <a:t>之時數，應依延長工作時間或休息日工作當日之工資計算標準發給</a:t>
            </a:r>
            <a:r>
              <a:rPr lang="zh-TW" altLang="en-US" sz="1600" dirty="0" smtClean="0"/>
              <a:t>工資。</a:t>
            </a:r>
            <a:endParaRPr lang="en-US" altLang="zh-TW" sz="1600" dirty="0"/>
          </a:p>
          <a:p>
            <a:pPr marL="82550" indent="0">
              <a:buNone/>
            </a:pPr>
            <a:endParaRPr lang="zh-TW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69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加班費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計算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b="1" dirty="0"/>
              <a:t>1/2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b="1" dirty="0"/>
          </a:p>
        </p:txBody>
      </p:sp>
      <p:sp>
        <p:nvSpPr>
          <p:cNvPr id="5" name="object 9"/>
          <p:cNvSpPr txBox="1"/>
          <p:nvPr/>
        </p:nvSpPr>
        <p:spPr>
          <a:xfrm>
            <a:off x="1424253" y="6019800"/>
            <a:ext cx="7684578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※107</a:t>
            </a:r>
            <a:r>
              <a:rPr kumimoji="0" lang="zh-TW" alt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年</a:t>
            </a:r>
            <a:r>
              <a:rPr kumimoji="0" lang="en-US" altLang="zh-TW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kumimoji="0" lang="zh-TW" alt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月修法後，</a:t>
            </a:r>
            <a:r>
              <a:rPr kumimoji="0" lang="zh-TW" alt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休息日加班費計算方式改為依實際出勤時間「核實」計算</a:t>
            </a:r>
            <a:r>
              <a:rPr kumimoji="0" lang="zh-TW" alt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kumimoji="0" lang="en-US" altLang="zh-TW" sz="1600" dirty="0" smtClean="0">
              <a:solidFill>
                <a:srgbClr val="FF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127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16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kumimoji="0" lang="zh-TW" altLang="en-US" sz="16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修改</a:t>
            </a:r>
            <a:r>
              <a:rPr kumimoji="0" lang="zh-TW" altLang="en-US" sz="16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休息日</a:t>
            </a:r>
            <a:r>
              <a:rPr kumimoji="0" lang="zh-TW" altLang="en-US" sz="16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加班費「做</a:t>
            </a:r>
            <a:r>
              <a:rPr kumimoji="0" lang="en-US" altLang="zh-TW" sz="16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kumimoji="0" lang="zh-TW" altLang="en-US" sz="16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算</a:t>
            </a:r>
            <a:r>
              <a:rPr kumimoji="0" lang="en-US" altLang="zh-TW" sz="16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kumimoji="0" lang="zh-TW" altLang="en-US" sz="16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、做</a:t>
            </a:r>
            <a:r>
              <a:rPr kumimoji="0" lang="en-US" altLang="zh-TW" sz="16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kumimoji="0" lang="zh-TW" altLang="en-US" sz="16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算</a:t>
            </a:r>
            <a:r>
              <a:rPr kumimoji="0" lang="en-US" altLang="zh-TW" sz="16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8</a:t>
            </a:r>
            <a:r>
              <a:rPr kumimoji="0" lang="zh-TW" altLang="en-US" sz="16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」之累進計算方式</a:t>
            </a:r>
            <a:r>
              <a:rPr kumimoji="0" lang="en-US" altLang="zh-TW" sz="16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endParaRPr kumimoji="0" sz="1600" dirty="0">
              <a:solidFill>
                <a:srgbClr val="FF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497333" y="16341"/>
            <a:ext cx="2637875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/>
              </a:rPr>
              <a:t>勞動部加班費試算系統</a:t>
            </a:r>
            <a:endParaRPr kumimoji="0" lang="zh-TW" altLang="en-US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  <a:cs typeface="微軟正黑體"/>
            </a:endParaRPr>
          </a:p>
          <a:p>
            <a:pPr marL="12700" fontAlgn="auto">
              <a:spcBef>
                <a:spcPts val="565"/>
              </a:spcBef>
              <a:spcAft>
                <a:spcPts val="0"/>
              </a:spcAft>
            </a:pPr>
            <a:r>
              <a:rPr kumimoji="0" lang="en-US" altLang="zh-TW" u="heavy" dirty="0" smtClean="0">
                <a:solidFill>
                  <a:srgbClr val="8DC664"/>
                </a:solidFill>
                <a:latin typeface="Gill Sans MT"/>
                <a:ea typeface="新細明體"/>
                <a:cs typeface="Gill Sans MT"/>
                <a:hlinkClick r:id="rId2"/>
              </a:rPr>
              <a:t>htt</a:t>
            </a:r>
            <a:r>
              <a:rPr kumimoji="0" lang="en-US" altLang="zh-TW" u="heavy" spc="5" dirty="0" smtClean="0">
                <a:solidFill>
                  <a:srgbClr val="8DC664"/>
                </a:solidFill>
                <a:latin typeface="Gill Sans MT"/>
                <a:ea typeface="新細明體"/>
                <a:cs typeface="Gill Sans MT"/>
                <a:hlinkClick r:id="rId2"/>
              </a:rPr>
              <a:t>p</a:t>
            </a:r>
            <a:r>
              <a:rPr kumimoji="0" lang="en-US" altLang="zh-TW" u="heavy" dirty="0" smtClean="0">
                <a:solidFill>
                  <a:srgbClr val="8DC664"/>
                </a:solidFill>
                <a:latin typeface="Gill Sans MT"/>
                <a:ea typeface="新細明體"/>
                <a:cs typeface="Gill Sans MT"/>
                <a:hlinkClick r:id="rId2"/>
              </a:rPr>
              <a:t>s://l</a:t>
            </a:r>
            <a:r>
              <a:rPr kumimoji="0" lang="en-US" altLang="zh-TW" u="heavy" spc="-15" dirty="0" smtClean="0">
                <a:solidFill>
                  <a:srgbClr val="8DC664"/>
                </a:solidFill>
                <a:latin typeface="Gill Sans MT"/>
                <a:ea typeface="新細明體"/>
                <a:cs typeface="Gill Sans MT"/>
                <a:hlinkClick r:id="rId2"/>
              </a:rPr>
              <a:t>a</a:t>
            </a:r>
            <a:r>
              <a:rPr kumimoji="0" lang="en-US" altLang="zh-TW" u="heavy" dirty="0" smtClean="0">
                <a:solidFill>
                  <a:srgbClr val="8DC664"/>
                </a:solidFill>
                <a:latin typeface="Gill Sans MT"/>
                <a:ea typeface="新細明體"/>
                <a:cs typeface="Gill Sans MT"/>
                <a:hlinkClick r:id="rId2"/>
              </a:rPr>
              <a:t>b</a:t>
            </a:r>
            <a:r>
              <a:rPr kumimoji="0" lang="en-US" altLang="zh-TW" u="heavy" spc="-70" dirty="0" smtClean="0">
                <a:solidFill>
                  <a:srgbClr val="8DC664"/>
                </a:solidFill>
                <a:latin typeface="Gill Sans MT"/>
                <a:ea typeface="新細明體"/>
                <a:cs typeface="Gill Sans MT"/>
                <a:hlinkClick r:id="rId2"/>
              </a:rPr>
              <a:t>w</a:t>
            </a:r>
            <a:r>
              <a:rPr kumimoji="0" lang="en-US" altLang="zh-TW" u="heavy" dirty="0" smtClean="0">
                <a:solidFill>
                  <a:srgbClr val="8DC664"/>
                </a:solidFill>
                <a:latin typeface="Gill Sans MT"/>
                <a:ea typeface="新細明體"/>
                <a:cs typeface="Gill Sans MT"/>
                <a:hlinkClick r:id="rId2"/>
              </a:rPr>
              <a:t>e</a:t>
            </a:r>
            <a:r>
              <a:rPr kumimoji="0" lang="en-US" altLang="zh-TW" u="heavy" spc="-35" dirty="0" smtClean="0">
                <a:solidFill>
                  <a:srgbClr val="8DC664"/>
                </a:solidFill>
                <a:latin typeface="Gill Sans MT"/>
                <a:ea typeface="新細明體"/>
                <a:cs typeface="Gill Sans MT"/>
                <a:hlinkClick r:id="rId2"/>
              </a:rPr>
              <a:t>b</a:t>
            </a:r>
            <a:r>
              <a:rPr kumimoji="0" lang="en-US" altLang="zh-TW" u="heavy" spc="-5" dirty="0" smtClean="0">
                <a:solidFill>
                  <a:srgbClr val="8DC664"/>
                </a:solidFill>
                <a:latin typeface="Gill Sans MT"/>
                <a:ea typeface="新細明體"/>
                <a:cs typeface="Gill Sans MT"/>
                <a:hlinkClick r:id="rId2"/>
              </a:rPr>
              <a:t>.</a:t>
            </a:r>
            <a:r>
              <a:rPr kumimoji="0" lang="en-US" altLang="zh-TW" u="heavy" spc="-20" dirty="0" smtClean="0">
                <a:solidFill>
                  <a:srgbClr val="8DC664"/>
                </a:solidFill>
                <a:latin typeface="Gill Sans MT"/>
                <a:ea typeface="新細明體"/>
                <a:cs typeface="Gill Sans MT"/>
                <a:hlinkClick r:id="rId2"/>
              </a:rPr>
              <a:t>m</a:t>
            </a:r>
            <a:r>
              <a:rPr kumimoji="0" lang="en-US" altLang="zh-TW" u="heavy" dirty="0" smtClean="0">
                <a:solidFill>
                  <a:srgbClr val="8DC664"/>
                </a:solidFill>
                <a:latin typeface="Gill Sans MT"/>
                <a:ea typeface="新細明體"/>
                <a:cs typeface="Gill Sans MT"/>
                <a:hlinkClick r:id="rId2"/>
              </a:rPr>
              <a:t>o</a:t>
            </a:r>
            <a:r>
              <a:rPr kumimoji="0" lang="en-US" altLang="zh-TW" u="heavy" spc="-15" dirty="0" smtClean="0">
                <a:solidFill>
                  <a:srgbClr val="8DC664"/>
                </a:solidFill>
                <a:latin typeface="Gill Sans MT"/>
                <a:ea typeface="新細明體"/>
                <a:cs typeface="Gill Sans MT"/>
                <a:hlinkClick r:id="rId2"/>
              </a:rPr>
              <a:t>l</a:t>
            </a:r>
            <a:r>
              <a:rPr kumimoji="0" lang="en-US" altLang="zh-TW" u="heavy" spc="-5" dirty="0" smtClean="0">
                <a:solidFill>
                  <a:srgbClr val="8DC664"/>
                </a:solidFill>
                <a:latin typeface="Gill Sans MT"/>
                <a:ea typeface="新細明體"/>
                <a:cs typeface="Gill Sans MT"/>
                <a:hlinkClick r:id="rId2"/>
              </a:rPr>
              <a:t>.</a:t>
            </a:r>
            <a:r>
              <a:rPr kumimoji="0" lang="en-US" altLang="zh-TW" u="heavy" spc="-35" dirty="0" smtClean="0">
                <a:solidFill>
                  <a:srgbClr val="8DC664"/>
                </a:solidFill>
                <a:latin typeface="Gill Sans MT"/>
                <a:ea typeface="新細明體"/>
                <a:cs typeface="Gill Sans MT"/>
                <a:hlinkClick r:id="rId2"/>
              </a:rPr>
              <a:t>g</a:t>
            </a:r>
            <a:r>
              <a:rPr kumimoji="0" lang="en-US" altLang="zh-TW" u="heavy" spc="-45" dirty="0" smtClean="0">
                <a:solidFill>
                  <a:srgbClr val="8DC664"/>
                </a:solidFill>
                <a:latin typeface="Gill Sans MT"/>
                <a:ea typeface="新細明體"/>
                <a:cs typeface="Gill Sans MT"/>
                <a:hlinkClick r:id="rId2"/>
              </a:rPr>
              <a:t>o</a:t>
            </a:r>
            <a:r>
              <a:rPr kumimoji="0" lang="en-US" altLang="zh-TW" u="heavy" spc="-195" dirty="0" smtClean="0">
                <a:solidFill>
                  <a:srgbClr val="8DC664"/>
                </a:solidFill>
                <a:latin typeface="Gill Sans MT"/>
                <a:ea typeface="新細明體"/>
                <a:cs typeface="Gill Sans MT"/>
                <a:hlinkClick r:id="rId2"/>
              </a:rPr>
              <a:t>v</a:t>
            </a:r>
            <a:r>
              <a:rPr kumimoji="0" lang="en-US" altLang="zh-TW" u="heavy" spc="-5" dirty="0" smtClean="0">
                <a:solidFill>
                  <a:srgbClr val="8DC664"/>
                </a:solidFill>
                <a:latin typeface="Gill Sans MT"/>
                <a:ea typeface="新細明體"/>
                <a:cs typeface="Gill Sans MT"/>
                <a:hlinkClick r:id="rId2"/>
              </a:rPr>
              <a:t>.</a:t>
            </a:r>
            <a:r>
              <a:rPr kumimoji="0" lang="en-US" altLang="zh-TW" u="heavy" spc="-20" dirty="0" smtClean="0">
                <a:solidFill>
                  <a:srgbClr val="8DC664"/>
                </a:solidFill>
                <a:latin typeface="Gill Sans MT"/>
                <a:ea typeface="新細明體"/>
                <a:cs typeface="Gill Sans MT"/>
                <a:hlinkClick r:id="rId2"/>
              </a:rPr>
              <a:t>t</a:t>
            </a:r>
            <a:r>
              <a:rPr kumimoji="0" lang="en-US" altLang="zh-TW" u="heavy" spc="-5" dirty="0" smtClean="0">
                <a:solidFill>
                  <a:srgbClr val="8DC664"/>
                </a:solidFill>
                <a:latin typeface="Gill Sans MT"/>
                <a:ea typeface="新細明體"/>
                <a:cs typeface="Gill Sans MT"/>
                <a:hlinkClick r:id="rId2"/>
              </a:rPr>
              <a:t>w/</a:t>
            </a:r>
            <a:endParaRPr kumimoji="0" lang="en-US" altLang="zh-TW" dirty="0">
              <a:solidFill>
                <a:prstClr val="black"/>
              </a:solidFill>
              <a:latin typeface="Gill Sans MT"/>
              <a:ea typeface="新細明體"/>
              <a:cs typeface="Gill Sans M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內容版面配置區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210166988"/>
                  </p:ext>
                </p:extLst>
              </p:nvPr>
            </p:nvGraphicFramePr>
            <p:xfrm>
              <a:off x="1424252" y="1295400"/>
              <a:ext cx="7370498" cy="4573652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{5C22544A-7EE6-4342-B048-85BDC9FD1C3A}</a:tableStyleId>
                  </a:tblPr>
                  <a:tblGrid>
                    <a:gridCol w="368524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68524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498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dirty="0" smtClean="0"/>
                            <a:t>修法前加班費</a:t>
                          </a:r>
                          <a:endParaRPr lang="zh-TW" altLang="en-US" dirty="0"/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dirty="0" smtClean="0"/>
                            <a:t>修法後加班費</a:t>
                          </a:r>
                          <a:endParaRPr lang="zh-TW" altLang="en-US" dirty="0"/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49839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b="1" dirty="0" smtClean="0"/>
                            <a:t>工作日加班</a:t>
                          </a:r>
                          <a:endParaRPr lang="zh-TW" altLang="en-US" b="1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82026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US" altLang="zh-TW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Times New Roman" panose="02020603050405020304" pitchFamily="18" charset="0"/>
                            </a:rPr>
                            <a:t>=</a:t>
                          </a:r>
                          <a:r>
                            <a:rPr lang="zh-TW" altLang="en-US" dirty="0" smtClean="0"/>
                            <a:t>時薪*</a:t>
                          </a:r>
                          <a:r>
                            <a:rPr lang="en-US" altLang="zh-TW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altLang="zh-TW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zh-TW" altLang="en-US" dirty="0" smtClean="0"/>
                            <a:t>*</a:t>
                          </a:r>
                          <a:r>
                            <a:rPr lang="en-US" altLang="zh-TW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2(</a:t>
                          </a:r>
                          <a:r>
                            <a:rPr lang="zh-TW" altLang="en-US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第</a:t>
                          </a:r>
                          <a:r>
                            <a:rPr lang="en-US" altLang="zh-TW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1-2</a:t>
                          </a:r>
                          <a:r>
                            <a:rPr lang="zh-TW" altLang="en-US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小時</a:t>
                          </a:r>
                          <a:r>
                            <a:rPr lang="en-US" altLang="zh-TW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dirty="0" smtClean="0">
                              <a:latin typeface="+mj-lt"/>
                              <a:cs typeface="Times New Roman" panose="02020603050405020304" pitchFamily="18" charset="0"/>
                            </a:rPr>
                            <a:t>+</a:t>
                          </a:r>
                          <a:r>
                            <a:rPr lang="zh-TW" altLang="en-US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時薪*</a:t>
                          </a:r>
                          <a:r>
                            <a:rPr lang="en-US" altLang="zh-TW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altLang="zh-TW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altLang="zh-TW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zh-TW" altLang="en-US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</a:t>
                          </a:r>
                          <a:r>
                            <a:rPr lang="en-US" altLang="zh-TW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2(</a:t>
                          </a:r>
                          <a:r>
                            <a:rPr lang="zh-TW" altLang="en-US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第</a:t>
                          </a:r>
                          <a:r>
                            <a:rPr lang="en-US" altLang="zh-TW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3-4</a:t>
                          </a:r>
                          <a:r>
                            <a:rPr lang="zh-TW" altLang="en-US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小時</a:t>
                          </a:r>
                          <a:r>
                            <a:rPr lang="en-US" altLang="zh-TW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dirty="0" smtClean="0"/>
                            <a:t>與現行規定相同</a:t>
                          </a:r>
                          <a:endParaRPr lang="zh-TW" altLang="en-US" dirty="0"/>
                        </a:p>
                      </a:txBody>
                      <a:tcPr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49839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b="1" dirty="0" smtClean="0"/>
                            <a:t>休息日加班</a:t>
                          </a:r>
                          <a:endParaRPr lang="zh-TW" altLang="en-US" b="1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82026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US" altLang="zh-TW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Times New Roman" panose="02020603050405020304" pitchFamily="18" charset="0"/>
                            </a:rPr>
                            <a:t>=</a:t>
                          </a:r>
                          <a:r>
                            <a:rPr lang="zh-TW" altLang="en-US" dirty="0" smtClean="0"/>
                            <a:t>時薪*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altLang="zh-TW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zh-TW" altLang="en-US" dirty="0" smtClean="0"/>
                            <a:t>*</a:t>
                          </a:r>
                          <a:r>
                            <a:rPr lang="en-US" altLang="zh-TW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2(</a:t>
                          </a:r>
                          <a:r>
                            <a:rPr lang="zh-TW" altLang="en-US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第</a:t>
                          </a:r>
                          <a:r>
                            <a:rPr lang="en-US" altLang="zh-TW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1-2</a:t>
                          </a:r>
                          <a:r>
                            <a:rPr lang="zh-TW" altLang="en-US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小時</a:t>
                          </a:r>
                          <a:r>
                            <a:rPr lang="en-US" altLang="zh-TW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altLang="zh-TW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Times New Roman" panose="02020603050405020304" pitchFamily="18" charset="0"/>
                            </a:rPr>
                            <a:t>+</a:t>
                          </a:r>
                          <a:r>
                            <a:rPr lang="zh-TW" altLang="en-US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時薪*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altLang="zh-TW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altLang="zh-TW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zh-TW" altLang="en-US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</a:t>
                          </a:r>
                          <a:r>
                            <a:rPr lang="en-US" altLang="zh-TW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6(</a:t>
                          </a:r>
                          <a:r>
                            <a:rPr lang="zh-TW" altLang="en-US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第</a:t>
                          </a:r>
                          <a:r>
                            <a:rPr lang="en-US" altLang="zh-TW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3-8</a:t>
                          </a:r>
                          <a:r>
                            <a:rPr lang="zh-TW" altLang="en-US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小時</a:t>
                          </a:r>
                          <a:r>
                            <a:rPr lang="en-US" altLang="zh-TW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US" altLang="zh-TW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Times New Roman" panose="02020603050405020304" pitchFamily="18" charset="0"/>
                            </a:rPr>
                            <a:t>=</a:t>
                          </a:r>
                          <a:r>
                            <a:rPr lang="zh-TW" altLang="en-US" dirty="0" smtClean="0"/>
                            <a:t>時薪*</a:t>
                          </a:r>
                          <a:r>
                            <a:rPr lang="en-US" altLang="zh-TW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altLang="zh-TW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zh-TW" altLang="en-US" dirty="0" smtClean="0"/>
                            <a:t>*</a:t>
                          </a:r>
                          <a:r>
                            <a:rPr lang="en-US" altLang="zh-TW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2(</a:t>
                          </a:r>
                          <a:r>
                            <a:rPr lang="zh-TW" altLang="en-US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第</a:t>
                          </a:r>
                          <a:r>
                            <a:rPr lang="en-US" altLang="zh-TW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1-2</a:t>
                          </a:r>
                          <a:r>
                            <a:rPr lang="zh-TW" altLang="en-US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小時</a:t>
                          </a:r>
                          <a:r>
                            <a:rPr lang="en-US" altLang="zh-TW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altLang="zh-TW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Times New Roman" panose="02020603050405020304" pitchFamily="18" charset="0"/>
                            </a:rPr>
                            <a:t>+</a:t>
                          </a:r>
                          <a:r>
                            <a:rPr lang="zh-TW" altLang="en-US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時薪*</a:t>
                          </a:r>
                          <a:r>
                            <a:rPr lang="en-US" altLang="zh-TW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altLang="zh-TW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altLang="zh-TW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zh-TW" altLang="en-US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</a:t>
                          </a:r>
                          <a:r>
                            <a:rPr lang="en-US" altLang="zh-TW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6(</a:t>
                          </a:r>
                          <a:r>
                            <a:rPr lang="zh-TW" altLang="en-US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第</a:t>
                          </a:r>
                          <a:r>
                            <a:rPr lang="en-US" altLang="zh-TW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3-8</a:t>
                          </a:r>
                          <a:r>
                            <a:rPr lang="zh-TW" altLang="en-US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小時</a:t>
                          </a:r>
                          <a:r>
                            <a:rPr lang="en-US" altLang="zh-TW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49839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b="1" dirty="0" smtClean="0"/>
                            <a:t>國定假日或特別休假加班</a:t>
                          </a:r>
                          <a:endParaRPr lang="zh-TW" altLang="en-US" b="1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498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US" altLang="zh-TW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Times New Roman" panose="02020603050405020304" pitchFamily="18" charset="0"/>
                            </a:rPr>
                            <a:t>=</a:t>
                          </a:r>
                          <a:r>
                            <a:rPr lang="zh-TW" altLang="en-US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時薪*</a:t>
                          </a:r>
                          <a:r>
                            <a:rPr lang="en-US" altLang="zh-TW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8(</a:t>
                          </a:r>
                          <a:r>
                            <a:rPr lang="zh-TW" altLang="en-US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前</a:t>
                          </a:r>
                          <a:r>
                            <a:rPr lang="en-US" altLang="zh-TW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r>
                            <a:rPr lang="zh-TW" altLang="en-US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小時</a:t>
                          </a:r>
                          <a:r>
                            <a:rPr lang="en-US" altLang="zh-TW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TW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TW" altLang="en-US" dirty="0" smtClean="0"/>
                            <a:t>與現行規定相同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49839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b="1" dirty="0" smtClean="0"/>
                            <a:t>例假日加班</a:t>
                          </a:r>
                          <a:endParaRPr lang="zh-TW" altLang="en-US" b="1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603832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altLang="zh-TW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Times New Roman" panose="02020603050405020304" pitchFamily="18" charset="0"/>
                            </a:rPr>
                            <a:t>=</a:t>
                          </a:r>
                          <a:r>
                            <a:rPr lang="zh-TW" altLang="en-US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時薪*</a:t>
                          </a:r>
                          <a:r>
                            <a:rPr lang="en-US" altLang="zh-TW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8(</a:t>
                          </a:r>
                          <a:r>
                            <a:rPr lang="zh-TW" altLang="en-US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前</a:t>
                          </a:r>
                          <a:r>
                            <a:rPr lang="en-US" altLang="zh-TW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r>
                            <a:rPr lang="zh-TW" altLang="en-US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小時</a:t>
                          </a:r>
                          <a:r>
                            <a:rPr lang="en-US" altLang="zh-TW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TW" altLang="en-US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zh-TW" altLang="en-US" dirty="0" smtClean="0">
                              <a:solidFill>
                                <a:srgbClr val="FF0000"/>
                              </a:solidFill>
                            </a:rPr>
                            <a:t>加班費</a:t>
                          </a:r>
                          <a:r>
                            <a:rPr lang="en-US" altLang="zh-TW" dirty="0" smtClean="0">
                              <a:solidFill>
                                <a:srgbClr val="FF0000"/>
                              </a:solidFill>
                            </a:rPr>
                            <a:t>+</a:t>
                          </a:r>
                          <a:r>
                            <a:rPr lang="zh-TW" altLang="en-US" dirty="0" smtClean="0">
                              <a:solidFill>
                                <a:srgbClr val="FF0000"/>
                              </a:solidFill>
                            </a:rPr>
                            <a:t>補休</a:t>
                          </a:r>
                          <a:r>
                            <a:rPr kumimoji="0" lang="en-US" altLang="zh-TW" kern="1200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zh-TW" altLang="en-US" dirty="0" smtClean="0">
                              <a:solidFill>
                                <a:srgbClr val="FF0000"/>
                              </a:solidFill>
                            </a:rPr>
                            <a:t>日</a:t>
                          </a:r>
                          <a:endParaRPr lang="zh-TW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TW" altLang="en-US" dirty="0" smtClean="0"/>
                            <a:t>與現行規定相同</a:t>
                          </a:r>
                        </a:p>
                      </a:txBody>
                      <a:tcPr anchor="ctr" anchorCtr="1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內容版面配置區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210166988"/>
                  </p:ext>
                </p:extLst>
              </p:nvPr>
            </p:nvGraphicFramePr>
            <p:xfrm>
              <a:off x="1424252" y="1295400"/>
              <a:ext cx="7370498" cy="4573652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{5C22544A-7EE6-4342-B048-85BDC9FD1C3A}</a:tableStyleId>
                  </a:tblPr>
                  <a:tblGrid>
                    <a:gridCol w="3685249"/>
                    <a:gridCol w="3685249"/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dirty="0" smtClean="0"/>
                            <a:t>修法前加班費</a:t>
                          </a:r>
                          <a:endParaRPr lang="zh-TW" altLang="en-US" dirty="0"/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dirty="0" smtClean="0"/>
                            <a:t>修法後加班費</a:t>
                          </a:r>
                          <a:endParaRPr lang="zh-TW" altLang="en-US" dirty="0"/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36576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b="1" dirty="0" smtClean="0"/>
                            <a:t>工作日加班</a:t>
                          </a:r>
                          <a:endParaRPr lang="zh-TW" altLang="en-US" b="1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</a:tr>
                  <a:tr h="869506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826" t="-87413" r="-101983" b="-3517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dirty="0" smtClean="0"/>
                            <a:t>與現行規定相同</a:t>
                          </a:r>
                          <a:endParaRPr lang="zh-TW" altLang="en-US" dirty="0"/>
                        </a:p>
                      </a:txBody>
                      <a:tcPr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36576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b="1" dirty="0" smtClean="0"/>
                            <a:t>休息日加班</a:t>
                          </a:r>
                          <a:endParaRPr lang="zh-TW" altLang="en-US" b="1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</a:tr>
                  <a:tr h="869506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826" t="-230986" r="-101983" b="-2119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993" t="-230986" r="-2152" b="-211972"/>
                          </a:stretch>
                        </a:blipFill>
                      </a:tcPr>
                    </a:tc>
                  </a:tr>
                  <a:tr h="36576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b="1" dirty="0" smtClean="0"/>
                            <a:t>國定假日或特別休假加班</a:t>
                          </a:r>
                          <a:endParaRPr lang="zh-TW" altLang="en-US" b="1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US" altLang="zh-TW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Times New Roman" panose="02020603050405020304" pitchFamily="18" charset="0"/>
                            </a:rPr>
                            <a:t>=</a:t>
                          </a:r>
                          <a:r>
                            <a:rPr lang="zh-TW" altLang="en-US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時薪*</a:t>
                          </a:r>
                          <a:r>
                            <a:rPr lang="en-US" altLang="zh-TW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8(</a:t>
                          </a:r>
                          <a:r>
                            <a:rPr lang="zh-TW" altLang="en-US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前</a:t>
                          </a:r>
                          <a:r>
                            <a:rPr lang="en-US" altLang="zh-TW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r>
                            <a:rPr lang="zh-TW" altLang="en-US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小時</a:t>
                          </a:r>
                          <a:r>
                            <a:rPr lang="en-US" altLang="zh-TW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TW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TW" altLang="en-US" dirty="0" smtClean="0"/>
                            <a:t>與現行規定相同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36576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b="1" dirty="0" smtClean="0"/>
                            <a:t>例假日加班</a:t>
                          </a:r>
                          <a:endParaRPr lang="zh-TW" altLang="en-US" b="1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altLang="zh-TW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Times New Roman" panose="02020603050405020304" pitchFamily="18" charset="0"/>
                            </a:rPr>
                            <a:t>=</a:t>
                          </a:r>
                          <a:r>
                            <a:rPr lang="zh-TW" altLang="en-US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時薪*</a:t>
                          </a:r>
                          <a:r>
                            <a:rPr lang="en-US" altLang="zh-TW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8(</a:t>
                          </a:r>
                          <a:r>
                            <a:rPr lang="zh-TW" altLang="en-US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前</a:t>
                          </a:r>
                          <a:r>
                            <a:rPr lang="en-US" altLang="zh-TW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r>
                            <a:rPr lang="zh-TW" altLang="en-US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小時</a:t>
                          </a:r>
                          <a:r>
                            <a:rPr lang="en-US" altLang="zh-TW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TW" altLang="en-US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zh-TW" altLang="en-US" dirty="0" smtClean="0">
                              <a:solidFill>
                                <a:srgbClr val="FF0000"/>
                              </a:solidFill>
                            </a:rPr>
                            <a:t>加班費</a:t>
                          </a:r>
                          <a:r>
                            <a:rPr lang="en-US" altLang="zh-TW" dirty="0" smtClean="0">
                              <a:solidFill>
                                <a:srgbClr val="FF0000"/>
                              </a:solidFill>
                            </a:rPr>
                            <a:t>+</a:t>
                          </a:r>
                          <a:r>
                            <a:rPr lang="zh-TW" altLang="en-US" dirty="0" smtClean="0">
                              <a:solidFill>
                                <a:srgbClr val="FF0000"/>
                              </a:solidFill>
                            </a:rPr>
                            <a:t>補休</a:t>
                          </a:r>
                          <a:r>
                            <a:rPr kumimoji="0" lang="en-US" altLang="zh-TW" kern="1200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zh-TW" altLang="en-US" dirty="0" smtClean="0">
                              <a:solidFill>
                                <a:srgbClr val="FF0000"/>
                              </a:solidFill>
                            </a:rPr>
                            <a:t>日</a:t>
                          </a:r>
                          <a:endParaRPr lang="zh-TW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TW" altLang="en-US" dirty="0" smtClean="0"/>
                            <a:t>與現行規定相同</a:t>
                          </a:r>
                        </a:p>
                      </a:txBody>
                      <a:tcPr anchor="ctr" anchorCtr="1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79869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/>
              <a:t>加班費計算</a:t>
            </a:r>
            <a:r>
              <a:rPr lang="en-US" altLang="zh-TW" b="1" dirty="0" smtClean="0"/>
              <a:t>(</a:t>
            </a:r>
            <a:r>
              <a:rPr lang="en-US" altLang="zh-TW" b="1" dirty="0"/>
              <a:t>2/2</a:t>
            </a:r>
            <a:r>
              <a:rPr lang="en-US" altLang="zh-TW" b="1" dirty="0" smtClean="0"/>
              <a:t>)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88000" y="1447800"/>
            <a:ext cx="7727400" cy="5334000"/>
          </a:xfrm>
        </p:spPr>
        <p:txBody>
          <a:bodyPr/>
          <a:lstStyle/>
          <a:p>
            <a:pPr marL="127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26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工讀生、部分工時者，</a:t>
            </a:r>
            <a:r>
              <a:rPr lang="zh-TW" altLang="en-US" sz="2600" spc="-15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同</a:t>
            </a:r>
            <a:r>
              <a:rPr lang="zh-TW" altLang="en-US" sz="26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樣受</a:t>
            </a:r>
            <a:r>
              <a:rPr lang="zh-TW" altLang="en-US" sz="2600" spc="-15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一</a:t>
            </a:r>
            <a:r>
              <a:rPr lang="zh-TW" altLang="en-US" sz="26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例一</a:t>
            </a:r>
            <a:r>
              <a:rPr lang="zh-TW" altLang="en-US" sz="2600" spc="-15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休</a:t>
            </a:r>
            <a:r>
              <a:rPr lang="zh-TW" altLang="en-US" sz="26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規範。</a:t>
            </a:r>
            <a:endParaRPr lang="en-US" altLang="zh-TW" sz="2600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127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2400" spc="-14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200" spc="-25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建</a:t>
            </a:r>
            <a:r>
              <a:rPr lang="zh-TW" altLang="en-US" sz="2200" spc="-3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議</a:t>
            </a:r>
            <a:r>
              <a:rPr lang="zh-TW" altLang="en-US" sz="2200" spc="-2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endParaRPr lang="en-US" altLang="zh-TW" sz="2200" spc="-20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520700" lvl="2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200" spc="-25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en-US" altLang="zh-TW" sz="2200" spc="-25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.</a:t>
            </a:r>
            <a:r>
              <a:rPr lang="zh-TW" altLang="en-US" sz="2200" spc="-25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每</a:t>
            </a:r>
            <a:r>
              <a:rPr lang="zh-TW" altLang="en-US" sz="2200" spc="-3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日不超</a:t>
            </a:r>
            <a:r>
              <a:rPr lang="zh-TW" altLang="en-US" sz="2200" spc="-25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過</a:t>
            </a:r>
            <a:r>
              <a:rPr lang="en-US" altLang="zh-TW" sz="2200" spc="-25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8</a:t>
            </a:r>
            <a:r>
              <a:rPr lang="zh-TW" altLang="en-US" sz="2200" spc="-25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小時</a:t>
            </a:r>
            <a:endParaRPr lang="en-US" altLang="zh-TW" sz="2200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520700" lvl="2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200" spc="-25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en-US" altLang="zh-TW" sz="2200" spc="-2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.</a:t>
            </a:r>
            <a:r>
              <a:rPr lang="zh-TW" altLang="en-US" sz="2200" spc="-25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不</a:t>
            </a:r>
            <a:r>
              <a:rPr lang="zh-TW" altLang="en-US" sz="2200" spc="-3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連續工</a:t>
            </a:r>
            <a:r>
              <a:rPr lang="zh-TW" altLang="en-US" sz="2200" spc="-2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作</a:t>
            </a:r>
            <a:r>
              <a:rPr lang="en-US" altLang="zh-TW" sz="2200" spc="-25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6</a:t>
            </a:r>
            <a:r>
              <a:rPr lang="zh-TW" altLang="en-US" sz="2200" spc="-3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天</a:t>
            </a:r>
            <a:endParaRPr lang="en-US" altLang="zh-TW" sz="2200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520700" lvl="2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200" spc="-25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en-US" altLang="zh-TW" sz="2200" spc="-2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.</a:t>
            </a:r>
            <a:r>
              <a:rPr lang="zh-TW" altLang="en-US" sz="2200" spc="-2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禁</a:t>
            </a:r>
            <a:r>
              <a:rPr lang="zh-TW" altLang="en-US" sz="2200" spc="-3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止連續</a:t>
            </a:r>
            <a:r>
              <a:rPr lang="zh-TW" altLang="en-US" sz="2200" spc="-25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工作</a:t>
            </a:r>
            <a:r>
              <a:rPr lang="en-US" altLang="zh-TW" sz="2200" spc="-1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7</a:t>
            </a:r>
            <a:r>
              <a:rPr lang="zh-TW" altLang="en-US" sz="2200" spc="-3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天</a:t>
            </a:r>
            <a:endParaRPr lang="en-US" altLang="zh-TW" sz="2200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520700" lvl="2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pc="-5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p.</a:t>
            </a:r>
            <a:r>
              <a:rPr lang="en-US" altLang="zh-TW" spc="-5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s.</a:t>
            </a:r>
            <a:r>
              <a:rPr lang="zh-TW" altLang="en-US" sz="2200" spc="-5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繼續</a:t>
            </a:r>
            <a:r>
              <a:rPr lang="zh-TW" altLang="en-US" sz="2200" spc="-5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工作</a:t>
            </a:r>
            <a:r>
              <a:rPr lang="en-US" altLang="zh-TW" sz="2200" spc="-1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lang="zh-TW" altLang="en-US" sz="2200" spc="-15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小</a:t>
            </a:r>
            <a:r>
              <a:rPr lang="zh-TW" altLang="en-US" sz="2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時，</a:t>
            </a:r>
            <a:r>
              <a:rPr lang="zh-TW" altLang="en-US" sz="2200" spc="-1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至</a:t>
            </a:r>
            <a:r>
              <a:rPr lang="zh-TW" altLang="en-US" sz="2200" spc="-15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少</a:t>
            </a:r>
            <a:r>
              <a:rPr lang="zh-TW" altLang="en-US" sz="2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應</a:t>
            </a:r>
            <a:r>
              <a:rPr lang="zh-TW" altLang="en-US" sz="2200" spc="-15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有</a:t>
            </a:r>
            <a:r>
              <a:rPr lang="en-US" altLang="zh-TW" sz="2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en-US" altLang="zh-TW" sz="2200" spc="-1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0</a:t>
            </a:r>
            <a:r>
              <a:rPr lang="zh-TW" altLang="en-US" sz="2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分鐘</a:t>
            </a:r>
            <a:r>
              <a:rPr lang="zh-TW" altLang="en-US" sz="2200" spc="-2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之</a:t>
            </a:r>
            <a:r>
              <a:rPr lang="zh-TW" altLang="en-US" sz="22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休息。</a:t>
            </a:r>
            <a:endParaRPr lang="en-US" altLang="zh-TW" sz="2200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格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1394055"/>
                  </p:ext>
                </p:extLst>
              </p:nvPr>
            </p:nvGraphicFramePr>
            <p:xfrm>
              <a:off x="1752600" y="4800600"/>
              <a:ext cx="6400800" cy="1854318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152019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88061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40242">
                    <a:tc>
                      <a:txBody>
                        <a:bodyPr/>
                        <a:lstStyle/>
                        <a:p>
                          <a:pPr marL="0" algn="ctr" rtl="0" eaLnBrk="1" latinLnBrk="0" hangingPunct="1"/>
                          <a:r>
                            <a:rPr kumimoji="0" lang="zh-TW" altLang="en-US" kern="1200" dirty="0" smtClean="0"/>
                            <a:t>日期類別</a:t>
                          </a:r>
                          <a:endParaRPr kumimoji="0" lang="zh-TW" altLang="en-US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zh-TW" altLang="en-US" sz="1800" kern="1200" dirty="0" smtClean="0"/>
                            <a:t>加班費計算</a:t>
                          </a:r>
                          <a:endParaRPr kumimoji="0" lang="en-US" altLang="zh-TW" sz="1800" b="1" kern="1200" dirty="0" smtClean="0">
                            <a:solidFill>
                              <a:schemeClr val="lt1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6186">
                    <a:tc>
                      <a:txBody>
                        <a:bodyPr/>
                        <a:lstStyle/>
                        <a:p>
                          <a:pPr marL="0" algn="ctr" rtl="0" eaLnBrk="1" latinLnBrk="0" hangingPunct="1"/>
                          <a:r>
                            <a:rPr lang="zh-TW" altLang="en-US" sz="1800" dirty="0" smtClean="0"/>
                            <a:t>工作日</a:t>
                          </a:r>
                          <a:endParaRPr kumimoji="0" lang="zh-TW" altLang="en-US" b="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TW" altLang="en-US" sz="1800" dirty="0" smtClean="0"/>
                            <a:t>逾</a:t>
                          </a:r>
                          <a:r>
                            <a:rPr lang="en-US" altLang="zh-TW" sz="1800" dirty="0" smtClean="0"/>
                            <a:t>8</a:t>
                          </a:r>
                          <a:r>
                            <a:rPr lang="zh-TW" altLang="en-US" sz="1800" dirty="0" smtClean="0"/>
                            <a:t>小時，加班費以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altLang="zh-TW" sz="18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1800" b="0" i="1" dirty="0" smtClean="0">
                                      <a:latin typeface="Cambria Math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altLang="zh-TW" sz="1800" b="0" i="1" dirty="0" smtClean="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zh-TW" altLang="en-US" sz="1800" dirty="0" smtClean="0"/>
                            <a:t>、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altLang="zh-TW" sz="18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1800" b="0" i="1" dirty="0" smtClean="0">
                                      <a:latin typeface="Cambria Math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altLang="zh-TW" sz="1800" b="0" i="1" dirty="0" smtClean="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zh-TW" altLang="en-US" sz="1800" b="0" i="1" dirty="0" smtClean="0">
                                  <a:latin typeface="Cambria Math"/>
                                </a:rPr>
                                <m:t> </m:t>
                              </m:r>
                            </m:oMath>
                          </a14:m>
                          <a:r>
                            <a:rPr lang="zh-TW" altLang="en-US" sz="1800" dirty="0" smtClean="0"/>
                            <a:t>倍數核發</a:t>
                          </a:r>
                          <a:r>
                            <a:rPr kumimoji="0" lang="zh-TW" altLang="en-US" sz="1800" kern="1200" dirty="0"/>
                            <a:t>。</a:t>
                          </a:r>
                          <a:endParaRPr kumimoji="0" lang="en-US" altLang="zh-TW" sz="1800" b="0" kern="1200" dirty="0" smtClean="0">
                            <a:solidFill>
                              <a:schemeClr val="lt1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61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1800" dirty="0" smtClean="0">
                              <a:solidFill>
                                <a:srgbClr val="FF0000"/>
                              </a:solidFill>
                            </a:rPr>
                            <a:t>國定假日</a:t>
                          </a:r>
                          <a:endParaRPr lang="zh-TW" altLang="en-US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TW" altLang="en-US" sz="1800" dirty="0" smtClean="0">
                              <a:solidFill>
                                <a:srgbClr val="FF0000"/>
                              </a:solidFill>
                            </a:rPr>
                            <a:t>要付雙倍工資</a:t>
                          </a:r>
                          <a:endParaRPr lang="en-US" altLang="zh-TW" sz="1800" b="0" dirty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961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1800" dirty="0" smtClean="0"/>
                            <a:t>休息日</a:t>
                          </a:r>
                          <a:endParaRPr lang="zh-TW" altLang="en-US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TW" altLang="en-US" sz="1800" dirty="0" smtClean="0"/>
                            <a:t>工作第</a:t>
                          </a:r>
                          <a:r>
                            <a:rPr lang="en-US" altLang="zh-TW" sz="1800" dirty="0" smtClean="0"/>
                            <a:t>6</a:t>
                          </a:r>
                          <a:r>
                            <a:rPr lang="zh-TW" altLang="en-US" sz="1800" dirty="0" smtClean="0"/>
                            <a:t>日之加班費依勞基法規定計算</a:t>
                          </a:r>
                          <a:endParaRPr lang="en-US" altLang="zh-TW" sz="1800" b="0" dirty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格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1394055"/>
                  </p:ext>
                </p:extLst>
              </p:nvPr>
            </p:nvGraphicFramePr>
            <p:xfrm>
              <a:off x="1752600" y="4800600"/>
              <a:ext cx="6400800" cy="1854318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1520190"/>
                    <a:gridCol w="4880610"/>
                  </a:tblGrid>
                  <a:tr h="365760">
                    <a:tc>
                      <a:txBody>
                        <a:bodyPr/>
                        <a:lstStyle/>
                        <a:p>
                          <a:pPr marL="0" algn="ctr" rtl="0" eaLnBrk="1" latinLnBrk="0" hangingPunct="1"/>
                          <a:r>
                            <a:rPr kumimoji="0" lang="zh-TW" altLang="en-US" kern="1200" dirty="0" smtClean="0"/>
                            <a:t>日期類別</a:t>
                          </a:r>
                          <a:endParaRPr kumimoji="0" lang="zh-TW" altLang="en-US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zh-TW" altLang="en-US" sz="1800" kern="1200" dirty="0" smtClean="0"/>
                            <a:t>加班費計算</a:t>
                          </a:r>
                          <a:endParaRPr kumimoji="0" lang="en-US" altLang="zh-TW" sz="1800" b="1" kern="1200" dirty="0" smtClean="0">
                            <a:solidFill>
                              <a:schemeClr val="lt1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96186">
                    <a:tc>
                      <a:txBody>
                        <a:bodyPr/>
                        <a:lstStyle/>
                        <a:p>
                          <a:pPr marL="0" algn="ctr" rtl="0" eaLnBrk="1" latinLnBrk="0" hangingPunct="1"/>
                          <a:r>
                            <a:rPr lang="zh-TW" altLang="en-US" sz="1800" dirty="0" smtClean="0"/>
                            <a:t>工作日</a:t>
                          </a:r>
                          <a:endParaRPr kumimoji="0" lang="zh-TW" altLang="en-US" b="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1211" t="-80247" b="-207407"/>
                          </a:stretch>
                        </a:blipFill>
                      </a:tcPr>
                    </a:tc>
                  </a:tr>
                  <a:tr h="4961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1800" dirty="0" smtClean="0">
                              <a:solidFill>
                                <a:srgbClr val="FF0000"/>
                              </a:solidFill>
                            </a:rPr>
                            <a:t>國定假日</a:t>
                          </a:r>
                          <a:endParaRPr lang="zh-TW" altLang="en-US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TW" altLang="en-US" sz="1800" dirty="0" smtClean="0">
                              <a:solidFill>
                                <a:srgbClr val="FF0000"/>
                              </a:solidFill>
                            </a:rPr>
                            <a:t>要</a:t>
                          </a:r>
                          <a:r>
                            <a:rPr lang="zh-TW" altLang="en-US" sz="1800" dirty="0" smtClean="0">
                              <a:solidFill>
                                <a:srgbClr val="FF0000"/>
                              </a:solidFill>
                            </a:rPr>
                            <a:t>付雙倍</a:t>
                          </a:r>
                          <a:r>
                            <a:rPr lang="zh-TW" altLang="en-US" sz="1800" dirty="0" smtClean="0">
                              <a:solidFill>
                                <a:srgbClr val="FF0000"/>
                              </a:solidFill>
                            </a:rPr>
                            <a:t>工資</a:t>
                          </a:r>
                          <a:endParaRPr lang="en-US" altLang="zh-TW" sz="1800" b="0" dirty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961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1800" dirty="0" smtClean="0"/>
                            <a:t>休息日</a:t>
                          </a:r>
                          <a:endParaRPr lang="zh-TW" altLang="en-US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TW" altLang="en-US" sz="1800" dirty="0" smtClean="0"/>
                            <a:t>工作第</a:t>
                          </a:r>
                          <a:r>
                            <a:rPr lang="en-US" altLang="zh-TW" sz="1800" dirty="0" smtClean="0"/>
                            <a:t>6</a:t>
                          </a:r>
                          <a:r>
                            <a:rPr lang="zh-TW" altLang="en-US" sz="1800" dirty="0" smtClean="0"/>
                            <a:t>日之加班費依勞基法規定計算</a:t>
                          </a:r>
                          <a:endParaRPr lang="en-US" altLang="zh-TW" sz="1800" b="0" dirty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93743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夏至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夏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夏至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夏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夏至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夏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夏至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夏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3510</TotalTime>
  <Words>1535</Words>
  <Application>Microsoft Office PowerPoint</Application>
  <PresentationFormat>如螢幕大小 (4:3)</PresentationFormat>
  <Paragraphs>138</Paragraphs>
  <Slides>17</Slides>
  <Notes>11</Notes>
  <HiddenSlides>0</HiddenSlides>
  <MMClips>0</MMClips>
  <ScaleCrop>false</ScaleCrop>
  <HeadingPairs>
    <vt:vector size="8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4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34" baseType="lpstr">
      <vt:lpstr>微軟正黑體</vt:lpstr>
      <vt:lpstr>新細明體</vt:lpstr>
      <vt:lpstr>標楷體</vt:lpstr>
      <vt:lpstr>Arial</vt:lpstr>
      <vt:lpstr>Calibri</vt:lpstr>
      <vt:lpstr>Cambria Math</vt:lpstr>
      <vt:lpstr>Gill Sans MT</vt:lpstr>
      <vt:lpstr>Palatino Linotype</vt:lpstr>
      <vt:lpstr>Times New Roman</vt:lpstr>
      <vt:lpstr>Verdana</vt:lpstr>
      <vt:lpstr>Wingdings</vt:lpstr>
      <vt:lpstr>Wingdings 2</vt:lpstr>
      <vt:lpstr>1_夏至</vt:lpstr>
      <vt:lpstr>2_夏至</vt:lpstr>
      <vt:lpstr>3_夏至</vt:lpstr>
      <vt:lpstr>4_夏至</vt:lpstr>
      <vt:lpstr>Image</vt:lpstr>
      <vt:lpstr>勞動基準法修正事項說明</vt:lpstr>
      <vt:lpstr>說明重點</vt:lpstr>
      <vt:lpstr>一例一休</vt:lpstr>
      <vt:lpstr>彈性工時</vt:lpstr>
      <vt:lpstr>出勤打卡</vt:lpstr>
      <vt:lpstr>延長工時(1/2)</vt:lpstr>
      <vt:lpstr>延長工時 (2/2)</vt:lpstr>
      <vt:lpstr>加班費計算(1/2)</vt:lpstr>
      <vt:lpstr>加班費計算(2/2)</vt:lpstr>
      <vt:lpstr>特別休假</vt:lpstr>
      <vt:lpstr>勞動部便民系統</vt:lpstr>
      <vt:lpstr>Q&amp;A</vt:lpstr>
      <vt:lpstr>PowerPoint 簡報</vt:lpstr>
      <vt:lpstr>PowerPoint 簡報</vt:lpstr>
      <vt:lpstr>PowerPoint 簡報</vt:lpstr>
      <vt:lpstr>PowerPoint 簡報</vt:lpstr>
      <vt:lpstr>簡報完畢，敬請指正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勞動基準法的歷次修正</dc:title>
  <dc:creator>liwei</dc:creator>
  <cp:lastModifiedBy>林雯靖</cp:lastModifiedBy>
  <cp:revision>78</cp:revision>
  <cp:lastPrinted>2017-02-14T06:58:05Z</cp:lastPrinted>
  <dcterms:created xsi:type="dcterms:W3CDTF">2017-02-06T12:18:38Z</dcterms:created>
  <dcterms:modified xsi:type="dcterms:W3CDTF">2019-01-14T01:20:21Z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2017-01-13T00:00:00Z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2017-02-06T00:00:00Z</vt:filetime>
  </property>
</Properties>
</file>