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vsdx" ContentType="application/vnd.ms-visio.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60" r:id="rId1"/>
  </p:sldMasterIdLst>
  <p:notesMasterIdLst>
    <p:notesMasterId r:id="rId20"/>
  </p:notesMasterIdLst>
  <p:sldIdLst>
    <p:sldId id="258" r:id="rId2"/>
    <p:sldId id="257" r:id="rId3"/>
    <p:sldId id="289" r:id="rId4"/>
    <p:sldId id="278" r:id="rId5"/>
    <p:sldId id="279" r:id="rId6"/>
    <p:sldId id="280" r:id="rId7"/>
    <p:sldId id="288" r:id="rId8"/>
    <p:sldId id="281" r:id="rId9"/>
    <p:sldId id="284" r:id="rId10"/>
    <p:sldId id="277" r:id="rId11"/>
    <p:sldId id="276" r:id="rId12"/>
    <p:sldId id="275" r:id="rId13"/>
    <p:sldId id="286" r:id="rId14"/>
    <p:sldId id="287" r:id="rId15"/>
    <p:sldId id="292" r:id="rId16"/>
    <p:sldId id="290" r:id="rId17"/>
    <p:sldId id="296" r:id="rId18"/>
    <p:sldId id="295" r:id="rId19"/>
  </p:sldIdLst>
  <p:sldSz cx="12192000" cy="7199313"/>
  <p:notesSz cx="6807200" cy="99393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333FF"/>
    <a:srgbClr val="2A7BED"/>
    <a:srgbClr val="FEF2D0"/>
    <a:srgbClr val="BFD7FA"/>
    <a:srgbClr val="D3E9D9"/>
    <a:srgbClr val="FBC014"/>
    <a:srgbClr val="D4E5FB"/>
    <a:srgbClr val="2192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7" autoAdjust="0"/>
    <p:restoredTop sz="94660"/>
  </p:normalViewPr>
  <p:slideViewPr>
    <p:cSldViewPr snapToGrid="0">
      <p:cViewPr varScale="1">
        <p:scale>
          <a:sx n="101" d="100"/>
          <a:sy n="101" d="100"/>
        </p:scale>
        <p:origin x="912"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49575" cy="498475"/>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56038" y="0"/>
            <a:ext cx="2949575" cy="498475"/>
          </a:xfrm>
          <a:prstGeom prst="rect">
            <a:avLst/>
          </a:prstGeom>
        </p:spPr>
        <p:txBody>
          <a:bodyPr vert="horz" lIns="91440" tIns="45720" rIns="91440" bIns="45720" rtlCol="0"/>
          <a:lstStyle>
            <a:lvl1pPr algn="r">
              <a:defRPr sz="1200"/>
            </a:lvl1pPr>
          </a:lstStyle>
          <a:p>
            <a:fld id="{B7DDAC6A-1E25-492E-B113-3A322392620B}" type="datetimeFigureOut">
              <a:rPr lang="zh-TW" altLang="en-US" smtClean="0"/>
              <a:t>2023/12/1</a:t>
            </a:fld>
            <a:endParaRPr lang="zh-TW" altLang="en-US"/>
          </a:p>
        </p:txBody>
      </p:sp>
      <p:sp>
        <p:nvSpPr>
          <p:cNvPr id="4" name="投影片影像版面配置區 3"/>
          <p:cNvSpPr>
            <a:spLocks noGrp="1" noRot="1" noChangeAspect="1"/>
          </p:cNvSpPr>
          <p:nvPr>
            <p:ph type="sldImg" idx="2"/>
          </p:nvPr>
        </p:nvSpPr>
        <p:spPr>
          <a:xfrm>
            <a:off x="563563" y="1243013"/>
            <a:ext cx="5680075" cy="3354387"/>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1038" y="4783138"/>
            <a:ext cx="5445125" cy="3913187"/>
          </a:xfrm>
          <a:prstGeom prst="rect">
            <a:avLst/>
          </a:prstGeom>
        </p:spPr>
        <p:txBody>
          <a:bodyPr vert="horz" lIns="91440" tIns="45720" rIns="91440" bIns="45720" rtlCol="0"/>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6" name="頁尾版面配置區 5"/>
          <p:cNvSpPr>
            <a:spLocks noGrp="1"/>
          </p:cNvSpPr>
          <p:nvPr>
            <p:ph type="ftr" sz="quarter" idx="4"/>
          </p:nvPr>
        </p:nvSpPr>
        <p:spPr>
          <a:xfrm>
            <a:off x="0" y="9440863"/>
            <a:ext cx="2949575" cy="498475"/>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56038" y="9440863"/>
            <a:ext cx="2949575" cy="498475"/>
          </a:xfrm>
          <a:prstGeom prst="rect">
            <a:avLst/>
          </a:prstGeom>
        </p:spPr>
        <p:txBody>
          <a:bodyPr vert="horz" lIns="91440" tIns="45720" rIns="91440" bIns="45720" rtlCol="0" anchor="b"/>
          <a:lstStyle>
            <a:lvl1pPr algn="r">
              <a:defRPr sz="1200"/>
            </a:lvl1pPr>
          </a:lstStyle>
          <a:p>
            <a:fld id="{D5988010-8F79-40BF-9F43-8866DA12C095}" type="slidenum">
              <a:rPr lang="zh-TW" altLang="en-US" smtClean="0"/>
              <a:t>‹#›</a:t>
            </a:fld>
            <a:endParaRPr lang="zh-TW" altLang="en-US"/>
          </a:p>
        </p:txBody>
      </p:sp>
    </p:spTree>
    <p:extLst>
      <p:ext uri="{BB962C8B-B14F-4D97-AF65-F5344CB8AC3E}">
        <p14:creationId xmlns:p14="http://schemas.microsoft.com/office/powerpoint/2010/main" val="34126136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78222"/>
            <a:ext cx="9144000" cy="2506427"/>
          </a:xfrm>
        </p:spPr>
        <p:txBody>
          <a:bodyPr anchor="b"/>
          <a:lstStyle>
            <a:lvl1pPr algn="ctr">
              <a:defRPr sz="6000"/>
            </a:lvl1pPr>
          </a:lstStyle>
          <a:p>
            <a:r>
              <a:rPr lang="zh-TW" altLang="en-US"/>
              <a:t>按一下以編輯母片標題樣式</a:t>
            </a:r>
            <a:endParaRPr lang="en-US" dirty="0"/>
          </a:p>
        </p:txBody>
      </p:sp>
      <p:sp>
        <p:nvSpPr>
          <p:cNvPr id="3" name="Subtitle 2"/>
          <p:cNvSpPr>
            <a:spLocks noGrp="1"/>
          </p:cNvSpPr>
          <p:nvPr>
            <p:ph type="subTitle" idx="1"/>
          </p:nvPr>
        </p:nvSpPr>
        <p:spPr>
          <a:xfrm>
            <a:off x="1524000" y="3781306"/>
            <a:ext cx="9144000" cy="1738167"/>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endParaRPr lang="en-US" dirty="0"/>
          </a:p>
        </p:txBody>
      </p:sp>
      <p:sp>
        <p:nvSpPr>
          <p:cNvPr id="4" name="Date Placeholder 3"/>
          <p:cNvSpPr>
            <a:spLocks noGrp="1"/>
          </p:cNvSpPr>
          <p:nvPr>
            <p:ph type="dt" sz="half" idx="10"/>
          </p:nvPr>
        </p:nvSpPr>
        <p:spPr/>
        <p:txBody>
          <a:bodyPr/>
          <a:lstStyle/>
          <a:p>
            <a:fld id="{B014D8F4-3D79-45B0-A6A1-6730CD5F29BF}" type="datetime1">
              <a:rPr lang="zh-TW" altLang="en-US" smtClean="0"/>
              <a:t>2023/12/1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4143245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Vertical Text Placeholder 2"/>
          <p:cNvSpPr>
            <a:spLocks noGrp="1"/>
          </p:cNvSpPr>
          <p:nvPr>
            <p:ph type="body" orient="vert" idx="1"/>
          </p:nvPr>
        </p:nvSpPr>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468BE9CE-FBF7-430F-BF9F-E56B25DCA2B1}" type="datetime1">
              <a:rPr lang="zh-TW" altLang="en-US" smtClean="0"/>
              <a:t>2023/12/1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725727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83297"/>
            <a:ext cx="2628900" cy="6101085"/>
          </a:xfrm>
        </p:spPr>
        <p:txBody>
          <a:bodyPr vert="eaVert"/>
          <a:lstStyle/>
          <a:p>
            <a:r>
              <a:rPr lang="zh-TW" altLang="en-US"/>
              <a:t>按一下以編輯母片標題樣式</a:t>
            </a:r>
            <a:endParaRPr lang="en-US" dirty="0"/>
          </a:p>
        </p:txBody>
      </p:sp>
      <p:sp>
        <p:nvSpPr>
          <p:cNvPr id="3" name="Vertical Text Placeholder 2"/>
          <p:cNvSpPr>
            <a:spLocks noGrp="1"/>
          </p:cNvSpPr>
          <p:nvPr>
            <p:ph type="body" orient="vert" idx="1"/>
          </p:nvPr>
        </p:nvSpPr>
        <p:spPr>
          <a:xfrm>
            <a:off x="838200" y="383297"/>
            <a:ext cx="7734300" cy="6101085"/>
          </a:xfrm>
        </p:spPr>
        <p:txBody>
          <a:bodyPr vert="eaVert"/>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76586AB-9B40-4E94-9D6E-06FFBD474A46}" type="datetime1">
              <a:rPr lang="zh-TW" altLang="en-US" smtClean="0"/>
              <a:t>2023/12/1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4220234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idx="1"/>
          </p:nvPr>
        </p:nvSpPr>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10"/>
          </p:nvPr>
        </p:nvSpPr>
        <p:spPr/>
        <p:txBody>
          <a:bodyPr/>
          <a:lstStyle/>
          <a:p>
            <a:fld id="{C091DFF5-8AEC-40E3-9E1B-5849AEC07CA3}" type="datetime1">
              <a:rPr lang="zh-TW" altLang="en-US" smtClean="0"/>
              <a:t>2023/12/1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1867379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Title 1"/>
          <p:cNvSpPr>
            <a:spLocks noGrp="1"/>
          </p:cNvSpPr>
          <p:nvPr>
            <p:ph type="title"/>
          </p:nvPr>
        </p:nvSpPr>
        <p:spPr>
          <a:xfrm>
            <a:off x="831850" y="1794830"/>
            <a:ext cx="10515600" cy="2994714"/>
          </a:xfrm>
        </p:spPr>
        <p:txBody>
          <a:bodyPr anchor="b"/>
          <a:lstStyle>
            <a:lvl1pPr>
              <a:defRPr sz="6000"/>
            </a:lvl1pPr>
          </a:lstStyle>
          <a:p>
            <a:r>
              <a:rPr lang="zh-TW" altLang="en-US"/>
              <a:t>按一下以編輯母片標題樣式</a:t>
            </a:r>
            <a:endParaRPr lang="en-US" dirty="0"/>
          </a:p>
        </p:txBody>
      </p:sp>
      <p:sp>
        <p:nvSpPr>
          <p:cNvPr id="3" name="Text Placeholder 2"/>
          <p:cNvSpPr>
            <a:spLocks noGrp="1"/>
          </p:cNvSpPr>
          <p:nvPr>
            <p:ph type="body" idx="1"/>
          </p:nvPr>
        </p:nvSpPr>
        <p:spPr>
          <a:xfrm>
            <a:off x="831850" y="4817875"/>
            <a:ext cx="10515600" cy="1574849"/>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編輯母片文字樣式</a:t>
            </a:r>
          </a:p>
        </p:txBody>
      </p:sp>
      <p:sp>
        <p:nvSpPr>
          <p:cNvPr id="4" name="Date Placeholder 3"/>
          <p:cNvSpPr>
            <a:spLocks noGrp="1"/>
          </p:cNvSpPr>
          <p:nvPr>
            <p:ph type="dt" sz="half" idx="10"/>
          </p:nvPr>
        </p:nvSpPr>
        <p:spPr/>
        <p:txBody>
          <a:bodyPr/>
          <a:lstStyle/>
          <a:p>
            <a:fld id="{A5E409EF-84BA-4B71-B1B0-7C857001C86C}" type="datetime1">
              <a:rPr lang="zh-TW" altLang="en-US" smtClean="0"/>
              <a:t>2023/12/1</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669371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Content Placeholder 2"/>
          <p:cNvSpPr>
            <a:spLocks noGrp="1"/>
          </p:cNvSpPr>
          <p:nvPr>
            <p:ph sz="half" idx="1"/>
          </p:nvPr>
        </p:nvSpPr>
        <p:spPr>
          <a:xfrm>
            <a:off x="838200" y="1916484"/>
            <a:ext cx="5181600" cy="456789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Content Placeholder 3"/>
          <p:cNvSpPr>
            <a:spLocks noGrp="1"/>
          </p:cNvSpPr>
          <p:nvPr>
            <p:ph sz="half" idx="2"/>
          </p:nvPr>
        </p:nvSpPr>
        <p:spPr>
          <a:xfrm>
            <a:off x="6172200" y="1916484"/>
            <a:ext cx="5181600" cy="4567898"/>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Date Placeholder 4"/>
          <p:cNvSpPr>
            <a:spLocks noGrp="1"/>
          </p:cNvSpPr>
          <p:nvPr>
            <p:ph type="dt" sz="half" idx="10"/>
          </p:nvPr>
        </p:nvSpPr>
        <p:spPr/>
        <p:txBody>
          <a:bodyPr/>
          <a:lstStyle/>
          <a:p>
            <a:fld id="{7F74AB14-FC63-4854-8F25-0C4503E471B7}" type="datetime1">
              <a:rPr lang="zh-TW" altLang="en-US" smtClean="0"/>
              <a:t>2023/12/1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254921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839788" y="383297"/>
            <a:ext cx="10515600" cy="1391534"/>
          </a:xfrm>
        </p:spPr>
        <p:txBody>
          <a:bodyPr/>
          <a:lstStyle/>
          <a:p>
            <a:r>
              <a:rPr lang="zh-TW" altLang="en-US"/>
              <a:t>按一下以編輯母片標題樣式</a:t>
            </a:r>
            <a:endParaRPr lang="en-US" dirty="0"/>
          </a:p>
        </p:txBody>
      </p:sp>
      <p:sp>
        <p:nvSpPr>
          <p:cNvPr id="3" name="Text Placeholder 2"/>
          <p:cNvSpPr>
            <a:spLocks noGrp="1"/>
          </p:cNvSpPr>
          <p:nvPr>
            <p:ph type="body" idx="1"/>
          </p:nvPr>
        </p:nvSpPr>
        <p:spPr>
          <a:xfrm>
            <a:off x="839789" y="1764832"/>
            <a:ext cx="5157787"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4" name="Content Placeholder 3"/>
          <p:cNvSpPr>
            <a:spLocks noGrp="1"/>
          </p:cNvSpPr>
          <p:nvPr>
            <p:ph sz="half" idx="2"/>
          </p:nvPr>
        </p:nvSpPr>
        <p:spPr>
          <a:xfrm>
            <a:off x="839789" y="2629749"/>
            <a:ext cx="5157787" cy="386796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5" name="Text Placeholder 4"/>
          <p:cNvSpPr>
            <a:spLocks noGrp="1"/>
          </p:cNvSpPr>
          <p:nvPr>
            <p:ph type="body" sz="quarter" idx="3"/>
          </p:nvPr>
        </p:nvSpPr>
        <p:spPr>
          <a:xfrm>
            <a:off x="6172200" y="1764832"/>
            <a:ext cx="5183188" cy="86491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編輯母片文字樣式</a:t>
            </a:r>
          </a:p>
        </p:txBody>
      </p:sp>
      <p:sp>
        <p:nvSpPr>
          <p:cNvPr id="6" name="Content Placeholder 5"/>
          <p:cNvSpPr>
            <a:spLocks noGrp="1"/>
          </p:cNvSpPr>
          <p:nvPr>
            <p:ph sz="quarter" idx="4"/>
          </p:nvPr>
        </p:nvSpPr>
        <p:spPr>
          <a:xfrm>
            <a:off x="6172200" y="2629749"/>
            <a:ext cx="5183188" cy="3867965"/>
          </a:xfrm>
        </p:spPr>
        <p:txBody>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7" name="Date Placeholder 6"/>
          <p:cNvSpPr>
            <a:spLocks noGrp="1"/>
          </p:cNvSpPr>
          <p:nvPr>
            <p:ph type="dt" sz="half" idx="10"/>
          </p:nvPr>
        </p:nvSpPr>
        <p:spPr/>
        <p:txBody>
          <a:bodyPr/>
          <a:lstStyle/>
          <a:p>
            <a:fld id="{88E3C981-BA6B-468F-BBD9-0B20C5586A9C}" type="datetime1">
              <a:rPr lang="zh-TW" altLang="en-US" smtClean="0"/>
              <a:t>2023/12/1</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4430492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TW" altLang="en-US"/>
              <a:t>按一下以編輯母片標題樣式</a:t>
            </a:r>
            <a:endParaRPr lang="en-US" dirty="0"/>
          </a:p>
        </p:txBody>
      </p:sp>
      <p:sp>
        <p:nvSpPr>
          <p:cNvPr id="3" name="Date Placeholder 2"/>
          <p:cNvSpPr>
            <a:spLocks noGrp="1"/>
          </p:cNvSpPr>
          <p:nvPr>
            <p:ph type="dt" sz="half" idx="10"/>
          </p:nvPr>
        </p:nvSpPr>
        <p:spPr/>
        <p:txBody>
          <a:bodyPr/>
          <a:lstStyle/>
          <a:p>
            <a:fld id="{F0F13DDC-D8CE-4C36-932F-3C0AC2236581}" type="datetime1">
              <a:rPr lang="zh-TW" altLang="en-US" smtClean="0"/>
              <a:t>2023/12/1</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42947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C81E4-D2A9-46B2-9657-2FE009E5D056}" type="datetime1">
              <a:rPr lang="zh-TW" altLang="en-US" smtClean="0"/>
              <a:t>2023/12/1</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990284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zh-TW" altLang="en-US"/>
              <a:t>按一下以編輯母片標題樣式</a:t>
            </a:r>
            <a:endParaRPr lang="en-US" dirty="0"/>
          </a:p>
        </p:txBody>
      </p:sp>
      <p:sp>
        <p:nvSpPr>
          <p:cNvPr id="3" name="Content Placeholder 2"/>
          <p:cNvSpPr>
            <a:spLocks noGrp="1"/>
          </p:cNvSpPr>
          <p:nvPr>
            <p:ph idx="1"/>
          </p:nvPr>
        </p:nvSpPr>
        <p:spPr>
          <a:xfrm>
            <a:off x="5183188" y="1036569"/>
            <a:ext cx="6172200" cy="511617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4A5CEBE-C916-488F-BA1F-723657CD156E}" type="datetime1">
              <a:rPr lang="zh-TW" altLang="en-US" smtClean="0"/>
              <a:t>2023/12/1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35526633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839789" y="479954"/>
            <a:ext cx="3932237" cy="1679840"/>
          </a:xfrm>
        </p:spPr>
        <p:txBody>
          <a:bodyPr anchor="b"/>
          <a:lstStyle>
            <a:lvl1pPr>
              <a:defRPr sz="3200"/>
            </a:lvl1pPr>
          </a:lstStyle>
          <a:p>
            <a:r>
              <a:rPr lang="zh-TW" altLang="en-US"/>
              <a:t>按一下以編輯母片標題樣式</a:t>
            </a:r>
            <a:endParaRPr lang="en-US" dirty="0"/>
          </a:p>
        </p:txBody>
      </p:sp>
      <p:sp>
        <p:nvSpPr>
          <p:cNvPr id="3" name="Picture Placeholder 2"/>
          <p:cNvSpPr>
            <a:spLocks noGrp="1" noChangeAspect="1"/>
          </p:cNvSpPr>
          <p:nvPr>
            <p:ph type="pic" idx="1"/>
          </p:nvPr>
        </p:nvSpPr>
        <p:spPr>
          <a:xfrm>
            <a:off x="5183188" y="1036569"/>
            <a:ext cx="6172200" cy="51161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a:t>按一下圖示以新增圖片</a:t>
            </a:r>
            <a:endParaRPr lang="en-US" dirty="0"/>
          </a:p>
        </p:txBody>
      </p:sp>
      <p:sp>
        <p:nvSpPr>
          <p:cNvPr id="4" name="Text Placeholder 3"/>
          <p:cNvSpPr>
            <a:spLocks noGrp="1"/>
          </p:cNvSpPr>
          <p:nvPr>
            <p:ph type="body" sz="half" idx="2"/>
          </p:nvPr>
        </p:nvSpPr>
        <p:spPr>
          <a:xfrm>
            <a:off x="839789" y="2159794"/>
            <a:ext cx="3932237" cy="40012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編輯母片文字樣式</a:t>
            </a:r>
          </a:p>
        </p:txBody>
      </p:sp>
      <p:sp>
        <p:nvSpPr>
          <p:cNvPr id="5" name="Date Placeholder 4"/>
          <p:cNvSpPr>
            <a:spLocks noGrp="1"/>
          </p:cNvSpPr>
          <p:nvPr>
            <p:ph type="dt" sz="half" idx="10"/>
          </p:nvPr>
        </p:nvSpPr>
        <p:spPr/>
        <p:txBody>
          <a:bodyPr/>
          <a:lstStyle/>
          <a:p>
            <a:fld id="{64A5CEBE-C916-488F-BA1F-723657CD156E}" type="datetime1">
              <a:rPr lang="zh-TW" altLang="en-US" smtClean="0"/>
              <a:t>2023/12/1</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2121078200"/>
      </p:ext>
    </p:extLst>
  </p:cSld>
  <p:clrMapOvr>
    <a:masterClrMapping/>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83297"/>
            <a:ext cx="10515600" cy="1391534"/>
          </a:xfrm>
          <a:prstGeom prst="rect">
            <a:avLst/>
          </a:prstGeom>
        </p:spPr>
        <p:txBody>
          <a:bodyPr vert="horz" lIns="91440" tIns="45720" rIns="91440" bIns="45720" rtlCol="0" anchor="ctr">
            <a:normAutofit/>
          </a:bodyPr>
          <a:lstStyle/>
          <a:p>
            <a:r>
              <a:rPr lang="zh-TW" altLang="en-US"/>
              <a:t>按一下以編輯母片標題樣式</a:t>
            </a:r>
            <a:endParaRPr lang="en-US" dirty="0"/>
          </a:p>
        </p:txBody>
      </p:sp>
      <p:sp>
        <p:nvSpPr>
          <p:cNvPr id="3" name="Text Placeholder 2"/>
          <p:cNvSpPr>
            <a:spLocks noGrp="1"/>
          </p:cNvSpPr>
          <p:nvPr>
            <p:ph type="body" idx="1"/>
          </p:nvPr>
        </p:nvSpPr>
        <p:spPr>
          <a:xfrm>
            <a:off x="838200" y="1916484"/>
            <a:ext cx="10515600" cy="4567898"/>
          </a:xfrm>
          <a:prstGeom prst="rect">
            <a:avLst/>
          </a:prstGeom>
        </p:spPr>
        <p:txBody>
          <a:bodyPr vert="horz" lIns="91440" tIns="45720" rIns="91440" bIns="45720" rtlCol="0">
            <a:normAutofit/>
          </a:bodyPr>
          <a:lstStyle/>
          <a:p>
            <a:pPr lvl="0"/>
            <a:r>
              <a:rPr lang="zh-TW" altLang="en-US"/>
              <a:t>編輯母片文字樣式</a:t>
            </a:r>
          </a:p>
          <a:p>
            <a:pPr lvl="1"/>
            <a:r>
              <a:rPr lang="zh-TW" altLang="en-US"/>
              <a:t>第二層</a:t>
            </a:r>
          </a:p>
          <a:p>
            <a:pPr lvl="2"/>
            <a:r>
              <a:rPr lang="zh-TW" altLang="en-US"/>
              <a:t>第三層</a:t>
            </a:r>
          </a:p>
          <a:p>
            <a:pPr lvl="3"/>
            <a:r>
              <a:rPr lang="zh-TW" altLang="en-US"/>
              <a:t>第四層</a:t>
            </a:r>
          </a:p>
          <a:p>
            <a:pPr lvl="4"/>
            <a:r>
              <a:rPr lang="zh-TW" altLang="en-US"/>
              <a:t>第五層</a:t>
            </a:r>
            <a:endParaRPr lang="en-US" dirty="0"/>
          </a:p>
        </p:txBody>
      </p:sp>
      <p:sp>
        <p:nvSpPr>
          <p:cNvPr id="4" name="Date Placeholder 3"/>
          <p:cNvSpPr>
            <a:spLocks noGrp="1"/>
          </p:cNvSpPr>
          <p:nvPr>
            <p:ph type="dt" sz="half" idx="2"/>
          </p:nvPr>
        </p:nvSpPr>
        <p:spPr>
          <a:xfrm>
            <a:off x="838200" y="6672697"/>
            <a:ext cx="2743200" cy="383297"/>
          </a:xfrm>
          <a:prstGeom prst="rect">
            <a:avLst/>
          </a:prstGeom>
        </p:spPr>
        <p:txBody>
          <a:bodyPr vert="horz" lIns="91440" tIns="45720" rIns="91440" bIns="45720" rtlCol="0" anchor="ctr"/>
          <a:lstStyle>
            <a:lvl1pPr algn="l">
              <a:defRPr sz="1200">
                <a:solidFill>
                  <a:schemeClr val="tx1">
                    <a:tint val="75000"/>
                  </a:schemeClr>
                </a:solidFill>
              </a:defRPr>
            </a:lvl1pPr>
          </a:lstStyle>
          <a:p>
            <a:fld id="{64A5CEBE-C916-488F-BA1F-723657CD156E}" type="datetime1">
              <a:rPr lang="zh-TW" altLang="en-US" smtClean="0"/>
              <a:t>2023/12/1</a:t>
            </a:fld>
            <a:endParaRPr lang="zh-TW" altLang="en-US"/>
          </a:p>
        </p:txBody>
      </p:sp>
      <p:sp>
        <p:nvSpPr>
          <p:cNvPr id="5" name="Footer Placeholder 4"/>
          <p:cNvSpPr>
            <a:spLocks noGrp="1"/>
          </p:cNvSpPr>
          <p:nvPr>
            <p:ph type="ftr" sz="quarter" idx="3"/>
          </p:nvPr>
        </p:nvSpPr>
        <p:spPr>
          <a:xfrm>
            <a:off x="4038600" y="6672697"/>
            <a:ext cx="4114800" cy="38329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8610600" y="6672697"/>
            <a:ext cx="2743200" cy="383297"/>
          </a:xfrm>
          <a:prstGeom prst="rect">
            <a:avLst/>
          </a:prstGeom>
        </p:spPr>
        <p:txBody>
          <a:bodyPr vert="horz" lIns="91440" tIns="45720" rIns="91440" bIns="45720" rtlCol="0" anchor="ctr"/>
          <a:lstStyle>
            <a:lvl1pPr algn="r">
              <a:defRPr sz="1200">
                <a:solidFill>
                  <a:schemeClr val="tx1">
                    <a:tint val="75000"/>
                  </a:schemeClr>
                </a:solidFill>
              </a:defRPr>
            </a:lvl1pPr>
          </a:lstStyle>
          <a:p>
            <a:fld id="{AD43D1CF-0D5E-4884-ABEB-9F5E9EB85714}" type="slidenum">
              <a:rPr lang="zh-TW" altLang="en-US" smtClean="0"/>
              <a:t>‹#›</a:t>
            </a:fld>
            <a:endParaRPr lang="zh-TW" altLang="en-US"/>
          </a:p>
        </p:txBody>
      </p:sp>
    </p:spTree>
    <p:extLst>
      <p:ext uri="{BB962C8B-B14F-4D97-AF65-F5344CB8AC3E}">
        <p14:creationId xmlns:p14="http://schemas.microsoft.com/office/powerpoint/2010/main" val="1662800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cid:image003.png@01D9D5AA.43DA0AE0"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package" Target="../embeddings/Microsoft_Visio___.vsdx"/><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zu.edu.tw/admin/rd/index.php/tw/2016-01-22-08-52-11/2016-01-22-08-52-15"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6A8F5DF-C6D6-44E0-862E-BDF9353922B8}"/>
              </a:ext>
            </a:extLst>
          </p:cNvPr>
          <p:cNvSpPr>
            <a:spLocks noGrp="1"/>
          </p:cNvSpPr>
          <p:nvPr>
            <p:ph type="ctrTitle"/>
          </p:nvPr>
        </p:nvSpPr>
        <p:spPr>
          <a:xfrm>
            <a:off x="1596430" y="608587"/>
            <a:ext cx="9599083" cy="2506427"/>
          </a:xfrm>
        </p:spPr>
        <p:txBody>
          <a:bodyPr/>
          <a:lstStyle/>
          <a:p>
            <a:br>
              <a:rPr lang="en-US" altLang="zh-TW" dirty="0"/>
            </a:br>
            <a:endParaRPr lang="zh-TW" altLang="en-US" dirty="0"/>
          </a:p>
        </p:txBody>
      </p:sp>
      <p:sp>
        <p:nvSpPr>
          <p:cNvPr id="3" name="副標題 2">
            <a:extLst>
              <a:ext uri="{FF2B5EF4-FFF2-40B4-BE49-F238E27FC236}">
                <a16:creationId xmlns:a16="http://schemas.microsoft.com/office/drawing/2014/main" id="{583F81CF-D37A-4638-AA4F-98E5169C8DAB}"/>
              </a:ext>
            </a:extLst>
          </p:cNvPr>
          <p:cNvSpPr>
            <a:spLocks noGrp="1"/>
          </p:cNvSpPr>
          <p:nvPr>
            <p:ph type="subTitle" idx="1"/>
          </p:nvPr>
        </p:nvSpPr>
        <p:spPr>
          <a:xfrm>
            <a:off x="1296459" y="4827638"/>
            <a:ext cx="9599083" cy="1504335"/>
          </a:xfrm>
        </p:spPr>
        <p:txBody>
          <a:bodyPr>
            <a:normAutofit/>
          </a:bodyPr>
          <a:lstStyle/>
          <a:p>
            <a:endParaRPr lang="en-US" altLang="zh-TW" dirty="0"/>
          </a:p>
          <a:p>
            <a:endParaRPr lang="en-US" altLang="zh-TW" dirty="0"/>
          </a:p>
          <a:p>
            <a:r>
              <a:rPr lang="zh-TW" altLang="en-US" b="1" dirty="0">
                <a:latin typeface="標楷體" panose="03000509000000000000" pitchFamily="65" charset="-120"/>
                <a:ea typeface="標楷體" panose="03000509000000000000" pitchFamily="65" charset="-120"/>
              </a:rPr>
              <a:t>                      承辧人：研發處 范玉瑩</a:t>
            </a:r>
            <a:r>
              <a:rPr lang="en-US" altLang="zh-TW" sz="1400" b="1" dirty="0">
                <a:latin typeface="標楷體" panose="03000509000000000000" pitchFamily="65" charset="-120"/>
                <a:ea typeface="標楷體" panose="03000509000000000000" pitchFamily="65" charset="-120"/>
              </a:rPr>
              <a:t>112.09.19</a:t>
            </a:r>
            <a:endParaRPr lang="zh-TW" altLang="en-US" sz="1400" b="1" dirty="0">
              <a:latin typeface="標楷體" panose="03000509000000000000" pitchFamily="65" charset="-120"/>
              <a:ea typeface="標楷體" panose="03000509000000000000" pitchFamily="65" charset="-120"/>
            </a:endParaRPr>
          </a:p>
        </p:txBody>
      </p:sp>
      <p:sp>
        <p:nvSpPr>
          <p:cNvPr id="4" name="矩形 3">
            <a:extLst>
              <a:ext uri="{FF2B5EF4-FFF2-40B4-BE49-F238E27FC236}">
                <a16:creationId xmlns:a16="http://schemas.microsoft.com/office/drawing/2014/main" id="{37AB32AC-7824-44A1-BCD5-DBDD20D8861F}"/>
              </a:ext>
            </a:extLst>
          </p:cNvPr>
          <p:cNvSpPr/>
          <p:nvPr/>
        </p:nvSpPr>
        <p:spPr>
          <a:xfrm>
            <a:off x="1942610" y="1317372"/>
            <a:ext cx="8312993" cy="1841764"/>
          </a:xfrm>
          <a:prstGeom prst="rect">
            <a:avLst/>
          </a:prstGeom>
          <a:noFill/>
        </p:spPr>
        <p:txBody>
          <a:bodyPr wrap="square" lIns="95991" tIns="47995" rIns="95991" bIns="47995">
            <a:spAutoFit/>
          </a:bodyPr>
          <a:lstStyle/>
          <a:p>
            <a:pPr algn="ctr"/>
            <a:r>
              <a:rPr lang="en-US" altLang="zh-TW" sz="566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RD</a:t>
            </a:r>
            <a:r>
              <a:rPr lang="zh-TW" altLang="en-US" sz="566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線上約用審核系統</a:t>
            </a:r>
            <a:endParaRPr lang="en-US" altLang="zh-TW" sz="566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a:p>
            <a:pPr algn="ctr"/>
            <a:r>
              <a:rPr lang="zh-TW" altLang="en-US" sz="5669"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操作說明</a:t>
            </a:r>
          </a:p>
        </p:txBody>
      </p:sp>
      <p:pic>
        <p:nvPicPr>
          <p:cNvPr id="6" name="圖形 5" descr="集體成功">
            <a:extLst>
              <a:ext uri="{FF2B5EF4-FFF2-40B4-BE49-F238E27FC236}">
                <a16:creationId xmlns:a16="http://schemas.microsoft.com/office/drawing/2014/main" id="{899E46B3-AC31-461B-9CBC-1CD3DA588D9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16075" y="3437684"/>
            <a:ext cx="1619845" cy="1558497"/>
          </a:xfrm>
          <a:prstGeom prst="rect">
            <a:avLst/>
          </a:prstGeom>
        </p:spPr>
      </p:pic>
    </p:spTree>
    <p:extLst>
      <p:ext uri="{BB962C8B-B14F-4D97-AF65-F5344CB8AC3E}">
        <p14:creationId xmlns:p14="http://schemas.microsoft.com/office/powerpoint/2010/main" val="9049036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82C8677-7B2C-48EC-93B2-E4217F102BEC}"/>
              </a:ext>
            </a:extLst>
          </p:cNvPr>
          <p:cNvSpPr>
            <a:spLocks noGrp="1"/>
          </p:cNvSpPr>
          <p:nvPr>
            <p:ph type="title"/>
          </p:nvPr>
        </p:nvSpPr>
        <p:spPr>
          <a:xfrm>
            <a:off x="838200" y="383297"/>
            <a:ext cx="10515600" cy="1912034"/>
          </a:xfrm>
        </p:spPr>
        <p:txBody>
          <a:bodyPr>
            <a:normAutofit/>
          </a:bodyPr>
          <a:lstStyle/>
          <a:p>
            <a:pPr lvl="0"/>
            <a:r>
              <a:rPr lang="zh-TW" altLang="en-US" sz="2200" b="1" dirty="0">
                <a:solidFill>
                  <a:srgbClr val="0070C0"/>
                </a:solidFill>
                <a:latin typeface="Calibri" panose="020F0502020204030204"/>
                <a:cs typeface="+mn-cs"/>
              </a:rPr>
              <a:t>補件或補充說明畫面：</a:t>
            </a:r>
            <a:br>
              <a:rPr lang="en-US" altLang="zh-TW" sz="2200" b="1" dirty="0">
                <a:solidFill>
                  <a:srgbClr val="0070C0"/>
                </a:solidFill>
                <a:latin typeface="Calibri" panose="020F0502020204030204"/>
                <a:cs typeface="+mn-cs"/>
              </a:rPr>
            </a:br>
            <a:r>
              <a:rPr lang="en-US" altLang="zh-TW" sz="1800" b="1" dirty="0">
                <a:solidFill>
                  <a:srgbClr val="002060"/>
                </a:solidFill>
                <a:latin typeface="標楷體" panose="03000509000000000000" pitchFamily="65" charset="-120"/>
                <a:ea typeface="標楷體" panose="03000509000000000000" pitchFamily="65" charset="-120"/>
              </a:rPr>
              <a:t>1.</a:t>
            </a:r>
            <a:r>
              <a:rPr lang="zh-HK" altLang="zh-TW" sz="1800" b="1" dirty="0">
                <a:solidFill>
                  <a:srgbClr val="002060"/>
                </a:solidFill>
                <a:latin typeface="標楷體" panose="03000509000000000000" pitchFamily="65" charset="-120"/>
                <a:ea typeface="標楷體" panose="03000509000000000000" pitchFamily="65" charset="-120"/>
              </a:rPr>
              <a:t>新生開學前請以臨時工</a:t>
            </a:r>
            <a:r>
              <a:rPr lang="en-US" altLang="zh-TW" sz="1800" b="1" dirty="0">
                <a:solidFill>
                  <a:srgbClr val="002060"/>
                </a:solidFill>
                <a:latin typeface="標楷體" panose="03000509000000000000" pitchFamily="65" charset="-120"/>
                <a:ea typeface="標楷體" panose="03000509000000000000" pitchFamily="65" charset="-120"/>
              </a:rPr>
              <a:t>(</a:t>
            </a:r>
            <a:r>
              <a:rPr lang="zh-HK" altLang="zh-TW" sz="1800" b="1" dirty="0">
                <a:solidFill>
                  <a:srgbClr val="002060"/>
                </a:solidFill>
                <a:latin typeface="標楷體" panose="03000509000000000000" pitchFamily="65" charset="-120"/>
                <a:ea typeface="標楷體" panose="03000509000000000000" pitchFamily="65" charset="-120"/>
              </a:rPr>
              <a:t>勞保</a:t>
            </a:r>
            <a:r>
              <a:rPr lang="en-US" altLang="zh-TW" sz="1800" b="1" dirty="0">
                <a:solidFill>
                  <a:srgbClr val="002060"/>
                </a:solidFill>
                <a:latin typeface="標楷體" panose="03000509000000000000" pitchFamily="65" charset="-120"/>
                <a:ea typeface="標楷體" panose="03000509000000000000" pitchFamily="65" charset="-120"/>
              </a:rPr>
              <a:t>)</a:t>
            </a:r>
            <a:r>
              <a:rPr lang="zh-HK" altLang="zh-TW" sz="1800" b="1" dirty="0">
                <a:solidFill>
                  <a:srgbClr val="002060"/>
                </a:solidFill>
                <a:latin typeface="標楷體" panose="03000509000000000000" pitchFamily="65" charset="-120"/>
                <a:ea typeface="標楷體" panose="03000509000000000000" pitchFamily="65" charset="-120"/>
              </a:rPr>
              <a:t>聘用，若於</a:t>
            </a:r>
            <a:r>
              <a:rPr lang="en-US" altLang="zh-TW" sz="1800" b="1" dirty="0">
                <a:solidFill>
                  <a:srgbClr val="002060"/>
                </a:solidFill>
                <a:latin typeface="標楷體" panose="03000509000000000000" pitchFamily="65" charset="-120"/>
                <a:ea typeface="標楷體" panose="03000509000000000000" pitchFamily="65" charset="-120"/>
              </a:rPr>
              <a:t>8</a:t>
            </a:r>
            <a:r>
              <a:rPr lang="zh-HK" altLang="zh-TW" sz="1800" b="1" dirty="0">
                <a:solidFill>
                  <a:srgbClr val="002060"/>
                </a:solidFill>
                <a:latin typeface="標楷體" panose="03000509000000000000" pitchFamily="65" charset="-120"/>
                <a:ea typeface="標楷體" panose="03000509000000000000" pitchFamily="65" charset="-120"/>
              </a:rPr>
              <a:t>月</a:t>
            </a:r>
            <a:r>
              <a:rPr lang="en-US" altLang="zh-HK" sz="1800" b="1" dirty="0">
                <a:solidFill>
                  <a:srgbClr val="002060"/>
                </a:solidFill>
                <a:latin typeface="標楷體" panose="03000509000000000000" pitchFamily="65" charset="-120"/>
                <a:ea typeface="標楷體" panose="03000509000000000000" pitchFamily="65" charset="-120"/>
              </a:rPr>
              <a:t>1</a:t>
            </a:r>
            <a:r>
              <a:rPr lang="zh-TW" altLang="en-US" sz="1800" b="1" dirty="0">
                <a:solidFill>
                  <a:srgbClr val="002060"/>
                </a:solidFill>
                <a:latin typeface="標楷體" panose="03000509000000000000" pitchFamily="65" charset="-120"/>
                <a:ea typeface="標楷體" panose="03000509000000000000" pitchFamily="65" charset="-120"/>
              </a:rPr>
              <a:t>日</a:t>
            </a:r>
            <a:r>
              <a:rPr lang="zh-HK" altLang="zh-TW" sz="1800" b="1" dirty="0">
                <a:solidFill>
                  <a:srgbClr val="002060"/>
                </a:solidFill>
                <a:latin typeface="標楷體" panose="03000509000000000000" pitchFamily="65" charset="-120"/>
                <a:ea typeface="標楷體" panose="03000509000000000000" pitchFamily="65" charset="-120"/>
              </a:rPr>
              <a:t>前繳交註冊費可於</a:t>
            </a:r>
            <a:r>
              <a:rPr lang="en-US" altLang="zh-HK" sz="1800" b="1" dirty="0">
                <a:solidFill>
                  <a:srgbClr val="002060"/>
                </a:solidFill>
                <a:latin typeface="標楷體" panose="03000509000000000000" pitchFamily="65" charset="-120"/>
                <a:ea typeface="標楷體" panose="03000509000000000000" pitchFamily="65" charset="-120"/>
              </a:rPr>
              <a:t>8</a:t>
            </a:r>
            <a:r>
              <a:rPr lang="zh-HK" altLang="zh-TW" sz="1800" b="1" dirty="0">
                <a:solidFill>
                  <a:srgbClr val="002060"/>
                </a:solidFill>
                <a:latin typeface="標楷體" panose="03000509000000000000" pitchFamily="65" charset="-120"/>
                <a:ea typeface="標楷體" panose="03000509000000000000" pitchFamily="65" charset="-120"/>
              </a:rPr>
              <a:t>月</a:t>
            </a:r>
            <a:r>
              <a:rPr lang="en-US" altLang="zh-TW" sz="1800" b="1" dirty="0">
                <a:solidFill>
                  <a:srgbClr val="002060"/>
                </a:solidFill>
                <a:latin typeface="標楷體" panose="03000509000000000000" pitchFamily="65" charset="-120"/>
                <a:ea typeface="標楷體" panose="03000509000000000000" pitchFamily="65" charset="-120"/>
              </a:rPr>
              <a:t>1</a:t>
            </a:r>
            <a:r>
              <a:rPr lang="zh-HK" altLang="zh-TW" sz="1800" b="1" dirty="0">
                <a:solidFill>
                  <a:srgbClr val="002060"/>
                </a:solidFill>
                <a:latin typeface="標楷體" panose="03000509000000000000" pitchFamily="65" charset="-120"/>
                <a:ea typeface="標楷體" panose="03000509000000000000" pitchFamily="65" charset="-120"/>
              </a:rPr>
              <a:t>日起聘為兼任助理</a:t>
            </a:r>
            <a:r>
              <a:rPr lang="en-US" altLang="zh-TW" sz="1800" b="1" dirty="0">
                <a:solidFill>
                  <a:srgbClr val="002060"/>
                </a:solidFill>
                <a:latin typeface="標楷體" panose="03000509000000000000" pitchFamily="65" charset="-120"/>
                <a:ea typeface="標楷體" panose="03000509000000000000" pitchFamily="65" charset="-120"/>
              </a:rPr>
              <a:t>(</a:t>
            </a:r>
            <a:r>
              <a:rPr lang="zh-HK" altLang="zh-TW" sz="1800" b="1" dirty="0">
                <a:solidFill>
                  <a:srgbClr val="002060"/>
                </a:solidFill>
                <a:latin typeface="標楷體" panose="03000509000000000000" pitchFamily="65" charset="-120"/>
                <a:ea typeface="標楷體" panose="03000509000000000000" pitchFamily="65" charset="-120"/>
              </a:rPr>
              <a:t>請</a:t>
            </a:r>
            <a:r>
              <a:rPr lang="zh-TW" altLang="en-US" sz="1800" b="1" dirty="0">
                <a:solidFill>
                  <a:srgbClr val="FF0000"/>
                </a:solidFill>
                <a:latin typeface="標楷體" panose="03000509000000000000" pitchFamily="65" charset="-120"/>
                <a:ea typeface="標楷體" panose="03000509000000000000" pitchFamily="65" charset="-120"/>
              </a:rPr>
              <a:t>上傳</a:t>
            </a:r>
            <a:r>
              <a:rPr lang="zh-HK" altLang="zh-TW" sz="1800" b="1" dirty="0">
                <a:solidFill>
                  <a:srgbClr val="FF0000"/>
                </a:solidFill>
                <a:latin typeface="標楷體" panose="03000509000000000000" pitchFamily="65" charset="-120"/>
                <a:ea typeface="標楷體" panose="03000509000000000000" pitchFamily="65" charset="-120"/>
              </a:rPr>
              <a:t>繳費證明</a:t>
            </a:r>
            <a:r>
              <a:rPr lang="en-US" altLang="zh-TW" sz="1800" b="1" dirty="0">
                <a:solidFill>
                  <a:srgbClr val="002060"/>
                </a:solidFill>
                <a:latin typeface="標楷體" panose="03000509000000000000" pitchFamily="65" charset="-120"/>
                <a:ea typeface="標楷體" panose="03000509000000000000" pitchFamily="65" charset="-120"/>
              </a:rPr>
              <a:t>) </a:t>
            </a:r>
            <a:r>
              <a:rPr lang="zh-HK" altLang="zh-TW" sz="1800" b="1" dirty="0">
                <a:solidFill>
                  <a:srgbClr val="002060"/>
                </a:solidFill>
                <a:latin typeface="標楷體" panose="03000509000000000000" pitchFamily="65" charset="-120"/>
                <a:ea typeface="標楷體" panose="03000509000000000000" pitchFamily="65" charset="-120"/>
              </a:rPr>
              <a:t>，未提前註冊者建議於</a:t>
            </a:r>
            <a:r>
              <a:rPr lang="en-US" altLang="zh-TW" sz="1800" b="1" dirty="0">
                <a:solidFill>
                  <a:srgbClr val="002060"/>
                </a:solidFill>
                <a:latin typeface="標楷體" panose="03000509000000000000" pitchFamily="65" charset="-120"/>
                <a:ea typeface="標楷體" panose="03000509000000000000" pitchFamily="65" charset="-120"/>
              </a:rPr>
              <a:t>10</a:t>
            </a:r>
            <a:r>
              <a:rPr lang="zh-HK" altLang="zh-TW" sz="1800" b="1" dirty="0">
                <a:solidFill>
                  <a:srgbClr val="002060"/>
                </a:solidFill>
                <a:latin typeface="標楷體" panose="03000509000000000000" pitchFamily="65" charset="-120"/>
                <a:ea typeface="標楷體" panose="03000509000000000000" pitchFamily="65" charset="-120"/>
              </a:rPr>
              <a:t>月</a:t>
            </a:r>
            <a:r>
              <a:rPr lang="en-US" altLang="zh-TW" sz="1800" b="1" dirty="0">
                <a:solidFill>
                  <a:srgbClr val="002060"/>
                </a:solidFill>
                <a:latin typeface="標楷體" panose="03000509000000000000" pitchFamily="65" charset="-120"/>
                <a:ea typeface="標楷體" panose="03000509000000000000" pitchFamily="65" charset="-120"/>
              </a:rPr>
              <a:t>1</a:t>
            </a:r>
            <a:r>
              <a:rPr lang="zh-HK" altLang="zh-TW" sz="1800" b="1" dirty="0">
                <a:solidFill>
                  <a:srgbClr val="002060"/>
                </a:solidFill>
                <a:latin typeface="標楷體" panose="03000509000000000000" pitchFamily="65" charset="-120"/>
                <a:ea typeface="標楷體" panose="03000509000000000000" pitchFamily="65" charset="-120"/>
              </a:rPr>
              <a:t>日起聘以免有破月無法支付整月薪資之問題，以利經費管控及核銷作業。</a:t>
            </a:r>
            <a:br>
              <a:rPr lang="zh-TW" altLang="zh-TW" sz="1800" b="1" dirty="0">
                <a:solidFill>
                  <a:srgbClr val="002060"/>
                </a:solidFill>
                <a:latin typeface="標楷體" panose="03000509000000000000" pitchFamily="65" charset="-120"/>
                <a:ea typeface="標楷體" panose="03000509000000000000" pitchFamily="65" charset="-120"/>
              </a:rPr>
            </a:br>
            <a:r>
              <a:rPr lang="en-US" altLang="zh-TW" sz="1800" b="1" dirty="0">
                <a:solidFill>
                  <a:srgbClr val="002060"/>
                </a:solidFill>
                <a:latin typeface="標楷體" panose="03000509000000000000" pitchFamily="65" charset="-120"/>
                <a:ea typeface="標楷體" panose="03000509000000000000" pitchFamily="65" charset="-120"/>
              </a:rPr>
              <a:t>2.</a:t>
            </a:r>
            <a:r>
              <a:rPr lang="zh-HK" altLang="zh-TW" sz="1800" b="1" dirty="0">
                <a:solidFill>
                  <a:srgbClr val="002060"/>
                </a:solidFill>
                <a:latin typeface="標楷體" panose="03000509000000000000" pitchFamily="65" charset="-120"/>
                <a:ea typeface="標楷體" panose="03000509000000000000" pitchFamily="65" charset="-120"/>
              </a:rPr>
              <a:t>學習型助理若未能事前完成約用作業，</a:t>
            </a:r>
            <a:r>
              <a:rPr lang="zh-TW" altLang="en-US" sz="1800" b="1" dirty="0">
                <a:solidFill>
                  <a:srgbClr val="002060"/>
                </a:solidFill>
                <a:latin typeface="標楷體" panose="03000509000000000000" pitchFamily="65" charset="-120"/>
                <a:ea typeface="標楷體" panose="03000509000000000000" pitchFamily="65" charset="-120"/>
              </a:rPr>
              <a:t>延遲約用</a:t>
            </a:r>
            <a:r>
              <a:rPr lang="zh-HK" altLang="zh-TW" sz="1800" b="1" dirty="0">
                <a:solidFill>
                  <a:srgbClr val="002060"/>
                </a:solidFill>
                <a:latin typeface="標楷體" panose="03000509000000000000" pitchFamily="65" charset="-120"/>
                <a:ea typeface="標楷體" panose="03000509000000000000" pitchFamily="65" charset="-120"/>
              </a:rPr>
              <a:t>請主持人</a:t>
            </a:r>
            <a:r>
              <a:rPr lang="zh-TW" altLang="en-US" sz="1800" b="1" dirty="0">
                <a:solidFill>
                  <a:srgbClr val="FF0000"/>
                </a:solidFill>
                <a:latin typeface="標楷體" panose="03000509000000000000" pitchFamily="65" charset="-120"/>
                <a:ea typeface="標楷體" panose="03000509000000000000" pitchFamily="65" charset="-120"/>
              </a:rPr>
              <a:t>補充說</a:t>
            </a:r>
            <a:r>
              <a:rPr lang="zh-HK" altLang="zh-TW" sz="1800" b="1" dirty="0">
                <a:solidFill>
                  <a:srgbClr val="FF0000"/>
                </a:solidFill>
                <a:latin typeface="標楷體" panose="03000509000000000000" pitchFamily="65" charset="-120"/>
                <a:ea typeface="標楷體" panose="03000509000000000000" pitchFamily="65" charset="-120"/>
              </a:rPr>
              <a:t>明</a:t>
            </a:r>
            <a:r>
              <a:rPr lang="zh-HK" altLang="zh-TW" sz="1800" b="1" dirty="0">
                <a:solidFill>
                  <a:srgbClr val="002060"/>
                </a:solidFill>
                <a:latin typeface="標楷體" panose="03000509000000000000" pitchFamily="65" charset="-120"/>
                <a:ea typeface="標楷體" panose="03000509000000000000" pitchFamily="65" charset="-120"/>
              </a:rPr>
              <a:t>事由。</a:t>
            </a:r>
            <a:br>
              <a:rPr lang="en-US" altLang="zh-HK" sz="1800" b="1" dirty="0">
                <a:solidFill>
                  <a:srgbClr val="002060"/>
                </a:solidFill>
                <a:latin typeface="標楷體" panose="03000509000000000000" pitchFamily="65" charset="-120"/>
                <a:ea typeface="標楷體" panose="03000509000000000000" pitchFamily="65" charset="-120"/>
              </a:rPr>
            </a:br>
            <a:r>
              <a:rPr lang="en-US" altLang="zh-HK" sz="1800" b="1" dirty="0">
                <a:solidFill>
                  <a:srgbClr val="002060"/>
                </a:solidFill>
                <a:latin typeface="標楷體" panose="03000509000000000000" pitchFamily="65" charset="-120"/>
                <a:ea typeface="標楷體" panose="03000509000000000000" pitchFamily="65" charset="-120"/>
              </a:rPr>
              <a:t>3.</a:t>
            </a:r>
            <a:r>
              <a:rPr lang="zh-TW" altLang="en-US" sz="1800" b="1" dirty="0">
                <a:solidFill>
                  <a:srgbClr val="002060"/>
                </a:solidFill>
                <a:latin typeface="標楷體" panose="03000509000000000000" pitchFamily="65" charset="-120"/>
                <a:ea typeface="標楷體" panose="03000509000000000000" pitchFamily="65" charset="-120"/>
              </a:rPr>
              <a:t>學生若無需上傳繳費證明請直接進行審核同意</a:t>
            </a:r>
            <a:r>
              <a:rPr lang="zh-HK" altLang="zh-TW" sz="1800" b="1" dirty="0">
                <a:solidFill>
                  <a:srgbClr val="002060"/>
                </a:solidFill>
                <a:latin typeface="標楷體" panose="03000509000000000000" pitchFamily="65" charset="-120"/>
                <a:ea typeface="標楷體" panose="03000509000000000000" pitchFamily="65" charset="-120"/>
              </a:rPr>
              <a:t>。</a:t>
            </a:r>
            <a:endParaRPr lang="zh-TW" altLang="en-US" sz="1800" b="1" dirty="0">
              <a:solidFill>
                <a:srgbClr val="002060"/>
              </a:solidFill>
              <a:latin typeface="標楷體" panose="03000509000000000000" pitchFamily="65" charset="-120"/>
              <a:ea typeface="標楷體" panose="03000509000000000000" pitchFamily="65" charset="-120"/>
            </a:endParaRPr>
          </a:p>
        </p:txBody>
      </p:sp>
      <p:sp>
        <p:nvSpPr>
          <p:cNvPr id="4" name="投影片編號版面配置區 3">
            <a:extLst>
              <a:ext uri="{FF2B5EF4-FFF2-40B4-BE49-F238E27FC236}">
                <a16:creationId xmlns:a16="http://schemas.microsoft.com/office/drawing/2014/main" id="{A04119F8-268E-4D2F-9933-A1E8802D0986}"/>
              </a:ext>
            </a:extLst>
          </p:cNvPr>
          <p:cNvSpPr>
            <a:spLocks noGrp="1"/>
          </p:cNvSpPr>
          <p:nvPr>
            <p:ph type="sldNum" sz="quarter" idx="12"/>
          </p:nvPr>
        </p:nvSpPr>
        <p:spPr/>
        <p:txBody>
          <a:bodyPr/>
          <a:lstStyle/>
          <a:p>
            <a:fld id="{AD43D1CF-0D5E-4884-ABEB-9F5E9EB85714}" type="slidenum">
              <a:rPr lang="zh-TW" altLang="en-US" smtClean="0"/>
              <a:t>9</a:t>
            </a:fld>
            <a:endParaRPr lang="zh-TW" altLang="en-US"/>
          </a:p>
        </p:txBody>
      </p:sp>
      <p:pic>
        <p:nvPicPr>
          <p:cNvPr id="13" name="內容版面配置區 6">
            <a:extLst>
              <a:ext uri="{FF2B5EF4-FFF2-40B4-BE49-F238E27FC236}">
                <a16:creationId xmlns:a16="http://schemas.microsoft.com/office/drawing/2014/main" id="{87677A7D-81AF-4B02-AB5A-474CFB732796}"/>
              </a:ext>
            </a:extLst>
          </p:cNvPr>
          <p:cNvPicPr>
            <a:picLocks noGrp="1" noChangeAspect="1"/>
          </p:cNvPicPr>
          <p:nvPr>
            <p:ph idx="1"/>
          </p:nvPr>
        </p:nvPicPr>
        <p:blipFill>
          <a:blip r:embed="rId2"/>
          <a:stretch>
            <a:fillRect/>
          </a:stretch>
        </p:blipFill>
        <p:spPr>
          <a:xfrm>
            <a:off x="934065" y="2295331"/>
            <a:ext cx="10419735" cy="4377366"/>
          </a:xfrm>
          <a:prstGeom prst="rect">
            <a:avLst/>
          </a:prstGeom>
          <a:ln>
            <a:solidFill>
              <a:schemeClr val="bg2">
                <a:lumMod val="10000"/>
              </a:schemeClr>
            </a:solidFill>
          </a:ln>
        </p:spPr>
      </p:pic>
      <p:sp>
        <p:nvSpPr>
          <p:cNvPr id="12" name="文字方塊 11">
            <a:extLst>
              <a:ext uri="{FF2B5EF4-FFF2-40B4-BE49-F238E27FC236}">
                <a16:creationId xmlns:a16="http://schemas.microsoft.com/office/drawing/2014/main" id="{33488CC9-E380-46FB-84F3-216C2F3408B7}"/>
              </a:ext>
            </a:extLst>
          </p:cNvPr>
          <p:cNvSpPr txBox="1"/>
          <p:nvPr/>
        </p:nvSpPr>
        <p:spPr>
          <a:xfrm>
            <a:off x="2620297" y="3353435"/>
            <a:ext cx="914400" cy="246221"/>
          </a:xfrm>
          <a:prstGeom prst="rect">
            <a:avLst/>
          </a:prstGeom>
          <a:noFill/>
        </p:spPr>
        <p:txBody>
          <a:bodyPr wrap="square" rtlCol="0">
            <a:spAutoFit/>
          </a:bodyPr>
          <a:lstStyle/>
          <a:p>
            <a:r>
              <a:rPr lang="en-US" altLang="zh-TW" sz="1000" dirty="0">
                <a:solidFill>
                  <a:srgbClr val="FF0000"/>
                </a:solidFill>
                <a:latin typeface="+mn-ea"/>
              </a:rPr>
              <a:t>(</a:t>
            </a:r>
            <a:r>
              <a:rPr lang="zh-TW" altLang="en-US" sz="1000" dirty="0">
                <a:solidFill>
                  <a:srgbClr val="FF0000"/>
                </a:solidFill>
                <a:latin typeface="+mn-ea"/>
              </a:rPr>
              <a:t>新生</a:t>
            </a:r>
            <a:r>
              <a:rPr lang="en-US" altLang="zh-TW" sz="1000" dirty="0">
                <a:solidFill>
                  <a:srgbClr val="FF0000"/>
                </a:solidFill>
                <a:latin typeface="+mn-ea"/>
              </a:rPr>
              <a:t>)</a:t>
            </a:r>
            <a:endParaRPr lang="zh-TW" altLang="en-US" sz="1000" dirty="0">
              <a:solidFill>
                <a:srgbClr val="FF0000"/>
              </a:solidFill>
              <a:latin typeface="+mn-ea"/>
            </a:endParaRPr>
          </a:p>
        </p:txBody>
      </p:sp>
      <p:sp>
        <p:nvSpPr>
          <p:cNvPr id="3" name="矩形: 圓角 2">
            <a:extLst>
              <a:ext uri="{FF2B5EF4-FFF2-40B4-BE49-F238E27FC236}">
                <a16:creationId xmlns:a16="http://schemas.microsoft.com/office/drawing/2014/main" id="{82E98B28-2EC4-A655-7F2C-E504939F89A2}"/>
              </a:ext>
            </a:extLst>
          </p:cNvPr>
          <p:cNvSpPr/>
          <p:nvPr/>
        </p:nvSpPr>
        <p:spPr>
          <a:xfrm>
            <a:off x="2244830" y="3536258"/>
            <a:ext cx="416031" cy="173346"/>
          </a:xfrm>
          <a:prstGeom prst="roundRect">
            <a:avLst/>
          </a:prstGeom>
          <a:noFill/>
          <a:ln>
            <a:solidFill>
              <a:srgbClr val="FF0000"/>
            </a:solidFill>
          </a:ln>
          <a:effectLst>
            <a:glow rad="63500">
              <a:schemeClr val="accent2">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 name="矩形: 圓角 4">
            <a:extLst>
              <a:ext uri="{FF2B5EF4-FFF2-40B4-BE49-F238E27FC236}">
                <a16:creationId xmlns:a16="http://schemas.microsoft.com/office/drawing/2014/main" id="{01577576-D357-C1FB-72AB-3B8EB8111F56}"/>
              </a:ext>
            </a:extLst>
          </p:cNvPr>
          <p:cNvSpPr/>
          <p:nvPr/>
        </p:nvSpPr>
        <p:spPr>
          <a:xfrm>
            <a:off x="2244830" y="3765941"/>
            <a:ext cx="416031" cy="126486"/>
          </a:xfrm>
          <a:prstGeom prst="roundRect">
            <a:avLst/>
          </a:prstGeom>
          <a:noFill/>
          <a:ln>
            <a:solidFill>
              <a:srgbClr val="FF0000"/>
            </a:solidFill>
          </a:ln>
          <a:effectLst>
            <a:glow rad="63500">
              <a:schemeClr val="accent5">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1498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3FBBB88-F445-46D6-9233-325EC9618A13}"/>
              </a:ext>
            </a:extLst>
          </p:cNvPr>
          <p:cNvSpPr>
            <a:spLocks noGrp="1"/>
          </p:cNvSpPr>
          <p:nvPr>
            <p:ph type="title"/>
          </p:nvPr>
        </p:nvSpPr>
        <p:spPr>
          <a:xfrm>
            <a:off x="838200" y="383297"/>
            <a:ext cx="10515600" cy="1230899"/>
          </a:xfrm>
        </p:spPr>
        <p:txBody>
          <a:bodyPr/>
          <a:lstStyle/>
          <a:p>
            <a:r>
              <a:rPr lang="zh-TW" altLang="en-US" sz="2200" b="1" dirty="0">
                <a:solidFill>
                  <a:srgbClr val="0070C0"/>
                </a:solidFill>
                <a:latin typeface="Calibri" panose="020F0502020204030204"/>
                <a:cs typeface="+mn-cs"/>
              </a:rPr>
              <a:t>學生審核同意畫面：</a:t>
            </a:r>
            <a:br>
              <a:rPr lang="en-US" altLang="zh-TW" sz="2200" b="1" dirty="0">
                <a:solidFill>
                  <a:srgbClr val="0070C0"/>
                </a:solidFill>
                <a:latin typeface="Calibri" panose="020F0502020204030204"/>
                <a:cs typeface="+mn-cs"/>
              </a:rPr>
            </a:br>
            <a:r>
              <a:rPr lang="zh-TW" altLang="en-US" sz="1800" b="1" dirty="0">
                <a:solidFill>
                  <a:srgbClr val="002060"/>
                </a:solidFill>
                <a:latin typeface="標楷體" panose="03000509000000000000" pitchFamily="65" charset="-120"/>
                <a:ea typeface="標楷體" panose="03000509000000000000" pitchFamily="65" charset="-120"/>
              </a:rPr>
              <a:t>獎助生</a:t>
            </a:r>
            <a:r>
              <a:rPr lang="en-US" altLang="zh-TW" sz="1800" b="1" dirty="0">
                <a:solidFill>
                  <a:srgbClr val="002060"/>
                </a:solidFill>
                <a:latin typeface="標楷體" panose="03000509000000000000" pitchFamily="65" charset="-120"/>
                <a:ea typeface="標楷體" panose="03000509000000000000" pitchFamily="65" charset="-120"/>
              </a:rPr>
              <a:t>(</a:t>
            </a:r>
            <a:r>
              <a:rPr lang="zh-TW" altLang="en-US" sz="1800" b="1" dirty="0">
                <a:solidFill>
                  <a:srgbClr val="002060"/>
                </a:solidFill>
                <a:latin typeface="標楷體" panose="03000509000000000000" pitchFamily="65" charset="-120"/>
                <a:ea typeface="標楷體" panose="03000509000000000000" pitchFamily="65" charset="-120"/>
              </a:rPr>
              <a:t>學習型</a:t>
            </a:r>
            <a:r>
              <a:rPr lang="en-US" altLang="zh-TW" sz="1800" b="1" dirty="0">
                <a:solidFill>
                  <a:srgbClr val="002060"/>
                </a:solidFill>
                <a:latin typeface="標楷體" panose="03000509000000000000" pitchFamily="65" charset="-120"/>
                <a:ea typeface="標楷體" panose="03000509000000000000" pitchFamily="65" charset="-120"/>
              </a:rPr>
              <a:t>)</a:t>
            </a:r>
            <a:r>
              <a:rPr lang="zh-TW" altLang="en-US" sz="1800" b="1" dirty="0">
                <a:solidFill>
                  <a:srgbClr val="002060"/>
                </a:solidFill>
                <a:latin typeface="標楷體" panose="03000509000000000000" pitchFamily="65" charset="-120"/>
                <a:ea typeface="標楷體" panose="03000509000000000000" pitchFamily="65" charset="-120"/>
              </a:rPr>
              <a:t>及勞僱型兼任助理確認型態、上傳所需文件→</a:t>
            </a:r>
            <a:r>
              <a:rPr lang="zh-TW" altLang="en-US" sz="1800" b="1" dirty="0">
                <a:solidFill>
                  <a:srgbClr val="FF0000"/>
                </a:solidFill>
                <a:latin typeface="標楷體" panose="03000509000000000000" pitchFamily="65" charset="-120"/>
                <a:ea typeface="標楷體" panose="03000509000000000000" pitchFamily="65" charset="-120"/>
              </a:rPr>
              <a:t>選擇簽核意見</a:t>
            </a:r>
            <a:r>
              <a:rPr lang="zh-TW" altLang="en-US" sz="1800" b="1" dirty="0">
                <a:solidFill>
                  <a:srgbClr val="002060"/>
                </a:solidFill>
                <a:latin typeface="標楷體" panose="03000509000000000000" pitchFamily="65" charset="-120"/>
                <a:ea typeface="標楷體" panose="03000509000000000000" pitchFamily="65" charset="-120"/>
              </a:rPr>
              <a:t>。</a:t>
            </a:r>
            <a:br>
              <a:rPr lang="en-US" altLang="zh-TW" sz="1800" b="1" dirty="0">
                <a:solidFill>
                  <a:srgbClr val="002060"/>
                </a:solidFill>
                <a:latin typeface="微軟正黑體" panose="020B0604030504040204" pitchFamily="34" charset="-120"/>
                <a:ea typeface="微軟正黑體" panose="020B0604030504040204" pitchFamily="34" charset="-120"/>
              </a:rPr>
            </a:br>
            <a:r>
              <a:rPr lang="zh-TW" altLang="en-US" sz="1800" b="1" dirty="0">
                <a:solidFill>
                  <a:srgbClr val="002060"/>
                </a:solidFill>
                <a:latin typeface="標楷體" panose="03000509000000000000" pitchFamily="65" charset="-120"/>
                <a:ea typeface="標楷體" panose="03000509000000000000" pitchFamily="65" charset="-120"/>
              </a:rPr>
              <a:t>審核同意→系統寄</a:t>
            </a:r>
            <a:r>
              <a:rPr lang="en-US" altLang="zh-TW" sz="1800" b="1" dirty="0">
                <a:solidFill>
                  <a:srgbClr val="002060"/>
                </a:solidFill>
                <a:latin typeface="標楷體" panose="03000509000000000000" pitchFamily="65" charset="-120"/>
                <a:ea typeface="標楷體" panose="03000509000000000000" pitchFamily="65" charset="-120"/>
              </a:rPr>
              <a:t>E-Mail</a:t>
            </a:r>
            <a:r>
              <a:rPr lang="zh-TW" altLang="en-US" sz="1800" b="1" dirty="0">
                <a:solidFill>
                  <a:srgbClr val="002060"/>
                </a:solidFill>
                <a:latin typeface="標楷體" panose="03000509000000000000" pitchFamily="65" charset="-120"/>
                <a:ea typeface="標楷體" panose="03000509000000000000" pitchFamily="65" charset="-120"/>
              </a:rPr>
              <a:t>通知主持人審核，審核不同意者該項約用不成立。</a:t>
            </a:r>
          </a:p>
        </p:txBody>
      </p:sp>
      <p:sp>
        <p:nvSpPr>
          <p:cNvPr id="4" name="投影片編號版面配置區 3">
            <a:extLst>
              <a:ext uri="{FF2B5EF4-FFF2-40B4-BE49-F238E27FC236}">
                <a16:creationId xmlns:a16="http://schemas.microsoft.com/office/drawing/2014/main" id="{7D472D88-B2DE-4208-8CC4-5DC4CE130C24}"/>
              </a:ext>
            </a:extLst>
          </p:cNvPr>
          <p:cNvSpPr>
            <a:spLocks noGrp="1"/>
          </p:cNvSpPr>
          <p:nvPr>
            <p:ph type="sldNum" sz="quarter" idx="12"/>
          </p:nvPr>
        </p:nvSpPr>
        <p:spPr/>
        <p:txBody>
          <a:bodyPr/>
          <a:lstStyle/>
          <a:p>
            <a:fld id="{AD43D1CF-0D5E-4884-ABEB-9F5E9EB85714}" type="slidenum">
              <a:rPr lang="zh-TW" altLang="en-US" smtClean="0"/>
              <a:t>10</a:t>
            </a:fld>
            <a:endParaRPr lang="zh-TW" altLang="en-US"/>
          </a:p>
        </p:txBody>
      </p:sp>
      <p:sp>
        <p:nvSpPr>
          <p:cNvPr id="3" name="矩形: 圓角 2">
            <a:extLst>
              <a:ext uri="{FF2B5EF4-FFF2-40B4-BE49-F238E27FC236}">
                <a16:creationId xmlns:a16="http://schemas.microsoft.com/office/drawing/2014/main" id="{AD31C3BC-6DE7-48A7-B829-86E2EA6BD722}"/>
              </a:ext>
            </a:extLst>
          </p:cNvPr>
          <p:cNvSpPr/>
          <p:nvPr/>
        </p:nvSpPr>
        <p:spPr>
          <a:xfrm>
            <a:off x="2267339" y="5467739"/>
            <a:ext cx="1268963" cy="4572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noFill/>
            </a:endParaRPr>
          </a:p>
        </p:txBody>
      </p:sp>
      <p:pic>
        <p:nvPicPr>
          <p:cNvPr id="8" name="內容版面配置區 9" descr="cid:image003.png@01D9D5AA.43DA0AE0">
            <a:extLst>
              <a:ext uri="{FF2B5EF4-FFF2-40B4-BE49-F238E27FC236}">
                <a16:creationId xmlns:a16="http://schemas.microsoft.com/office/drawing/2014/main" id="{D24FF972-FBE1-4B50-815E-F8F628AC14D4}"/>
              </a:ext>
            </a:extLst>
          </p:cNvPr>
          <p:cNvPicPr>
            <a:picLocks noGrp="1"/>
          </p:cNvPicPr>
          <p:nvPr>
            <p:ph idx="1"/>
          </p:nvPr>
        </p:nvPicPr>
        <p:blipFill>
          <a:blip r:embed="rId2" r:link="rId3">
            <a:extLst>
              <a:ext uri="{28A0092B-C50C-407E-A947-70E740481C1C}">
                <a14:useLocalDpi xmlns:a14="http://schemas.microsoft.com/office/drawing/2010/main" val="0"/>
              </a:ext>
            </a:extLst>
          </a:blip>
          <a:srcRect/>
          <a:stretch>
            <a:fillRect/>
          </a:stretch>
        </p:blipFill>
        <p:spPr bwMode="auto">
          <a:xfrm>
            <a:off x="934064" y="1858297"/>
            <a:ext cx="10038735" cy="4699819"/>
          </a:xfrm>
          <a:prstGeom prst="rect">
            <a:avLst/>
          </a:prstGeom>
          <a:noFill/>
          <a:ln>
            <a:noFill/>
          </a:ln>
        </p:spPr>
      </p:pic>
      <p:sp>
        <p:nvSpPr>
          <p:cNvPr id="5" name="矩形: 圓角 4">
            <a:extLst>
              <a:ext uri="{FF2B5EF4-FFF2-40B4-BE49-F238E27FC236}">
                <a16:creationId xmlns:a16="http://schemas.microsoft.com/office/drawing/2014/main" id="{B0685629-A4ED-F19C-9E42-C36DB0B44448}"/>
              </a:ext>
            </a:extLst>
          </p:cNvPr>
          <p:cNvSpPr/>
          <p:nvPr/>
        </p:nvSpPr>
        <p:spPr>
          <a:xfrm>
            <a:off x="2162491" y="4736679"/>
            <a:ext cx="1308762" cy="316356"/>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0884E1CC-05C6-4B14-9FDE-D838A8408478}"/>
              </a:ext>
            </a:extLst>
          </p:cNvPr>
          <p:cNvSpPr/>
          <p:nvPr/>
        </p:nvSpPr>
        <p:spPr>
          <a:xfrm>
            <a:off x="934064" y="2133600"/>
            <a:ext cx="786581" cy="206477"/>
          </a:xfrm>
          <a:prstGeom prst="roundRect">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00811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06C3DCC-5337-48D2-8A50-6FC0ABAC7535}"/>
              </a:ext>
            </a:extLst>
          </p:cNvPr>
          <p:cNvSpPr>
            <a:spLocks noGrp="1"/>
          </p:cNvSpPr>
          <p:nvPr>
            <p:ph type="title"/>
          </p:nvPr>
        </p:nvSpPr>
        <p:spPr>
          <a:xfrm>
            <a:off x="838200" y="383297"/>
            <a:ext cx="10515600" cy="1391534"/>
          </a:xfrm>
        </p:spPr>
        <p:txBody>
          <a:bodyPr>
            <a:normAutofit/>
          </a:bodyPr>
          <a:lstStyle/>
          <a:p>
            <a:r>
              <a:rPr lang="zh-TW" altLang="en-US" sz="2200" b="1" dirty="0">
                <a:solidFill>
                  <a:srgbClr val="0070C0"/>
                </a:solidFill>
                <a:latin typeface="+mn-ea"/>
              </a:rPr>
              <a:t>約用學生全部確認型態後系統寄</a:t>
            </a:r>
            <a:r>
              <a:rPr lang="en-US" altLang="zh-TW" sz="2200" b="1" dirty="0">
                <a:solidFill>
                  <a:srgbClr val="0070C0"/>
                </a:solidFill>
                <a:latin typeface="+mn-ea"/>
              </a:rPr>
              <a:t>E-Mail</a:t>
            </a:r>
            <a:r>
              <a:rPr lang="zh-TW" altLang="en-US" sz="2200" b="1" dirty="0">
                <a:solidFill>
                  <a:srgbClr val="0070C0"/>
                </a:solidFill>
                <a:latin typeface="+mn-ea"/>
              </a:rPr>
              <a:t>通知主持人畫面</a:t>
            </a:r>
            <a:r>
              <a:rPr lang="zh-TW" altLang="en-US" sz="2200" b="1" dirty="0">
                <a:solidFill>
                  <a:srgbClr val="0070C0"/>
                </a:solidFill>
                <a:latin typeface="新細明體" panose="02020500000000000000" pitchFamily="18" charset="-120"/>
              </a:rPr>
              <a:t>：</a:t>
            </a:r>
            <a:br>
              <a:rPr lang="en-US" altLang="zh-TW" sz="2200" b="1" dirty="0">
                <a:solidFill>
                  <a:srgbClr val="0070C0"/>
                </a:solidFill>
                <a:latin typeface="新細明體" panose="02020500000000000000" pitchFamily="18" charset="-120"/>
              </a:rPr>
            </a:br>
            <a:br>
              <a:rPr lang="en-US" altLang="zh-TW" sz="22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同一約用申請單學生全部完成確認→系統會自動以</a:t>
            </a:r>
            <a:r>
              <a:rPr lang="en-US" altLang="zh-TW" sz="2000" b="1" dirty="0">
                <a:solidFill>
                  <a:srgbClr val="FF0000"/>
                </a:solidFill>
                <a:latin typeface="標楷體" panose="03000509000000000000" pitchFamily="65" charset="-120"/>
                <a:ea typeface="標楷體" panose="03000509000000000000" pitchFamily="65" charset="-120"/>
              </a:rPr>
              <a:t>E-Mail</a:t>
            </a:r>
            <a:r>
              <a:rPr lang="zh-TW" altLang="en-US" sz="2000" b="1" dirty="0">
                <a:solidFill>
                  <a:srgbClr val="FF0000"/>
                </a:solidFill>
                <a:latin typeface="標楷體" panose="03000509000000000000" pitchFamily="65" charset="-120"/>
                <a:ea typeface="標楷體" panose="03000509000000000000" pitchFamily="65" charset="-120"/>
              </a:rPr>
              <a:t>通知主持人</a:t>
            </a:r>
            <a:r>
              <a:rPr lang="zh-TW" altLang="en-US" sz="2000" b="1" dirty="0">
                <a:solidFill>
                  <a:srgbClr val="002060"/>
                </a:solidFill>
                <a:latin typeface="標楷體" panose="03000509000000000000" pitchFamily="65" charset="-120"/>
                <a:ea typeface="標楷體" panose="03000509000000000000" pitchFamily="65" charset="-120"/>
              </a:rPr>
              <a:t>→主持人由</a:t>
            </a:r>
            <a:r>
              <a:rPr lang="en-US" altLang="zh-TW" sz="2000" b="1" dirty="0">
                <a:solidFill>
                  <a:srgbClr val="002060"/>
                </a:solidFill>
                <a:latin typeface="標楷體" panose="03000509000000000000" pitchFamily="65" charset="-120"/>
                <a:ea typeface="標楷體" panose="03000509000000000000" pitchFamily="65" charset="-120"/>
              </a:rPr>
              <a:t>Portal</a:t>
            </a:r>
            <a:r>
              <a:rPr lang="zh-TW" altLang="en-US" sz="2000" b="1" dirty="0">
                <a:solidFill>
                  <a:srgbClr val="002060"/>
                </a:solidFill>
                <a:latin typeface="標楷體" panose="03000509000000000000" pitchFamily="65" charset="-120"/>
                <a:ea typeface="標楷體" panose="03000509000000000000" pitchFamily="65" charset="-120"/>
              </a:rPr>
              <a:t>進入</a:t>
            </a:r>
            <a:r>
              <a:rPr lang="en-US" altLang="zh-TW" sz="2000" b="1" dirty="0">
                <a:solidFill>
                  <a:srgbClr val="002060"/>
                </a:solidFill>
                <a:latin typeface="標楷體" panose="03000509000000000000" pitchFamily="65" charset="-120"/>
                <a:ea typeface="標楷體" panose="03000509000000000000" pitchFamily="65" charset="-120"/>
              </a:rPr>
              <a:t>→</a:t>
            </a:r>
            <a:r>
              <a:rPr lang="en-US" altLang="zh-TW" sz="2000" b="1" dirty="0">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→進行審核</a:t>
            </a:r>
            <a:endParaRPr lang="zh-TW" altLang="en-US" sz="2000" dirty="0"/>
          </a:p>
        </p:txBody>
      </p:sp>
      <p:sp>
        <p:nvSpPr>
          <p:cNvPr id="4" name="投影片編號版面配置區 3">
            <a:extLst>
              <a:ext uri="{FF2B5EF4-FFF2-40B4-BE49-F238E27FC236}">
                <a16:creationId xmlns:a16="http://schemas.microsoft.com/office/drawing/2014/main" id="{883D0D32-F2F9-42CC-B0D7-A51977A517CB}"/>
              </a:ext>
            </a:extLst>
          </p:cNvPr>
          <p:cNvSpPr>
            <a:spLocks noGrp="1"/>
          </p:cNvSpPr>
          <p:nvPr>
            <p:ph type="sldNum" sz="quarter" idx="12"/>
          </p:nvPr>
        </p:nvSpPr>
        <p:spPr/>
        <p:txBody>
          <a:bodyPr/>
          <a:lstStyle/>
          <a:p>
            <a:fld id="{AD43D1CF-0D5E-4884-ABEB-9F5E9EB85714}" type="slidenum">
              <a:rPr lang="zh-TW" altLang="en-US" smtClean="0"/>
              <a:t>11</a:t>
            </a:fld>
            <a:endParaRPr lang="zh-TW" altLang="en-US"/>
          </a:p>
        </p:txBody>
      </p:sp>
      <p:pic>
        <p:nvPicPr>
          <p:cNvPr id="6" name="內容版面配置區 5">
            <a:extLst>
              <a:ext uri="{FF2B5EF4-FFF2-40B4-BE49-F238E27FC236}">
                <a16:creationId xmlns:a16="http://schemas.microsoft.com/office/drawing/2014/main" id="{B9A2D330-EFD0-4D1B-8619-691D2B149E0F}"/>
              </a:ext>
            </a:extLst>
          </p:cNvPr>
          <p:cNvPicPr>
            <a:picLocks noGrp="1" noChangeAspect="1"/>
          </p:cNvPicPr>
          <p:nvPr>
            <p:ph idx="1"/>
          </p:nvPr>
        </p:nvPicPr>
        <p:blipFill>
          <a:blip r:embed="rId2"/>
          <a:stretch>
            <a:fillRect/>
          </a:stretch>
        </p:blipFill>
        <p:spPr>
          <a:xfrm>
            <a:off x="955519" y="1907778"/>
            <a:ext cx="9910665" cy="4702628"/>
          </a:xfrm>
          <a:prstGeom prst="rect">
            <a:avLst/>
          </a:prstGeom>
          <a:ln>
            <a:solidFill>
              <a:schemeClr val="tx1"/>
            </a:solidFill>
          </a:ln>
        </p:spPr>
      </p:pic>
      <p:sp>
        <p:nvSpPr>
          <p:cNvPr id="3" name="矩形: 圓角 2">
            <a:extLst>
              <a:ext uri="{FF2B5EF4-FFF2-40B4-BE49-F238E27FC236}">
                <a16:creationId xmlns:a16="http://schemas.microsoft.com/office/drawing/2014/main" id="{ED8385B9-6AED-71BA-D78A-E61F0156A994}"/>
              </a:ext>
            </a:extLst>
          </p:cNvPr>
          <p:cNvSpPr/>
          <p:nvPr/>
        </p:nvSpPr>
        <p:spPr>
          <a:xfrm>
            <a:off x="1126749" y="1954476"/>
            <a:ext cx="1412769" cy="195014"/>
          </a:xfrm>
          <a:prstGeom prst="roundRect">
            <a:avLst/>
          </a:prstGeom>
          <a:noFill/>
          <a:ln>
            <a:solidFill>
              <a:srgbClr val="FF00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604161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89F11DF-9FB0-40FB-8D8D-B149CBF37868}"/>
              </a:ext>
            </a:extLst>
          </p:cNvPr>
          <p:cNvSpPr>
            <a:spLocks noGrp="1"/>
          </p:cNvSpPr>
          <p:nvPr>
            <p:ph type="title"/>
          </p:nvPr>
        </p:nvSpPr>
        <p:spPr/>
        <p:txBody>
          <a:bodyPr>
            <a:normAutofit/>
          </a:bodyPr>
          <a:lstStyle/>
          <a:p>
            <a:r>
              <a:rPr lang="zh-TW" altLang="en-US" sz="2200" b="1" dirty="0">
                <a:solidFill>
                  <a:srgbClr val="0070C0"/>
                </a:solidFill>
                <a:latin typeface="新細明體" panose="02020500000000000000" pitchFamily="18" charset="-120"/>
              </a:rPr>
              <a:t>主持人審核畫面：</a:t>
            </a:r>
            <a:br>
              <a:rPr lang="en-US" altLang="zh-TW" sz="2200" b="1" dirty="0">
                <a:solidFill>
                  <a:srgbClr val="0070C0"/>
                </a:solidFill>
                <a:latin typeface="新細明體" panose="02020500000000000000" pitchFamily="18" charset="-120"/>
              </a:rPr>
            </a:br>
            <a:r>
              <a:rPr lang="en-US" altLang="zh-TW" sz="2000" b="1" dirty="0">
                <a:solidFill>
                  <a:srgbClr val="002060"/>
                </a:solidFill>
                <a:latin typeface="標楷體" panose="03000509000000000000" pitchFamily="65" charset="-120"/>
                <a:ea typeface="標楷體" panose="03000509000000000000" pitchFamily="65" charset="-120"/>
              </a:rPr>
              <a:t>1.</a:t>
            </a:r>
            <a:r>
              <a:rPr lang="zh-TW" altLang="en-US" sz="2000" b="1" dirty="0">
                <a:solidFill>
                  <a:srgbClr val="002060"/>
                </a:solidFill>
                <a:latin typeface="標楷體" panose="03000509000000000000" pitchFamily="65" charset="-120"/>
                <a:ea typeface="標楷體" panose="03000509000000000000" pitchFamily="65" charset="-120"/>
              </a:rPr>
              <a:t>約用申請單號所有約用學生皆確認完型態→</a:t>
            </a:r>
            <a:r>
              <a:rPr lang="zh-TW" altLang="en-US" sz="2000" b="1" dirty="0">
                <a:solidFill>
                  <a:srgbClr val="FF0000"/>
                </a:solidFill>
                <a:latin typeface="標楷體" panose="03000509000000000000" pitchFamily="65" charset="-120"/>
                <a:ea typeface="標楷體" panose="03000509000000000000" pitchFamily="65" charset="-120"/>
              </a:rPr>
              <a:t>主持人進入</a:t>
            </a:r>
            <a:r>
              <a:rPr lang="en-US" altLang="zh-TW" sz="2000" b="1" dirty="0" err="1">
                <a:solidFill>
                  <a:srgbClr val="FF0000"/>
                </a:solidFill>
                <a:latin typeface="標楷體" panose="03000509000000000000" pitchFamily="65" charset="-120"/>
                <a:ea typeface="標楷體" panose="03000509000000000000" pitchFamily="65" charset="-120"/>
              </a:rPr>
              <a:t>Portal</a:t>
            </a:r>
            <a:r>
              <a:rPr lang="en-US" altLang="zh-TW" sz="2000" b="1" dirty="0" err="1">
                <a:solidFill>
                  <a:srgbClr val="002060"/>
                </a:solidFill>
                <a:latin typeface="標楷體" panose="03000509000000000000" pitchFamily="65" charset="-120"/>
                <a:ea typeface="標楷體" panose="03000509000000000000" pitchFamily="65" charset="-120"/>
              </a:rPr>
              <a:t>→</a:t>
            </a:r>
            <a:r>
              <a:rPr lang="en-US" altLang="zh-TW" sz="2000" b="1" dirty="0" err="1">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進行審核同意→約用申請單送單位主管</a:t>
            </a:r>
            <a:br>
              <a:rPr lang="en-US" altLang="zh-TW" sz="2000" b="1" dirty="0">
                <a:solidFill>
                  <a:srgbClr val="002060"/>
                </a:solidFill>
                <a:latin typeface="標楷體" panose="03000509000000000000" pitchFamily="65" charset="-120"/>
                <a:ea typeface="標楷體" panose="03000509000000000000" pitchFamily="65" charset="-120"/>
              </a:rPr>
            </a:br>
            <a:r>
              <a:rPr lang="en-US" altLang="zh-TW" sz="2000" b="1" dirty="0">
                <a:solidFill>
                  <a:srgbClr val="002060"/>
                </a:solidFill>
                <a:latin typeface="標楷體" panose="03000509000000000000" pitchFamily="65" charset="-120"/>
                <a:ea typeface="標楷體" panose="03000509000000000000" pitchFamily="65" charset="-120"/>
              </a:rPr>
              <a:t>2.</a:t>
            </a:r>
            <a:r>
              <a:rPr lang="zh-HK" altLang="zh-TW" sz="2000" b="1" dirty="0">
                <a:solidFill>
                  <a:srgbClr val="002060"/>
                </a:solidFill>
                <a:latin typeface="標楷體" panose="03000509000000000000" pitchFamily="65" charset="-120"/>
                <a:ea typeface="標楷體" panose="03000509000000000000" pitchFamily="65" charset="-120"/>
              </a:rPr>
              <a:t>學習型助理若未能事前完成約用作業，請主持人</a:t>
            </a:r>
            <a:r>
              <a:rPr lang="zh-TW" altLang="en-US" sz="2000" b="1" dirty="0">
                <a:solidFill>
                  <a:srgbClr val="FF0000"/>
                </a:solidFill>
                <a:latin typeface="標楷體" panose="03000509000000000000" pitchFamily="65" charset="-120"/>
                <a:ea typeface="標楷體" panose="03000509000000000000" pitchFamily="65" charset="-120"/>
              </a:rPr>
              <a:t>補充說</a:t>
            </a:r>
            <a:r>
              <a:rPr lang="zh-HK" altLang="zh-TW" sz="2000" b="1" dirty="0">
                <a:solidFill>
                  <a:srgbClr val="FF0000"/>
                </a:solidFill>
                <a:latin typeface="標楷體" panose="03000509000000000000" pitchFamily="65" charset="-120"/>
                <a:ea typeface="標楷體" panose="03000509000000000000" pitchFamily="65" charset="-120"/>
              </a:rPr>
              <a:t>明</a:t>
            </a:r>
            <a:r>
              <a:rPr lang="zh-HK" altLang="zh-TW" sz="2000" b="1" dirty="0">
                <a:solidFill>
                  <a:srgbClr val="002060"/>
                </a:solidFill>
                <a:latin typeface="標楷體" panose="03000509000000000000" pitchFamily="65" charset="-120"/>
                <a:ea typeface="標楷體" panose="03000509000000000000" pitchFamily="65" charset="-120"/>
              </a:rPr>
              <a:t>事由。</a:t>
            </a:r>
            <a:endParaRPr lang="zh-TW" altLang="en-US" sz="2000" dirty="0"/>
          </a:p>
        </p:txBody>
      </p:sp>
      <p:sp>
        <p:nvSpPr>
          <p:cNvPr id="4" name="投影片編號版面配置區 3">
            <a:extLst>
              <a:ext uri="{FF2B5EF4-FFF2-40B4-BE49-F238E27FC236}">
                <a16:creationId xmlns:a16="http://schemas.microsoft.com/office/drawing/2014/main" id="{60AC8550-6637-47B2-B7FB-DF0BA0E86B4D}"/>
              </a:ext>
            </a:extLst>
          </p:cNvPr>
          <p:cNvSpPr>
            <a:spLocks noGrp="1"/>
          </p:cNvSpPr>
          <p:nvPr>
            <p:ph type="sldNum" sz="quarter" idx="12"/>
          </p:nvPr>
        </p:nvSpPr>
        <p:spPr/>
        <p:txBody>
          <a:bodyPr/>
          <a:lstStyle/>
          <a:p>
            <a:fld id="{AD43D1CF-0D5E-4884-ABEB-9F5E9EB85714}" type="slidenum">
              <a:rPr lang="zh-TW" altLang="en-US" smtClean="0"/>
              <a:t>12</a:t>
            </a:fld>
            <a:endParaRPr lang="zh-TW" altLang="en-US"/>
          </a:p>
        </p:txBody>
      </p:sp>
      <p:pic>
        <p:nvPicPr>
          <p:cNvPr id="8" name="內容版面配置區 7">
            <a:extLst>
              <a:ext uri="{FF2B5EF4-FFF2-40B4-BE49-F238E27FC236}">
                <a16:creationId xmlns:a16="http://schemas.microsoft.com/office/drawing/2014/main" id="{74E4B8D5-98A0-456D-AE67-B041DEA2DB02}"/>
              </a:ext>
            </a:extLst>
          </p:cNvPr>
          <p:cNvPicPr>
            <a:picLocks noGrp="1" noChangeAspect="1"/>
          </p:cNvPicPr>
          <p:nvPr>
            <p:ph idx="1"/>
          </p:nvPr>
        </p:nvPicPr>
        <p:blipFill>
          <a:blip r:embed="rId2"/>
          <a:stretch>
            <a:fillRect/>
          </a:stretch>
        </p:blipFill>
        <p:spPr>
          <a:xfrm>
            <a:off x="1007707" y="1931437"/>
            <a:ext cx="10063236" cy="4665306"/>
          </a:xfrm>
          <a:prstGeom prst="rect">
            <a:avLst/>
          </a:prstGeom>
          <a:ln>
            <a:solidFill>
              <a:schemeClr val="bg2">
                <a:lumMod val="10000"/>
              </a:schemeClr>
            </a:solidFill>
          </a:ln>
        </p:spPr>
      </p:pic>
      <p:pic>
        <p:nvPicPr>
          <p:cNvPr id="9" name="圖片 8">
            <a:extLst>
              <a:ext uri="{FF2B5EF4-FFF2-40B4-BE49-F238E27FC236}">
                <a16:creationId xmlns:a16="http://schemas.microsoft.com/office/drawing/2014/main" id="{13A11364-8A10-4A37-A271-EBCA3762A1CC}"/>
              </a:ext>
            </a:extLst>
          </p:cNvPr>
          <p:cNvPicPr>
            <a:picLocks noChangeAspect="1"/>
          </p:cNvPicPr>
          <p:nvPr/>
        </p:nvPicPr>
        <p:blipFill>
          <a:blip r:embed="rId3"/>
          <a:stretch>
            <a:fillRect/>
          </a:stretch>
        </p:blipFill>
        <p:spPr>
          <a:xfrm>
            <a:off x="2080728" y="3890599"/>
            <a:ext cx="2435288" cy="1591985"/>
          </a:xfrm>
          <a:prstGeom prst="rect">
            <a:avLst/>
          </a:prstGeom>
        </p:spPr>
      </p:pic>
      <p:sp>
        <p:nvSpPr>
          <p:cNvPr id="3" name="矩形: 圓角 2">
            <a:extLst>
              <a:ext uri="{FF2B5EF4-FFF2-40B4-BE49-F238E27FC236}">
                <a16:creationId xmlns:a16="http://schemas.microsoft.com/office/drawing/2014/main" id="{C63D00EF-2CA1-4D5B-8FCF-140F311C48EA}"/>
              </a:ext>
            </a:extLst>
          </p:cNvPr>
          <p:cNvSpPr/>
          <p:nvPr/>
        </p:nvSpPr>
        <p:spPr>
          <a:xfrm>
            <a:off x="7669763" y="3387012"/>
            <a:ext cx="718457" cy="37322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7035337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32E0BE7-F03B-43D9-B79A-57E8EFB7521D}"/>
              </a:ext>
            </a:extLst>
          </p:cNvPr>
          <p:cNvSpPr>
            <a:spLocks noGrp="1"/>
          </p:cNvSpPr>
          <p:nvPr>
            <p:ph type="title"/>
          </p:nvPr>
        </p:nvSpPr>
        <p:spPr/>
        <p:txBody>
          <a:bodyPr/>
          <a:lstStyle/>
          <a:p>
            <a:r>
              <a:rPr lang="zh-TW" altLang="en-US" sz="2200" b="1" dirty="0">
                <a:solidFill>
                  <a:srgbClr val="0070C0"/>
                </a:solidFill>
                <a:latin typeface="新細明體" panose="02020500000000000000" pitchFamily="18" charset="-120"/>
              </a:rPr>
              <a:t>單位主管審核畫面：</a:t>
            </a:r>
            <a:br>
              <a:rPr lang="en-US" altLang="zh-TW" sz="22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主持人審核同意之約用申請單以</a:t>
            </a:r>
            <a:r>
              <a:rPr lang="en-US" altLang="zh-TW" sz="2000" b="1" dirty="0">
                <a:solidFill>
                  <a:srgbClr val="002060"/>
                </a:solidFill>
                <a:latin typeface="標楷體" panose="03000509000000000000" pitchFamily="65" charset="-120"/>
                <a:ea typeface="標楷體" panose="03000509000000000000" pitchFamily="65" charset="-120"/>
              </a:rPr>
              <a:t>E-mail</a:t>
            </a:r>
            <a:r>
              <a:rPr lang="zh-TW" altLang="en-US" sz="2000" b="1" dirty="0">
                <a:solidFill>
                  <a:srgbClr val="002060"/>
                </a:solidFill>
                <a:latin typeface="標楷體" panose="03000509000000000000" pitchFamily="65" charset="-120"/>
                <a:ea typeface="標楷體" panose="03000509000000000000" pitchFamily="65" charset="-120"/>
              </a:rPr>
              <a:t>通知單位主管→</a:t>
            </a:r>
            <a:r>
              <a:rPr lang="zh-TW" altLang="en-US" sz="2000" b="1" dirty="0">
                <a:solidFill>
                  <a:srgbClr val="FF0000"/>
                </a:solidFill>
                <a:latin typeface="標楷體" panose="03000509000000000000" pitchFamily="65" charset="-120"/>
                <a:ea typeface="標楷體" panose="03000509000000000000" pitchFamily="65" charset="-120"/>
              </a:rPr>
              <a:t>單位主管進入</a:t>
            </a:r>
            <a:r>
              <a:rPr lang="en-US" altLang="zh-TW" sz="2000" b="1" dirty="0" err="1">
                <a:solidFill>
                  <a:srgbClr val="FF0000"/>
                </a:solidFill>
                <a:latin typeface="標楷體" panose="03000509000000000000" pitchFamily="65" charset="-120"/>
                <a:ea typeface="標楷體" panose="03000509000000000000" pitchFamily="65" charset="-120"/>
              </a:rPr>
              <a:t>Portal</a:t>
            </a:r>
            <a:r>
              <a:rPr lang="en-US" altLang="zh-TW" sz="2000" b="1" dirty="0" err="1">
                <a:solidFill>
                  <a:srgbClr val="002060"/>
                </a:solidFill>
                <a:latin typeface="標楷體" panose="03000509000000000000" pitchFamily="65" charset="-120"/>
                <a:ea typeface="標楷體" panose="03000509000000000000" pitchFamily="65" charset="-120"/>
              </a:rPr>
              <a:t>→</a:t>
            </a:r>
            <a:r>
              <a:rPr lang="en-US" altLang="zh-TW" sz="2000" b="1" dirty="0" err="1">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進行審核同意→約用申請單送計畫管理單位</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研發處</a:t>
            </a:r>
            <a:r>
              <a:rPr lang="en-US" altLang="zh-TW" sz="2000" b="1" dirty="0">
                <a:solidFill>
                  <a:srgbClr val="002060"/>
                </a:solidFill>
                <a:latin typeface="標楷體" panose="03000509000000000000" pitchFamily="65" charset="-120"/>
                <a:ea typeface="標楷體" panose="03000509000000000000" pitchFamily="65" charset="-120"/>
              </a:rPr>
              <a:t>or</a:t>
            </a:r>
            <a:r>
              <a:rPr lang="zh-TW" altLang="en-US" sz="2000" b="1" dirty="0">
                <a:solidFill>
                  <a:srgbClr val="002060"/>
                </a:solidFill>
                <a:latin typeface="標楷體" panose="03000509000000000000" pitchFamily="65" charset="-120"/>
                <a:ea typeface="標楷體" panose="03000509000000000000" pitchFamily="65" charset="-120"/>
              </a:rPr>
              <a:t>教務處</a:t>
            </a:r>
            <a:r>
              <a:rPr lang="en-US" altLang="zh-TW" sz="2000" b="1" dirty="0">
                <a:solidFill>
                  <a:srgbClr val="002060"/>
                </a:solidFill>
                <a:latin typeface="標楷體" panose="03000509000000000000" pitchFamily="65" charset="-120"/>
                <a:ea typeface="標楷體" panose="03000509000000000000" pitchFamily="65" charset="-120"/>
              </a:rPr>
              <a:t>or</a:t>
            </a:r>
            <a:r>
              <a:rPr lang="zh-TW" altLang="en-US" sz="2000" b="1" dirty="0">
                <a:solidFill>
                  <a:srgbClr val="002060"/>
                </a:solidFill>
                <a:latin typeface="標楷體" panose="03000509000000000000" pitchFamily="65" charset="-120"/>
                <a:ea typeface="標楷體" panose="03000509000000000000" pitchFamily="65" charset="-120"/>
              </a:rPr>
              <a:t>終身教育部</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 →會計室審核同意約用作業完成。</a:t>
            </a:r>
            <a:endParaRPr lang="zh-TW" altLang="en-US" sz="2000" dirty="0"/>
          </a:p>
        </p:txBody>
      </p:sp>
      <p:pic>
        <p:nvPicPr>
          <p:cNvPr id="5" name="內容版面配置區 4">
            <a:extLst>
              <a:ext uri="{FF2B5EF4-FFF2-40B4-BE49-F238E27FC236}">
                <a16:creationId xmlns:a16="http://schemas.microsoft.com/office/drawing/2014/main" id="{9F565D53-EEC6-475F-9D02-8FB8D50088F7}"/>
              </a:ext>
            </a:extLst>
          </p:cNvPr>
          <p:cNvPicPr>
            <a:picLocks noGrp="1" noChangeAspect="1"/>
          </p:cNvPicPr>
          <p:nvPr>
            <p:ph idx="1"/>
          </p:nvPr>
        </p:nvPicPr>
        <p:blipFill>
          <a:blip r:embed="rId2"/>
          <a:stretch>
            <a:fillRect/>
          </a:stretch>
        </p:blipFill>
        <p:spPr>
          <a:xfrm>
            <a:off x="838201" y="2080727"/>
            <a:ext cx="10515600" cy="4890291"/>
          </a:xfrm>
          <a:prstGeom prst="rect">
            <a:avLst/>
          </a:prstGeom>
          <a:ln>
            <a:solidFill>
              <a:schemeClr val="bg2">
                <a:lumMod val="10000"/>
              </a:schemeClr>
            </a:solidFill>
          </a:ln>
        </p:spPr>
      </p:pic>
      <p:sp>
        <p:nvSpPr>
          <p:cNvPr id="4" name="投影片編號版面配置區 3">
            <a:extLst>
              <a:ext uri="{FF2B5EF4-FFF2-40B4-BE49-F238E27FC236}">
                <a16:creationId xmlns:a16="http://schemas.microsoft.com/office/drawing/2014/main" id="{E0A40CB4-31C2-4810-854F-C52F059C0BEC}"/>
              </a:ext>
            </a:extLst>
          </p:cNvPr>
          <p:cNvSpPr>
            <a:spLocks noGrp="1"/>
          </p:cNvSpPr>
          <p:nvPr>
            <p:ph type="sldNum" sz="quarter" idx="12"/>
          </p:nvPr>
        </p:nvSpPr>
        <p:spPr/>
        <p:txBody>
          <a:bodyPr/>
          <a:lstStyle/>
          <a:p>
            <a:fld id="{AD43D1CF-0D5E-4884-ABEB-9F5E9EB85714}" type="slidenum">
              <a:rPr lang="zh-TW" altLang="en-US" smtClean="0"/>
              <a:t>13</a:t>
            </a:fld>
            <a:endParaRPr lang="zh-TW" altLang="en-US"/>
          </a:p>
        </p:txBody>
      </p:sp>
      <p:sp>
        <p:nvSpPr>
          <p:cNvPr id="6" name="矩形: 圓角 5">
            <a:extLst>
              <a:ext uri="{FF2B5EF4-FFF2-40B4-BE49-F238E27FC236}">
                <a16:creationId xmlns:a16="http://schemas.microsoft.com/office/drawing/2014/main" id="{2B3A7F3C-7016-4E4D-B505-71F07F691B65}"/>
              </a:ext>
            </a:extLst>
          </p:cNvPr>
          <p:cNvSpPr/>
          <p:nvPr/>
        </p:nvSpPr>
        <p:spPr>
          <a:xfrm>
            <a:off x="2090057" y="5159829"/>
            <a:ext cx="1567543" cy="354563"/>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6406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9D0DB73-4142-45FE-A2F6-856C9B41D825}"/>
              </a:ext>
            </a:extLst>
          </p:cNvPr>
          <p:cNvSpPr>
            <a:spLocks noGrp="1"/>
          </p:cNvSpPr>
          <p:nvPr>
            <p:ph type="title"/>
          </p:nvPr>
        </p:nvSpPr>
        <p:spPr>
          <a:xfrm>
            <a:off x="838200" y="540362"/>
            <a:ext cx="10515600" cy="1391534"/>
          </a:xfrm>
        </p:spPr>
        <p:txBody>
          <a:bodyPr>
            <a:normAutofit fontScale="90000"/>
          </a:bodyPr>
          <a:lstStyle/>
          <a:p>
            <a:r>
              <a:rPr lang="zh-TW" altLang="en-US" sz="2200" b="1" dirty="0">
                <a:solidFill>
                  <a:srgbClr val="0070C0"/>
                </a:solidFill>
              </a:rPr>
              <a:t>退件主持人收到畫面</a:t>
            </a:r>
            <a:r>
              <a:rPr lang="zh-TW" altLang="en-US" sz="2200" b="1" dirty="0">
                <a:solidFill>
                  <a:srgbClr val="0070C0"/>
                </a:solidFill>
                <a:latin typeface="PMingLiU" panose="02020500000000000000" pitchFamily="18" charset="-120"/>
                <a:ea typeface="PMingLiU" panose="02020500000000000000" pitchFamily="18" charset="-120"/>
              </a:rPr>
              <a:t>：</a:t>
            </a:r>
            <a:br>
              <a:rPr lang="en-US" altLang="zh-TW" sz="2200" b="1" dirty="0">
                <a:solidFill>
                  <a:srgbClr val="0070C0"/>
                </a:solidFill>
                <a:latin typeface="PMingLiU" panose="02020500000000000000" pitchFamily="18" charset="-120"/>
                <a:ea typeface="PMingLiU" panose="02020500000000000000" pitchFamily="18" charset="-120"/>
              </a:rPr>
            </a:br>
            <a:br>
              <a:rPr lang="en-US" altLang="zh-TW" sz="2200" b="1" dirty="0">
                <a:solidFill>
                  <a:srgbClr val="0070C0"/>
                </a:solidFill>
                <a:latin typeface="PMingLiU" panose="02020500000000000000" pitchFamily="18" charset="-120"/>
                <a:ea typeface="PMingLiU" panose="02020500000000000000" pitchFamily="18" charset="-120"/>
              </a:rPr>
            </a:br>
            <a:r>
              <a:rPr lang="zh-TW" altLang="en-US" sz="2200" b="1" dirty="0">
                <a:latin typeface="標楷體" panose="03000509000000000000" pitchFamily="65" charset="-120"/>
                <a:ea typeface="標楷體" panose="03000509000000000000" pitchFamily="65" charset="-120"/>
              </a:rPr>
              <a:t>退件原因為未事前約用需補充說明</a:t>
            </a:r>
            <a:r>
              <a:rPr lang="en-US" altLang="zh-TW" sz="2200" b="1" dirty="0">
                <a:latin typeface="標楷體" panose="03000509000000000000" pitchFamily="65" charset="-120"/>
                <a:ea typeface="標楷體" panose="03000509000000000000" pitchFamily="65" charset="-120"/>
              </a:rPr>
              <a:t>(</a:t>
            </a:r>
            <a:r>
              <a:rPr lang="zh-TW" altLang="en-US" sz="2200" b="1" dirty="0">
                <a:solidFill>
                  <a:srgbClr val="002060"/>
                </a:solidFill>
                <a:highlight>
                  <a:srgbClr val="FFFF00"/>
                </a:highlight>
                <a:latin typeface="標楷體" panose="03000509000000000000" pitchFamily="65" charset="-120"/>
                <a:ea typeface="標楷體" panose="03000509000000000000" pitchFamily="65" charset="-120"/>
              </a:rPr>
              <a:t>只有主持人有權限填寫</a:t>
            </a:r>
            <a:r>
              <a:rPr lang="en-US" altLang="zh-TW" sz="2200" b="1" dirty="0">
                <a:latin typeface="標楷體" panose="03000509000000000000" pitchFamily="65" charset="-120"/>
                <a:ea typeface="標楷體" panose="03000509000000000000" pitchFamily="65" charset="-120"/>
              </a:rPr>
              <a:t>)</a:t>
            </a:r>
            <a:br>
              <a:rPr lang="en-US" altLang="zh-TW" sz="2200" b="1" dirty="0">
                <a:latin typeface="標楷體" panose="03000509000000000000" pitchFamily="65" charset="-120"/>
                <a:ea typeface="標楷體" panose="03000509000000000000" pitchFamily="65" charset="-120"/>
              </a:rPr>
            </a:br>
            <a:r>
              <a:rPr lang="zh-TW" altLang="en-US" sz="2200" b="1" dirty="0">
                <a:latin typeface="標楷體" panose="03000509000000000000" pitchFamily="65" charset="-120"/>
                <a:ea typeface="標楷體" panose="03000509000000000000" pitchFamily="65" charset="-120"/>
              </a:rPr>
              <a:t>審核單位退件</a:t>
            </a:r>
            <a:r>
              <a:rPr lang="en-US" altLang="zh-TW" sz="2200" b="1" dirty="0">
                <a:latin typeface="標楷體" panose="03000509000000000000" pitchFamily="65" charset="-120"/>
                <a:ea typeface="標楷體" panose="03000509000000000000" pitchFamily="65" charset="-120"/>
              </a:rPr>
              <a:t>(</a:t>
            </a:r>
            <a:r>
              <a:rPr lang="zh-TW" altLang="en-US" sz="2200" b="1" dirty="0">
                <a:solidFill>
                  <a:srgbClr val="FF0000"/>
                </a:solidFill>
                <a:latin typeface="標楷體" panose="03000509000000000000" pitchFamily="65" charset="-120"/>
                <a:ea typeface="標楷體" panose="03000509000000000000" pitchFamily="65" charset="-120"/>
              </a:rPr>
              <a:t>整張申請單</a:t>
            </a:r>
            <a:r>
              <a:rPr lang="zh-TW" altLang="en-US" sz="2200" b="1" dirty="0">
                <a:latin typeface="標楷體" panose="03000509000000000000" pitchFamily="65" charset="-120"/>
                <a:ea typeface="標楷體" panose="03000509000000000000" pitchFamily="65" charset="-120"/>
              </a:rPr>
              <a:t>一起退件至主持人</a:t>
            </a:r>
            <a:r>
              <a:rPr lang="en-US" altLang="zh-TW" sz="2200" b="1" dirty="0">
                <a:latin typeface="標楷體" panose="03000509000000000000" pitchFamily="65" charset="-120"/>
                <a:ea typeface="標楷體" panose="03000509000000000000" pitchFamily="65" charset="-120"/>
              </a:rPr>
              <a:t>)</a:t>
            </a:r>
            <a:r>
              <a:rPr lang="zh-TW" altLang="en-US" sz="2200" b="1" dirty="0">
                <a:latin typeface="標楷體" panose="03000509000000000000" pitchFamily="65" charset="-120"/>
                <a:ea typeface="標楷體" panose="03000509000000000000" pitchFamily="65" charset="-120"/>
              </a:rPr>
              <a:t>，可單獨退件給需要補件或更正資料的同學。</a:t>
            </a:r>
            <a:br>
              <a:rPr lang="en-US" altLang="zh-TW" sz="2000" b="1" dirty="0">
                <a:latin typeface="標楷體" panose="03000509000000000000" pitchFamily="65" charset="-120"/>
                <a:ea typeface="標楷體" panose="03000509000000000000" pitchFamily="65" charset="-120"/>
              </a:rPr>
            </a:br>
            <a:br>
              <a:rPr lang="en-US" altLang="zh-TW" sz="2200" b="1" dirty="0">
                <a:solidFill>
                  <a:srgbClr val="0070C0"/>
                </a:solidFill>
              </a:rPr>
            </a:br>
            <a:endParaRPr lang="zh-TW" altLang="en-US" sz="2200" b="1" dirty="0">
              <a:solidFill>
                <a:srgbClr val="0070C0"/>
              </a:solidFill>
            </a:endParaRPr>
          </a:p>
        </p:txBody>
      </p:sp>
      <p:pic>
        <p:nvPicPr>
          <p:cNvPr id="5" name="內容版面配置區 4">
            <a:extLst>
              <a:ext uri="{FF2B5EF4-FFF2-40B4-BE49-F238E27FC236}">
                <a16:creationId xmlns:a16="http://schemas.microsoft.com/office/drawing/2014/main" id="{D698CA88-F55C-44C3-8014-5BFD82C4917D}"/>
              </a:ext>
            </a:extLst>
          </p:cNvPr>
          <p:cNvPicPr>
            <a:picLocks noGrp="1" noChangeAspect="1"/>
          </p:cNvPicPr>
          <p:nvPr>
            <p:ph idx="1"/>
          </p:nvPr>
        </p:nvPicPr>
        <p:blipFill>
          <a:blip r:embed="rId2"/>
          <a:stretch>
            <a:fillRect/>
          </a:stretch>
        </p:blipFill>
        <p:spPr>
          <a:xfrm>
            <a:off x="838200" y="1850472"/>
            <a:ext cx="10515600" cy="4497355"/>
          </a:xfrm>
          <a:prstGeom prst="rect">
            <a:avLst/>
          </a:prstGeom>
          <a:ln>
            <a:solidFill>
              <a:schemeClr val="tx1"/>
            </a:solidFill>
          </a:ln>
        </p:spPr>
      </p:pic>
      <p:sp>
        <p:nvSpPr>
          <p:cNvPr id="4" name="投影片編號版面配置區 3">
            <a:extLst>
              <a:ext uri="{FF2B5EF4-FFF2-40B4-BE49-F238E27FC236}">
                <a16:creationId xmlns:a16="http://schemas.microsoft.com/office/drawing/2014/main" id="{36095713-9653-4B98-8BF0-271C86B83922}"/>
              </a:ext>
            </a:extLst>
          </p:cNvPr>
          <p:cNvSpPr>
            <a:spLocks noGrp="1"/>
          </p:cNvSpPr>
          <p:nvPr>
            <p:ph type="sldNum" sz="quarter" idx="12"/>
          </p:nvPr>
        </p:nvSpPr>
        <p:spPr/>
        <p:txBody>
          <a:bodyPr/>
          <a:lstStyle/>
          <a:p>
            <a:fld id="{AD43D1CF-0D5E-4884-ABEB-9F5E9EB85714}" type="slidenum">
              <a:rPr lang="zh-TW" altLang="en-US" smtClean="0"/>
              <a:t>14</a:t>
            </a:fld>
            <a:endParaRPr lang="zh-TW" altLang="en-US"/>
          </a:p>
        </p:txBody>
      </p:sp>
      <p:sp>
        <p:nvSpPr>
          <p:cNvPr id="3" name="矩形: 圓角 2">
            <a:extLst>
              <a:ext uri="{FF2B5EF4-FFF2-40B4-BE49-F238E27FC236}">
                <a16:creationId xmlns:a16="http://schemas.microsoft.com/office/drawing/2014/main" id="{B4597E00-BE2C-4F27-AC82-1A8160462A95}"/>
              </a:ext>
            </a:extLst>
          </p:cNvPr>
          <p:cNvSpPr/>
          <p:nvPr/>
        </p:nvSpPr>
        <p:spPr>
          <a:xfrm>
            <a:off x="5466735" y="4100052"/>
            <a:ext cx="1661652" cy="102255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 name="矩形: 圓角 5">
            <a:extLst>
              <a:ext uri="{FF2B5EF4-FFF2-40B4-BE49-F238E27FC236}">
                <a16:creationId xmlns:a16="http://schemas.microsoft.com/office/drawing/2014/main" id="{D9CD16D2-B28D-4EA3-A0F4-F33B56F5B4E2}"/>
              </a:ext>
            </a:extLst>
          </p:cNvPr>
          <p:cNvSpPr/>
          <p:nvPr/>
        </p:nvSpPr>
        <p:spPr>
          <a:xfrm>
            <a:off x="7905135" y="4100052"/>
            <a:ext cx="3448665" cy="1167365"/>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4900817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CB85D33-F91C-4FA7-B463-EEEB8832C03B}"/>
              </a:ext>
            </a:extLst>
          </p:cNvPr>
          <p:cNvSpPr>
            <a:spLocks noGrp="1"/>
          </p:cNvSpPr>
          <p:nvPr>
            <p:ph type="title"/>
          </p:nvPr>
        </p:nvSpPr>
        <p:spPr>
          <a:xfrm>
            <a:off x="838200" y="279918"/>
            <a:ext cx="10515600" cy="1950098"/>
          </a:xfrm>
        </p:spPr>
        <p:txBody>
          <a:bodyPr>
            <a:normAutofit/>
          </a:bodyPr>
          <a:lstStyle/>
          <a:p>
            <a:pPr>
              <a:lnSpc>
                <a:spcPts val="2000"/>
              </a:lnSpc>
            </a:pPr>
            <a:r>
              <a:rPr lang="zh-TW" altLang="en-US" sz="2200" b="1" dirty="0">
                <a:solidFill>
                  <a:srgbClr val="0070C0"/>
                </a:solidFill>
                <a:latin typeface="新細明體" panose="02020500000000000000" pitchFamily="18" charset="-120"/>
              </a:rPr>
              <a:t>申請單查詢</a:t>
            </a:r>
            <a:r>
              <a:rPr lang="en-US" altLang="zh-TW" sz="2200" b="1" dirty="0">
                <a:solidFill>
                  <a:srgbClr val="0070C0"/>
                </a:solidFill>
                <a:latin typeface="新細明體" panose="02020500000000000000" pitchFamily="18" charset="-120"/>
              </a:rPr>
              <a:t>:</a:t>
            </a:r>
            <a:br>
              <a:rPr lang="en-US" altLang="zh-TW" sz="2200" b="1" dirty="0">
                <a:solidFill>
                  <a:srgbClr val="0070C0"/>
                </a:solidFill>
                <a:latin typeface="新細明體" panose="02020500000000000000" pitchFamily="18" charset="-120"/>
              </a:rPr>
            </a:br>
            <a:br>
              <a:rPr lang="en-US" altLang="zh-TW" sz="2200" b="1" dirty="0">
                <a:solidFill>
                  <a:srgbClr val="0070C0"/>
                </a:solidFill>
                <a:latin typeface="新細明體" panose="02020500000000000000" pitchFamily="18" charset="-120"/>
              </a:rPr>
            </a:br>
            <a:r>
              <a:rPr lang="en-US" altLang="zh-TW" sz="2000" b="1" dirty="0">
                <a:solidFill>
                  <a:srgbClr val="002060"/>
                </a:solidFill>
                <a:latin typeface="標楷體" panose="03000509000000000000" pitchFamily="65" charset="-120"/>
                <a:ea typeface="標楷體" panose="03000509000000000000" pitchFamily="65" charset="-120"/>
              </a:rPr>
              <a:t>RD</a:t>
            </a:r>
            <a:r>
              <a:rPr lang="zh-TW" altLang="en-US" sz="2000" b="1" dirty="0">
                <a:solidFill>
                  <a:srgbClr val="002060"/>
                </a:solidFill>
                <a:latin typeface="標楷體" panose="03000509000000000000" pitchFamily="65" charset="-120"/>
                <a:ea typeface="標楷體" panose="03000509000000000000" pitchFamily="65" charset="-120"/>
              </a:rPr>
              <a:t>線上約用審核系統→申請單查詢</a:t>
            </a:r>
            <a:br>
              <a:rPr lang="en-US" altLang="zh-TW" sz="22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主持人及報帳助理可利用</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申請單查詢</a:t>
            </a:r>
            <a:r>
              <a:rPr lang="zh-TW" altLang="en-US" sz="2000" b="1" dirty="0">
                <a:solidFill>
                  <a:srgbClr val="002060"/>
                </a:solidFill>
                <a:latin typeface="標楷體" panose="03000509000000000000" pitchFamily="65" charset="-120"/>
                <a:ea typeface="標楷體" panose="03000509000000000000" pitchFamily="65" charset="-120"/>
              </a:rPr>
              <a:t>功能</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了解申請單目前審核狀態。</a:t>
            </a:r>
            <a:br>
              <a:rPr lang="en-US" altLang="zh-TW" sz="2000" b="1" dirty="0">
                <a:solidFill>
                  <a:srgbClr val="002060"/>
                </a:solidFill>
                <a:latin typeface="標楷體" panose="03000509000000000000" pitchFamily="65" charset="-120"/>
                <a:ea typeface="標楷體" panose="03000509000000000000" pitchFamily="65" charset="-120"/>
              </a:rPr>
            </a:br>
            <a:br>
              <a:rPr lang="en-US" altLang="zh-TW" sz="2200" b="1" dirty="0">
                <a:solidFill>
                  <a:srgbClr val="0070C0"/>
                </a:solidFill>
                <a:latin typeface="新細明體" panose="02020500000000000000" pitchFamily="18" charset="-120"/>
              </a:rPr>
            </a:br>
            <a:endParaRPr lang="zh-TW" altLang="en-US" sz="2200" b="1" dirty="0">
              <a:solidFill>
                <a:srgbClr val="0070C0"/>
              </a:solidFill>
              <a:latin typeface="新細明體" panose="02020500000000000000" pitchFamily="18" charset="-120"/>
            </a:endParaRPr>
          </a:p>
        </p:txBody>
      </p:sp>
      <p:sp>
        <p:nvSpPr>
          <p:cNvPr id="4" name="投影片編號版面配置區 3">
            <a:extLst>
              <a:ext uri="{FF2B5EF4-FFF2-40B4-BE49-F238E27FC236}">
                <a16:creationId xmlns:a16="http://schemas.microsoft.com/office/drawing/2014/main" id="{0A2CB23F-78DD-41CF-910C-BDB524936C84}"/>
              </a:ext>
            </a:extLst>
          </p:cNvPr>
          <p:cNvSpPr>
            <a:spLocks noGrp="1"/>
          </p:cNvSpPr>
          <p:nvPr>
            <p:ph type="sldNum" sz="quarter" idx="12"/>
          </p:nvPr>
        </p:nvSpPr>
        <p:spPr/>
        <p:txBody>
          <a:bodyPr/>
          <a:lstStyle/>
          <a:p>
            <a:fld id="{AD43D1CF-0D5E-4884-ABEB-9F5E9EB85714}" type="slidenum">
              <a:rPr lang="zh-TW" altLang="en-US" smtClean="0"/>
              <a:t>15</a:t>
            </a:fld>
            <a:endParaRPr lang="zh-TW" altLang="en-US"/>
          </a:p>
        </p:txBody>
      </p:sp>
      <p:pic>
        <p:nvPicPr>
          <p:cNvPr id="10" name="內容版面配置區 9">
            <a:extLst>
              <a:ext uri="{FF2B5EF4-FFF2-40B4-BE49-F238E27FC236}">
                <a16:creationId xmlns:a16="http://schemas.microsoft.com/office/drawing/2014/main" id="{F6FB0F4A-A8C4-4747-AFD1-3FF103791182}"/>
              </a:ext>
            </a:extLst>
          </p:cNvPr>
          <p:cNvPicPr>
            <a:picLocks noGrp="1" noChangeAspect="1"/>
          </p:cNvPicPr>
          <p:nvPr>
            <p:ph idx="1"/>
          </p:nvPr>
        </p:nvPicPr>
        <p:blipFill>
          <a:blip r:embed="rId2"/>
          <a:stretch>
            <a:fillRect/>
          </a:stretch>
        </p:blipFill>
        <p:spPr>
          <a:xfrm>
            <a:off x="838199" y="1838632"/>
            <a:ext cx="9878961" cy="4897137"/>
          </a:xfrm>
          <a:prstGeom prst="rect">
            <a:avLst/>
          </a:prstGeom>
        </p:spPr>
      </p:pic>
      <p:sp>
        <p:nvSpPr>
          <p:cNvPr id="12" name="矩形: 圓角 11">
            <a:extLst>
              <a:ext uri="{FF2B5EF4-FFF2-40B4-BE49-F238E27FC236}">
                <a16:creationId xmlns:a16="http://schemas.microsoft.com/office/drawing/2014/main" id="{7E118421-793F-4FC7-9488-8FDE81DE8786}"/>
              </a:ext>
            </a:extLst>
          </p:cNvPr>
          <p:cNvSpPr/>
          <p:nvPr/>
        </p:nvSpPr>
        <p:spPr>
          <a:xfrm>
            <a:off x="2743186" y="2798955"/>
            <a:ext cx="442441" cy="245474"/>
          </a:xfrm>
          <a:prstGeom prst="roundRect">
            <a:avLst>
              <a:gd name="adj" fmla="val 0"/>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圓角 13">
            <a:extLst>
              <a:ext uri="{FF2B5EF4-FFF2-40B4-BE49-F238E27FC236}">
                <a16:creationId xmlns:a16="http://schemas.microsoft.com/office/drawing/2014/main" id="{5B035CB4-8AA3-4EFA-B155-7549971CBFBE}"/>
              </a:ext>
            </a:extLst>
          </p:cNvPr>
          <p:cNvSpPr/>
          <p:nvPr/>
        </p:nvSpPr>
        <p:spPr>
          <a:xfrm>
            <a:off x="10296840" y="4948529"/>
            <a:ext cx="400663" cy="345232"/>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矩形: 圓角 16">
            <a:extLst>
              <a:ext uri="{FF2B5EF4-FFF2-40B4-BE49-F238E27FC236}">
                <a16:creationId xmlns:a16="http://schemas.microsoft.com/office/drawing/2014/main" id="{F194393C-2D17-47B3-B3A3-1F1264C7DC2E}"/>
              </a:ext>
            </a:extLst>
          </p:cNvPr>
          <p:cNvSpPr/>
          <p:nvPr/>
        </p:nvSpPr>
        <p:spPr>
          <a:xfrm>
            <a:off x="838199" y="2113935"/>
            <a:ext cx="833285" cy="235975"/>
          </a:xfrm>
          <a:prstGeom prst="roundRect">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423304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3F83E90-952F-4BDD-AB93-846B6CA1C5D4}"/>
              </a:ext>
            </a:extLst>
          </p:cNvPr>
          <p:cNvSpPr>
            <a:spLocks noGrp="1"/>
          </p:cNvSpPr>
          <p:nvPr>
            <p:ph type="title"/>
          </p:nvPr>
        </p:nvSpPr>
        <p:spPr>
          <a:xfrm>
            <a:off x="838200" y="383297"/>
            <a:ext cx="10515600" cy="658922"/>
          </a:xfrm>
        </p:spPr>
        <p:txBody>
          <a:bodyPr>
            <a:normAutofit fontScale="90000"/>
          </a:bodyPr>
          <a:lstStyle/>
          <a:p>
            <a:br>
              <a:rPr lang="en-US" altLang="zh-TW" sz="2400" b="1" dirty="0">
                <a:solidFill>
                  <a:srgbClr val="0070C0"/>
                </a:solidFill>
                <a:latin typeface="新細明體" panose="02020500000000000000" pitchFamily="18" charset="-120"/>
              </a:rPr>
            </a:br>
            <a:br>
              <a:rPr lang="en-US" altLang="zh-TW" sz="2400" b="1" dirty="0">
                <a:solidFill>
                  <a:srgbClr val="0070C0"/>
                </a:solidFill>
                <a:latin typeface="新細明體" panose="02020500000000000000" pitchFamily="18" charset="-120"/>
              </a:rPr>
            </a:br>
            <a:br>
              <a:rPr lang="en-US" altLang="zh-TW" sz="2400" b="1" dirty="0">
                <a:solidFill>
                  <a:srgbClr val="0070C0"/>
                </a:solidFill>
                <a:latin typeface="新細明體" panose="02020500000000000000" pitchFamily="18" charset="-120"/>
              </a:rPr>
            </a:br>
            <a:br>
              <a:rPr lang="en-US" altLang="zh-TW" sz="2400" b="1" dirty="0">
                <a:solidFill>
                  <a:srgbClr val="0070C0"/>
                </a:solidFill>
                <a:latin typeface="新細明體" panose="02020500000000000000" pitchFamily="18" charset="-120"/>
              </a:rPr>
            </a:br>
            <a:br>
              <a:rPr lang="en-US" altLang="zh-TW" sz="2400" b="1" dirty="0">
                <a:solidFill>
                  <a:srgbClr val="0070C0"/>
                </a:solidFill>
                <a:latin typeface="新細明體" panose="02020500000000000000" pitchFamily="18" charset="-120"/>
              </a:rPr>
            </a:br>
            <a:br>
              <a:rPr lang="en-US" altLang="zh-TW" sz="2400" b="1" dirty="0">
                <a:solidFill>
                  <a:srgbClr val="0070C0"/>
                </a:solidFill>
                <a:latin typeface="新細明體" panose="02020500000000000000" pitchFamily="18" charset="-120"/>
              </a:rPr>
            </a:br>
            <a:br>
              <a:rPr lang="en-US" altLang="zh-TW" sz="2400" b="1" dirty="0">
                <a:solidFill>
                  <a:srgbClr val="0070C0"/>
                </a:solidFill>
                <a:latin typeface="新細明體" panose="02020500000000000000" pitchFamily="18" charset="-120"/>
              </a:rPr>
            </a:br>
            <a:r>
              <a:rPr lang="zh-TW" altLang="en-US" sz="2400" b="1" dirty="0">
                <a:solidFill>
                  <a:srgbClr val="0070C0"/>
                </a:solidFill>
                <a:latin typeface="新細明體" panose="02020500000000000000" pitchFamily="18" charset="-120"/>
              </a:rPr>
              <a:t>申請單查詢</a:t>
            </a:r>
            <a:r>
              <a:rPr lang="en-US" altLang="zh-TW" sz="2400" b="1" dirty="0">
                <a:solidFill>
                  <a:srgbClr val="0070C0"/>
                </a:solidFill>
                <a:latin typeface="新細明體" panose="02020500000000000000" pitchFamily="18" charset="-120"/>
              </a:rPr>
              <a:t>:</a:t>
            </a:r>
            <a:br>
              <a:rPr lang="en-US" altLang="zh-TW" sz="2400" b="1" dirty="0">
                <a:solidFill>
                  <a:srgbClr val="0070C0"/>
                </a:solidFill>
                <a:latin typeface="新細明體" panose="02020500000000000000" pitchFamily="18" charset="-120"/>
              </a:rPr>
            </a:br>
            <a:br>
              <a:rPr lang="en-US" altLang="zh-TW" sz="2400" b="1" dirty="0">
                <a:solidFill>
                  <a:srgbClr val="0070C0"/>
                </a:solidFill>
                <a:latin typeface="新細明體" panose="02020500000000000000" pitchFamily="18" charset="-120"/>
              </a:rPr>
            </a:br>
            <a:r>
              <a:rPr lang="en-US" altLang="zh-TW" sz="2200" b="1" dirty="0">
                <a:solidFill>
                  <a:srgbClr val="002060"/>
                </a:solidFill>
                <a:latin typeface="標楷體" panose="03000509000000000000" pitchFamily="65" charset="-120"/>
                <a:ea typeface="標楷體" panose="03000509000000000000" pitchFamily="65" charset="-120"/>
              </a:rPr>
              <a:t>RD</a:t>
            </a:r>
            <a:r>
              <a:rPr lang="zh-TW" altLang="en-US" sz="2200" b="1" dirty="0">
                <a:solidFill>
                  <a:srgbClr val="002060"/>
                </a:solidFill>
                <a:latin typeface="標楷體" panose="03000509000000000000" pitchFamily="65" charset="-120"/>
                <a:ea typeface="標楷體" panose="03000509000000000000" pitchFamily="65" charset="-120"/>
              </a:rPr>
              <a:t>線上約用審核系統→申請單查詢→</a:t>
            </a:r>
            <a:r>
              <a:rPr lang="zh-TW" altLang="en-US" sz="2200" b="1" dirty="0">
                <a:solidFill>
                  <a:srgbClr val="FF0000"/>
                </a:solidFill>
                <a:latin typeface="標楷體" panose="03000509000000000000" pitchFamily="65" charset="-120"/>
                <a:ea typeface="標楷體" panose="03000509000000000000" pitchFamily="65" charset="-120"/>
              </a:rPr>
              <a:t>查詢</a:t>
            </a:r>
            <a:br>
              <a:rPr lang="en-US" altLang="zh-TW" sz="2200" b="1" dirty="0">
                <a:solidFill>
                  <a:srgbClr val="0070C0"/>
                </a:solidFill>
                <a:latin typeface="標楷體" panose="03000509000000000000" pitchFamily="65" charset="-120"/>
                <a:ea typeface="標楷體" panose="03000509000000000000" pitchFamily="65" charset="-120"/>
              </a:rPr>
            </a:br>
            <a:r>
              <a:rPr lang="zh-TW" altLang="en-US" sz="2200" b="1" dirty="0">
                <a:solidFill>
                  <a:srgbClr val="002060"/>
                </a:solidFill>
                <a:latin typeface="標楷體" panose="03000509000000000000" pitchFamily="65" charset="-120"/>
                <a:ea typeface="標楷體" panose="03000509000000000000" pitchFamily="65" charset="-120"/>
              </a:rPr>
              <a:t>主持人及報帳助理可了解簽辦過程。</a:t>
            </a:r>
            <a:br>
              <a:rPr lang="en-US" altLang="zh-TW" b="1" dirty="0">
                <a:solidFill>
                  <a:srgbClr val="002060"/>
                </a:solidFill>
                <a:latin typeface="標楷體" panose="03000509000000000000" pitchFamily="65" charset="-120"/>
                <a:ea typeface="標楷體" panose="03000509000000000000" pitchFamily="65" charset="-120"/>
              </a:rPr>
            </a:br>
            <a:br>
              <a:rPr lang="en-US" altLang="zh-TW" sz="4800" b="1" dirty="0">
                <a:solidFill>
                  <a:srgbClr val="0070C0"/>
                </a:solidFill>
                <a:latin typeface="新細明體" panose="02020500000000000000" pitchFamily="18" charset="-120"/>
              </a:rPr>
            </a:br>
            <a:endParaRPr lang="zh-TW" altLang="en-US" dirty="0"/>
          </a:p>
        </p:txBody>
      </p:sp>
      <p:pic>
        <p:nvPicPr>
          <p:cNvPr id="5" name="內容版面配置區 4">
            <a:extLst>
              <a:ext uri="{FF2B5EF4-FFF2-40B4-BE49-F238E27FC236}">
                <a16:creationId xmlns:a16="http://schemas.microsoft.com/office/drawing/2014/main" id="{D49071AB-E94D-4DD4-B41E-0B82132F0E46}"/>
              </a:ext>
            </a:extLst>
          </p:cNvPr>
          <p:cNvPicPr>
            <a:picLocks noGrp="1" noChangeAspect="1"/>
          </p:cNvPicPr>
          <p:nvPr>
            <p:ph idx="1"/>
          </p:nvPr>
        </p:nvPicPr>
        <p:blipFill>
          <a:blip r:embed="rId2"/>
          <a:stretch>
            <a:fillRect/>
          </a:stretch>
        </p:blipFill>
        <p:spPr>
          <a:xfrm>
            <a:off x="838200" y="1916113"/>
            <a:ext cx="10390238" cy="4756584"/>
          </a:xfrm>
          <a:prstGeom prst="rect">
            <a:avLst/>
          </a:prstGeom>
        </p:spPr>
      </p:pic>
      <p:sp>
        <p:nvSpPr>
          <p:cNvPr id="4" name="投影片編號版面配置區 3">
            <a:extLst>
              <a:ext uri="{FF2B5EF4-FFF2-40B4-BE49-F238E27FC236}">
                <a16:creationId xmlns:a16="http://schemas.microsoft.com/office/drawing/2014/main" id="{1B43E7A0-585B-4053-B1AE-F3938FC875C5}"/>
              </a:ext>
            </a:extLst>
          </p:cNvPr>
          <p:cNvSpPr>
            <a:spLocks noGrp="1"/>
          </p:cNvSpPr>
          <p:nvPr>
            <p:ph type="sldNum" sz="quarter" idx="12"/>
          </p:nvPr>
        </p:nvSpPr>
        <p:spPr/>
        <p:txBody>
          <a:bodyPr/>
          <a:lstStyle/>
          <a:p>
            <a:fld id="{AD43D1CF-0D5E-4884-ABEB-9F5E9EB85714}" type="slidenum">
              <a:rPr lang="zh-TW" altLang="en-US" smtClean="0"/>
              <a:t>16</a:t>
            </a:fld>
            <a:endParaRPr lang="zh-TW" altLang="en-US"/>
          </a:p>
        </p:txBody>
      </p:sp>
      <p:sp>
        <p:nvSpPr>
          <p:cNvPr id="6" name="矩形: 圓角 5">
            <a:extLst>
              <a:ext uri="{FF2B5EF4-FFF2-40B4-BE49-F238E27FC236}">
                <a16:creationId xmlns:a16="http://schemas.microsoft.com/office/drawing/2014/main" id="{65DB7B1C-F7EA-4D58-9595-04AC923152DF}"/>
              </a:ext>
            </a:extLst>
          </p:cNvPr>
          <p:cNvSpPr/>
          <p:nvPr/>
        </p:nvSpPr>
        <p:spPr>
          <a:xfrm>
            <a:off x="631722" y="2202426"/>
            <a:ext cx="980768" cy="245806"/>
          </a:xfrm>
          <a:prstGeom prst="roundRect">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5748363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4AA3976-4CAE-4169-ADF9-A05E05D50830}"/>
              </a:ext>
            </a:extLst>
          </p:cNvPr>
          <p:cNvSpPr>
            <a:spLocks noGrp="1"/>
          </p:cNvSpPr>
          <p:nvPr>
            <p:ph type="title"/>
          </p:nvPr>
        </p:nvSpPr>
        <p:spPr>
          <a:xfrm>
            <a:off x="838200" y="-609600"/>
            <a:ext cx="10515600" cy="2347108"/>
          </a:xfrm>
        </p:spPr>
        <p:txBody>
          <a:bodyPr>
            <a:normAutofit/>
          </a:bodyPr>
          <a:lstStyle/>
          <a:p>
            <a:br>
              <a:rPr lang="en-US" altLang="zh-TW" sz="2200" b="1" dirty="0">
                <a:solidFill>
                  <a:srgbClr val="0070C0"/>
                </a:solidFill>
              </a:rPr>
            </a:br>
            <a:br>
              <a:rPr lang="en-US" altLang="zh-TW" sz="2200" b="1" dirty="0">
                <a:solidFill>
                  <a:srgbClr val="0070C0"/>
                </a:solidFill>
              </a:rPr>
            </a:br>
            <a:r>
              <a:rPr lang="zh-TW" altLang="en-US" sz="2400" b="1" dirty="0">
                <a:solidFill>
                  <a:srgbClr val="0070C0"/>
                </a:solidFill>
              </a:rPr>
              <a:t>注意事項：</a:t>
            </a:r>
            <a:endParaRPr lang="zh-TW" altLang="en-US" sz="2400" dirty="0"/>
          </a:p>
        </p:txBody>
      </p:sp>
      <p:sp>
        <p:nvSpPr>
          <p:cNvPr id="3" name="內容版面配置區 2">
            <a:extLst>
              <a:ext uri="{FF2B5EF4-FFF2-40B4-BE49-F238E27FC236}">
                <a16:creationId xmlns:a16="http://schemas.microsoft.com/office/drawing/2014/main" id="{F6B3A29C-32AD-48D6-9D26-7669ED82675D}"/>
              </a:ext>
            </a:extLst>
          </p:cNvPr>
          <p:cNvSpPr>
            <a:spLocks noGrp="1"/>
          </p:cNvSpPr>
          <p:nvPr>
            <p:ph idx="1"/>
          </p:nvPr>
        </p:nvSpPr>
        <p:spPr>
          <a:xfrm>
            <a:off x="838200" y="1399592"/>
            <a:ext cx="10515600" cy="4922550"/>
          </a:xfrm>
          <a:ln>
            <a:noFill/>
          </a:ln>
        </p:spPr>
        <p:txBody>
          <a:bodyPr>
            <a:normAutofit/>
          </a:bodyPr>
          <a:lstStyle/>
          <a:p>
            <a:pPr marL="457200" indent="-457200">
              <a:spcBef>
                <a:spcPts val="1800"/>
              </a:spcBef>
              <a:buFont typeface="+mj-lt"/>
              <a:buAutoNum type="arabicPeriod"/>
            </a:pP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新生開學前請以臨時工</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勞保</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聘用，若於</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前繳交註冊費可於</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日起聘為兼任助理</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請附繳費證明</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，未提前註冊者建議於</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日起聘，</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每次聘期至多一學期</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，以利經費管控及核銷作業。</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800"/>
              </a:spcBef>
              <a:buFont typeface="+mj-lt"/>
              <a:buAutoNum type="arabicPeriod"/>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聘用兼任助理應事前完成約用作業，</a:t>
            </a:r>
            <a:r>
              <a:rPr lang="zh-TW" altLang="zh-TW" sz="2000" b="1" dirty="0">
                <a:latin typeface="Times New Roman" panose="02020603050405020304" pitchFamily="18" charset="0"/>
                <a:ea typeface="標楷體" panose="03000509000000000000" pitchFamily="65" charset="-120"/>
                <a:cs typeface="Times New Roman" panose="02020603050405020304" pitchFamily="18" charset="0"/>
              </a:rPr>
              <a:t>勞僱型助理</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latin typeface="Times New Roman" panose="02020603050405020304" pitchFamily="18" charset="0"/>
                <a:ea typeface="標楷體" panose="03000509000000000000" pitchFamily="65" charset="-120"/>
                <a:cs typeface="Times New Roman" panose="02020603050405020304" pitchFamily="18" charset="0"/>
              </a:rPr>
              <a:t>勞保</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dirty="0">
                <a:latin typeface="Times New Roman" panose="02020603050405020304" pitchFamily="18" charset="0"/>
                <a:ea typeface="標楷體" panose="03000509000000000000" pitchFamily="65" charset="-120"/>
                <a:cs typeface="Times New Roman" panose="02020603050405020304" pitchFamily="18" charset="0"/>
              </a:rPr>
              <a:t>須在起聘日前</a:t>
            </a:r>
            <a:r>
              <a:rPr lang="en-US" altLang="zh-TW" sz="2000" b="1"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2000" b="1" dirty="0">
                <a:latin typeface="Times New Roman" panose="02020603050405020304" pitchFamily="18" charset="0"/>
                <a:ea typeface="標楷體" panose="03000509000000000000" pitchFamily="65" charset="-120"/>
                <a:cs typeface="Times New Roman" panose="02020603050405020304" pitchFamily="18" charset="0"/>
              </a:rPr>
              <a:t>個工作日完成約用程序</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，學習型助理若未能聘任當月前完成約用作業，請主持人補充說明事由</a:t>
            </a:r>
            <a:r>
              <a:rPr lang="zh-TW" altLang="en-US" sz="2000" dirty="0">
                <a:latin typeface="PMingLiU" panose="02020500000000000000" pitchFamily="18" charset="-120"/>
                <a:ea typeface="PMingLiU" panose="02020500000000000000" pitchFamily="18" charset="-120"/>
                <a:cs typeface="Times New Roman" panose="02020603050405020304" pitchFamily="18" charset="0"/>
              </a:rPr>
              <a:t>；</a:t>
            </a:r>
            <a:r>
              <a:rPr lang="zh-CN" altLang="zh-TW" sz="2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學習型助理應具學生身份，如約用畢業生，報支前請再次確認其學籍到期日</a:t>
            </a:r>
            <a:r>
              <a:rPr lang="en-US" altLang="zh-TW" sz="2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zh-TW" sz="2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非以離校日做為依據</a:t>
            </a:r>
            <a:r>
              <a:rPr lang="en-US" altLang="zh-TW" sz="2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CN" altLang="zh-TW" sz="2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800"/>
              </a:spcBef>
              <a:buFont typeface="+mj-lt"/>
              <a:buAutoNum type="arabicPeriod"/>
            </a:pP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依國科會補助專題研究計畫助理人員約用注意事項，</a:t>
            </a:r>
            <a:r>
              <a:rPr lang="zh-TW" altLang="zh-TW" sz="20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國科會計畫約用兼任助理每月至少支給研究津貼或工作酬金六千元</a:t>
            </a:r>
            <a:r>
              <a:rPr lang="zh-TW" altLang="zh-TW" sz="20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800"/>
              </a:spcBef>
              <a:buFont typeface="+mj-lt"/>
              <a:buAutoNum type="arabicPeriod"/>
            </a:pP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退件原因為薪酬標準、聘期修改及刪除約用，請至預算會計約用系統做更正，更正後</a:t>
            </a: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RD</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線上約用審核系統會連動更新。</a:t>
            </a:r>
            <a:endParaRPr lang="en-US" altLang="zh-TW" sz="2100" dirty="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1800"/>
              </a:spcBef>
              <a:buFont typeface="+mj-lt"/>
              <a:buAutoNum type="arabicPeriod"/>
            </a:pPr>
            <a:r>
              <a:rPr lang="en-US" altLang="zh-TW" sz="2100" dirty="0">
                <a:latin typeface="Times New Roman" panose="02020603050405020304" pitchFamily="18" charset="0"/>
                <a:ea typeface="標楷體" panose="03000509000000000000" pitchFamily="65" charset="-120"/>
                <a:cs typeface="Times New Roman" panose="02020603050405020304" pitchFamily="18" charset="0"/>
              </a:rPr>
              <a:t>RD</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線上約用審核操作說明放在預算會計系統兼任助理約用系統中及研發處兼任助理專區→相關文件中提供大家參考。</a:t>
            </a:r>
            <a:endParaRPr lang="en-US" altLang="zh-TW" sz="2100" dirty="0">
              <a:latin typeface="Times New Roman" panose="02020603050405020304" pitchFamily="18" charset="0"/>
              <a:ea typeface="標楷體" panose="03000509000000000000" pitchFamily="65" charset="-120"/>
              <a:cs typeface="Times New Roman" panose="02020603050405020304" pitchFamily="18" charset="0"/>
            </a:endParaRPr>
          </a:p>
          <a:p>
            <a:pPr marL="457200" lvl="0" indent="-457200">
              <a:buFont typeface="+mj-lt"/>
              <a:buAutoNum type="arabicPeriod"/>
            </a:pPr>
            <a:endParaRPr lang="en-US" altLang="zh-TW" sz="21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lvl="0"/>
            <a:endParaRPr lang="en-US" altLang="zh-TW" sz="2000" dirty="0">
              <a:latin typeface="微軟正黑體" panose="020B0604030504040204" pitchFamily="34" charset="-120"/>
              <a:ea typeface="微軟正黑體" panose="020B0604030504040204" pitchFamily="34" charset="-120"/>
            </a:endParaRPr>
          </a:p>
          <a:p>
            <a:pPr lvl="0"/>
            <a:endParaRPr lang="zh-TW" altLang="en-US" sz="2000" dirty="0">
              <a:latin typeface="微軟正黑體" panose="020B0604030504040204" pitchFamily="34" charset="-120"/>
              <a:ea typeface="微軟正黑體" panose="020B0604030504040204" pitchFamily="34" charset="-120"/>
            </a:endParaRPr>
          </a:p>
        </p:txBody>
      </p:sp>
      <p:sp>
        <p:nvSpPr>
          <p:cNvPr id="4" name="投影片編號版面配置區 3">
            <a:extLst>
              <a:ext uri="{FF2B5EF4-FFF2-40B4-BE49-F238E27FC236}">
                <a16:creationId xmlns:a16="http://schemas.microsoft.com/office/drawing/2014/main" id="{740FA132-6728-4C83-AC5E-CB6499CB21B7}"/>
              </a:ext>
            </a:extLst>
          </p:cNvPr>
          <p:cNvSpPr>
            <a:spLocks noGrp="1"/>
          </p:cNvSpPr>
          <p:nvPr>
            <p:ph type="sldNum" sz="quarter" idx="12"/>
          </p:nvPr>
        </p:nvSpPr>
        <p:spPr/>
        <p:txBody>
          <a:bodyPr/>
          <a:lstStyle/>
          <a:p>
            <a:fld id="{AD43D1CF-0D5E-4884-ABEB-9F5E9EB85714}" type="slidenum">
              <a:rPr lang="zh-TW" altLang="en-US" smtClean="0"/>
              <a:t>17</a:t>
            </a:fld>
            <a:endParaRPr lang="zh-TW" altLang="en-US"/>
          </a:p>
        </p:txBody>
      </p:sp>
    </p:spTree>
    <p:extLst>
      <p:ext uri="{BB962C8B-B14F-4D97-AF65-F5344CB8AC3E}">
        <p14:creationId xmlns:p14="http://schemas.microsoft.com/office/powerpoint/2010/main" val="2588670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字方塊 7">
            <a:extLst>
              <a:ext uri="{FF2B5EF4-FFF2-40B4-BE49-F238E27FC236}">
                <a16:creationId xmlns:a16="http://schemas.microsoft.com/office/drawing/2014/main" id="{042AB82C-8ABE-8E9A-9979-F9D92435BEEC}"/>
              </a:ext>
            </a:extLst>
          </p:cNvPr>
          <p:cNvSpPr txBox="1"/>
          <p:nvPr/>
        </p:nvSpPr>
        <p:spPr>
          <a:xfrm>
            <a:off x="2427229" y="111838"/>
            <a:ext cx="4073551" cy="415498"/>
          </a:xfrm>
          <a:prstGeom prst="rect">
            <a:avLst/>
          </a:prstGeom>
          <a:noFill/>
        </p:spPr>
        <p:txBody>
          <a:bodyPr wrap="none" rtlCol="0">
            <a:spAutoFit/>
          </a:bodyPr>
          <a:lstStyle/>
          <a:p>
            <a:r>
              <a:rPr lang="en-US" altLang="zh-TW" sz="21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RD</a:t>
            </a:r>
            <a:r>
              <a:rPr lang="zh-TW" altLang="en-US" sz="21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助理</a:t>
            </a:r>
            <a:r>
              <a:rPr lang="zh-TW" altLang="zh-TW" sz="21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線上約用審核</a:t>
            </a:r>
            <a:r>
              <a:rPr lang="zh-TW" altLang="en-US" sz="2100" b="1" dirty="0">
                <a:solidFill>
                  <a:srgbClr val="002060"/>
                </a:solidFill>
                <a:latin typeface="Times New Roman" panose="02020603050405020304" pitchFamily="18" charset="0"/>
                <a:ea typeface="標楷體" panose="03000509000000000000" pitchFamily="65" charset="-120"/>
                <a:cs typeface="Times New Roman" panose="02020603050405020304" pitchFamily="18" charset="0"/>
              </a:rPr>
              <a:t>系統流程圖</a:t>
            </a:r>
          </a:p>
        </p:txBody>
      </p:sp>
      <p:cxnSp>
        <p:nvCxnSpPr>
          <p:cNvPr id="190" name="直線接點 189">
            <a:extLst>
              <a:ext uri="{FF2B5EF4-FFF2-40B4-BE49-F238E27FC236}">
                <a16:creationId xmlns:a16="http://schemas.microsoft.com/office/drawing/2014/main" id="{50DC31F5-BE72-6BE6-18A9-514FE4A3A8D8}"/>
              </a:ext>
            </a:extLst>
          </p:cNvPr>
          <p:cNvCxnSpPr>
            <a:cxnSpLocks/>
          </p:cNvCxnSpPr>
          <p:nvPr/>
        </p:nvCxnSpPr>
        <p:spPr>
          <a:xfrm>
            <a:off x="3644952"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cxnSp>
        <p:nvCxnSpPr>
          <p:cNvPr id="199" name="直線接點 198">
            <a:extLst>
              <a:ext uri="{FF2B5EF4-FFF2-40B4-BE49-F238E27FC236}">
                <a16:creationId xmlns:a16="http://schemas.microsoft.com/office/drawing/2014/main" id="{9D1AB43B-8FAE-F0AD-1F76-EE1BA381E09E}"/>
              </a:ext>
            </a:extLst>
          </p:cNvPr>
          <p:cNvCxnSpPr>
            <a:cxnSpLocks/>
          </p:cNvCxnSpPr>
          <p:nvPr/>
        </p:nvCxnSpPr>
        <p:spPr>
          <a:xfrm>
            <a:off x="6266651"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cxnSp>
        <p:nvCxnSpPr>
          <p:cNvPr id="200" name="直線接點 199">
            <a:extLst>
              <a:ext uri="{FF2B5EF4-FFF2-40B4-BE49-F238E27FC236}">
                <a16:creationId xmlns:a16="http://schemas.microsoft.com/office/drawing/2014/main" id="{77CC5901-7CD2-E201-6841-21BCA017CAEC}"/>
              </a:ext>
            </a:extLst>
          </p:cNvPr>
          <p:cNvCxnSpPr>
            <a:cxnSpLocks/>
          </p:cNvCxnSpPr>
          <p:nvPr/>
        </p:nvCxnSpPr>
        <p:spPr>
          <a:xfrm>
            <a:off x="7921951"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cxnSp>
        <p:nvCxnSpPr>
          <p:cNvPr id="201" name="直線接點 200">
            <a:extLst>
              <a:ext uri="{FF2B5EF4-FFF2-40B4-BE49-F238E27FC236}">
                <a16:creationId xmlns:a16="http://schemas.microsoft.com/office/drawing/2014/main" id="{77D061DB-646E-D8A7-8838-D7A9FAA17A5B}"/>
              </a:ext>
            </a:extLst>
          </p:cNvPr>
          <p:cNvCxnSpPr>
            <a:cxnSpLocks/>
          </p:cNvCxnSpPr>
          <p:nvPr/>
        </p:nvCxnSpPr>
        <p:spPr>
          <a:xfrm>
            <a:off x="9577248" y="1046792"/>
            <a:ext cx="0" cy="5605800"/>
          </a:xfrm>
          <a:prstGeom prst="line">
            <a:avLst/>
          </a:prstGeom>
          <a:ln w="12700">
            <a:solidFill>
              <a:srgbClr val="FBC014"/>
            </a:solidFill>
            <a:prstDash val="dash"/>
          </a:ln>
        </p:spPr>
        <p:style>
          <a:lnRef idx="1">
            <a:schemeClr val="accent1"/>
          </a:lnRef>
          <a:fillRef idx="0">
            <a:schemeClr val="accent1"/>
          </a:fillRef>
          <a:effectRef idx="0">
            <a:schemeClr val="accent1"/>
          </a:effectRef>
          <a:fontRef idx="minor">
            <a:schemeClr val="tx1"/>
          </a:fontRef>
        </p:style>
      </p:cxnSp>
      <p:sp>
        <p:nvSpPr>
          <p:cNvPr id="3" name="矩形 2">
            <a:extLst>
              <a:ext uri="{FF2B5EF4-FFF2-40B4-BE49-F238E27FC236}">
                <a16:creationId xmlns:a16="http://schemas.microsoft.com/office/drawing/2014/main" id="{649E27A7-1637-21A5-4D0F-04B95314483D}"/>
              </a:ext>
            </a:extLst>
          </p:cNvPr>
          <p:cNvSpPr/>
          <p:nvPr/>
        </p:nvSpPr>
        <p:spPr>
          <a:xfrm>
            <a:off x="841365" y="736438"/>
            <a:ext cx="2803587"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計畫主持人或授權助理</a:t>
            </a:r>
          </a:p>
        </p:txBody>
      </p:sp>
      <p:sp>
        <p:nvSpPr>
          <p:cNvPr id="4" name="矩形 3">
            <a:extLst>
              <a:ext uri="{FF2B5EF4-FFF2-40B4-BE49-F238E27FC236}">
                <a16:creationId xmlns:a16="http://schemas.microsoft.com/office/drawing/2014/main" id="{7DBA7C1C-6A4F-9EED-A2C1-AB5E70584F1D}"/>
              </a:ext>
            </a:extLst>
          </p:cNvPr>
          <p:cNvSpPr/>
          <p:nvPr/>
        </p:nvSpPr>
        <p:spPr>
          <a:xfrm>
            <a:off x="3644953" y="736438"/>
            <a:ext cx="2621924"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學生兼任助理</a:t>
            </a:r>
          </a:p>
        </p:txBody>
      </p:sp>
      <p:sp>
        <p:nvSpPr>
          <p:cNvPr id="5" name="矩形 4">
            <a:extLst>
              <a:ext uri="{FF2B5EF4-FFF2-40B4-BE49-F238E27FC236}">
                <a16:creationId xmlns:a16="http://schemas.microsoft.com/office/drawing/2014/main" id="{E34CD92E-1C66-E09E-EA23-CB912DA23B80}"/>
              </a:ext>
            </a:extLst>
          </p:cNvPr>
          <p:cNvSpPr/>
          <p:nvPr/>
        </p:nvSpPr>
        <p:spPr>
          <a:xfrm>
            <a:off x="6266651" y="736438"/>
            <a:ext cx="1655523"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研發處</a:t>
            </a:r>
            <a:r>
              <a:rPr lang="en-US" altLang="zh-TW"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教務處</a:t>
            </a:r>
          </a:p>
        </p:txBody>
      </p:sp>
      <p:sp>
        <p:nvSpPr>
          <p:cNvPr id="6" name="矩形 5">
            <a:extLst>
              <a:ext uri="{FF2B5EF4-FFF2-40B4-BE49-F238E27FC236}">
                <a16:creationId xmlns:a16="http://schemas.microsoft.com/office/drawing/2014/main" id="{DAA19E20-C904-C7D4-F84D-E25779B365B7}"/>
              </a:ext>
            </a:extLst>
          </p:cNvPr>
          <p:cNvSpPr/>
          <p:nvPr/>
        </p:nvSpPr>
        <p:spPr>
          <a:xfrm>
            <a:off x="7921950" y="736438"/>
            <a:ext cx="1655523"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會計室</a:t>
            </a:r>
          </a:p>
        </p:txBody>
      </p:sp>
      <p:sp>
        <p:nvSpPr>
          <p:cNvPr id="7" name="矩形 6">
            <a:extLst>
              <a:ext uri="{FF2B5EF4-FFF2-40B4-BE49-F238E27FC236}">
                <a16:creationId xmlns:a16="http://schemas.microsoft.com/office/drawing/2014/main" id="{78D13313-1594-2410-543A-D363EDA349AD}"/>
              </a:ext>
            </a:extLst>
          </p:cNvPr>
          <p:cNvSpPr/>
          <p:nvPr/>
        </p:nvSpPr>
        <p:spPr>
          <a:xfrm>
            <a:off x="9577248" y="736438"/>
            <a:ext cx="1939025" cy="321762"/>
          </a:xfrm>
          <a:prstGeom prst="rect">
            <a:avLst/>
          </a:prstGeom>
          <a:solidFill>
            <a:srgbClr val="BFD7FA"/>
          </a:solidFill>
          <a:ln>
            <a:solidFill>
              <a:srgbClr val="2A7B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人事室</a:t>
            </a:r>
          </a:p>
        </p:txBody>
      </p:sp>
      <p:sp>
        <p:nvSpPr>
          <p:cNvPr id="9" name="矩形 8">
            <a:extLst>
              <a:ext uri="{FF2B5EF4-FFF2-40B4-BE49-F238E27FC236}">
                <a16:creationId xmlns:a16="http://schemas.microsoft.com/office/drawing/2014/main" id="{9104ADCF-A0F5-28AC-409C-CE0D188893CA}"/>
              </a:ext>
            </a:extLst>
          </p:cNvPr>
          <p:cNvSpPr/>
          <p:nvPr/>
        </p:nvSpPr>
        <p:spPr>
          <a:xfrm>
            <a:off x="456320" y="1058200"/>
            <a:ext cx="385047" cy="852795"/>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系統</a:t>
            </a:r>
          </a:p>
        </p:txBody>
      </p:sp>
      <p:sp>
        <p:nvSpPr>
          <p:cNvPr id="11" name="矩形 10">
            <a:extLst>
              <a:ext uri="{FF2B5EF4-FFF2-40B4-BE49-F238E27FC236}">
                <a16:creationId xmlns:a16="http://schemas.microsoft.com/office/drawing/2014/main" id="{05198699-58C2-C434-6C67-992AFF49AC56}"/>
              </a:ext>
            </a:extLst>
          </p:cNvPr>
          <p:cNvSpPr/>
          <p:nvPr/>
        </p:nvSpPr>
        <p:spPr>
          <a:xfrm>
            <a:off x="456320" y="1910994"/>
            <a:ext cx="385047" cy="1049563"/>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登錄資料</a:t>
            </a:r>
          </a:p>
        </p:txBody>
      </p:sp>
      <p:sp>
        <p:nvSpPr>
          <p:cNvPr id="12" name="矩形 11">
            <a:extLst>
              <a:ext uri="{FF2B5EF4-FFF2-40B4-BE49-F238E27FC236}">
                <a16:creationId xmlns:a16="http://schemas.microsoft.com/office/drawing/2014/main" id="{C185648B-2511-387F-0AC9-03477687AD71}"/>
              </a:ext>
            </a:extLst>
          </p:cNvPr>
          <p:cNvSpPr/>
          <p:nvPr/>
        </p:nvSpPr>
        <p:spPr>
          <a:xfrm>
            <a:off x="456320" y="2960556"/>
            <a:ext cx="385047" cy="1558243"/>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系統稽核身分</a:t>
            </a:r>
          </a:p>
        </p:txBody>
      </p:sp>
      <p:sp>
        <p:nvSpPr>
          <p:cNvPr id="13" name="矩形 12">
            <a:extLst>
              <a:ext uri="{FF2B5EF4-FFF2-40B4-BE49-F238E27FC236}">
                <a16:creationId xmlns:a16="http://schemas.microsoft.com/office/drawing/2014/main" id="{D2D82FBB-4AB9-CBB9-302C-4E3531D84E60}"/>
              </a:ext>
            </a:extLst>
          </p:cNvPr>
          <p:cNvSpPr/>
          <p:nvPr/>
        </p:nvSpPr>
        <p:spPr>
          <a:xfrm>
            <a:off x="456320" y="4518800"/>
            <a:ext cx="385047" cy="2444147"/>
          </a:xfrm>
          <a:prstGeom prst="rect">
            <a:avLst/>
          </a:prstGeom>
          <a:solidFill>
            <a:srgbClr val="D3E9D9"/>
          </a:solidFill>
          <a:ln>
            <a:solidFill>
              <a:srgbClr val="2192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審核申請文件</a:t>
            </a:r>
          </a:p>
        </p:txBody>
      </p:sp>
      <p:sp>
        <p:nvSpPr>
          <p:cNvPr id="15" name="矩形: 圓角 14">
            <a:extLst>
              <a:ext uri="{FF2B5EF4-FFF2-40B4-BE49-F238E27FC236}">
                <a16:creationId xmlns:a16="http://schemas.microsoft.com/office/drawing/2014/main" id="{D746FD4C-A934-F9AF-E7AD-43DB0A3FBE48}"/>
              </a:ext>
            </a:extLst>
          </p:cNvPr>
          <p:cNvSpPr/>
          <p:nvPr/>
        </p:nvSpPr>
        <p:spPr>
          <a:xfrm>
            <a:off x="1174287" y="1131644"/>
            <a:ext cx="2147480" cy="805711"/>
          </a:xfrm>
          <a:prstGeom prst="roundRect">
            <a:avLst/>
          </a:prstGeom>
          <a:solidFill>
            <a:schemeClr val="accent4">
              <a:lumMod val="40000"/>
              <a:lumOff val="60000"/>
            </a:schemeClr>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兼任</a:t>
            </a: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臨時助理約用系統產生約用申請表單號碼</a:t>
            </a:r>
          </a:p>
        </p:txBody>
      </p:sp>
      <p:sp>
        <p:nvSpPr>
          <p:cNvPr id="16" name="矩形: 圓角 15">
            <a:extLst>
              <a:ext uri="{FF2B5EF4-FFF2-40B4-BE49-F238E27FC236}">
                <a16:creationId xmlns:a16="http://schemas.microsoft.com/office/drawing/2014/main" id="{4F765C84-CA08-6501-0076-03BE38CF75F9}"/>
              </a:ext>
            </a:extLst>
          </p:cNvPr>
          <p:cNvSpPr/>
          <p:nvPr/>
        </p:nvSpPr>
        <p:spPr>
          <a:xfrm>
            <a:off x="1077774" y="2129020"/>
            <a:ext cx="2340507" cy="613513"/>
          </a:xfrm>
          <a:prstGeom prst="roundRect">
            <a:avLst/>
          </a:prstGeom>
          <a:solidFill>
            <a:schemeClr val="accent4">
              <a:lumMod val="40000"/>
              <a:lumOff val="60000"/>
            </a:schemeClr>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59976" indent="-359976" algn="ctr">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選擇兼任助理型態</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lgn="ctr">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登錄學生基本資料</a:t>
            </a:r>
          </a:p>
        </p:txBody>
      </p:sp>
      <p:sp>
        <p:nvSpPr>
          <p:cNvPr id="17" name="矩形: 圓角 16">
            <a:extLst>
              <a:ext uri="{FF2B5EF4-FFF2-40B4-BE49-F238E27FC236}">
                <a16:creationId xmlns:a16="http://schemas.microsoft.com/office/drawing/2014/main" id="{5DE01849-150B-EDEF-DAF4-E5243554E3CB}"/>
              </a:ext>
            </a:extLst>
          </p:cNvPr>
          <p:cNvSpPr/>
          <p:nvPr/>
        </p:nvSpPr>
        <p:spPr>
          <a:xfrm flipH="1">
            <a:off x="3786262" y="2399074"/>
            <a:ext cx="2339304" cy="2222541"/>
          </a:xfrm>
          <a:prstGeom prst="roundRect">
            <a:avLst/>
          </a:prstGeom>
          <a:solidFill>
            <a:schemeClr val="accent2">
              <a:lumMod val="20000"/>
              <a:lumOff val="80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外校生：主持人上傳 資料</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型態同意書</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參與元智大學計畫執行同意書</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身份證影本</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在校證明</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勞動契約書</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8" name="菱形 17">
            <a:extLst>
              <a:ext uri="{FF2B5EF4-FFF2-40B4-BE49-F238E27FC236}">
                <a16:creationId xmlns:a16="http://schemas.microsoft.com/office/drawing/2014/main" id="{89563589-0DFD-49E4-B7DE-755643061663}"/>
              </a:ext>
            </a:extLst>
          </p:cNvPr>
          <p:cNvSpPr/>
          <p:nvPr/>
        </p:nvSpPr>
        <p:spPr>
          <a:xfrm>
            <a:off x="1391103" y="3352539"/>
            <a:ext cx="1713851" cy="774278"/>
          </a:xfrm>
          <a:prstGeom prst="diamond">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本校生</a:t>
            </a: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0" name="矩形: 圓角 19">
            <a:extLst>
              <a:ext uri="{FF2B5EF4-FFF2-40B4-BE49-F238E27FC236}">
                <a16:creationId xmlns:a16="http://schemas.microsoft.com/office/drawing/2014/main" id="{1A46556C-3CFC-0FCB-183A-3A73C4B328D4}"/>
              </a:ext>
            </a:extLst>
          </p:cNvPr>
          <p:cNvSpPr/>
          <p:nvPr/>
        </p:nvSpPr>
        <p:spPr>
          <a:xfrm>
            <a:off x="3943527" y="5832297"/>
            <a:ext cx="2024776"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主持人線上審核</a:t>
            </a:r>
          </a:p>
        </p:txBody>
      </p:sp>
      <p:sp>
        <p:nvSpPr>
          <p:cNvPr id="24" name="矩形: 圓角 23">
            <a:extLst>
              <a:ext uri="{FF2B5EF4-FFF2-40B4-BE49-F238E27FC236}">
                <a16:creationId xmlns:a16="http://schemas.microsoft.com/office/drawing/2014/main" id="{9FC0AD8D-DCEB-ADA1-91AF-D1291AD38F62}"/>
              </a:ext>
            </a:extLst>
          </p:cNvPr>
          <p:cNvSpPr/>
          <p:nvPr/>
        </p:nvSpPr>
        <p:spPr>
          <a:xfrm>
            <a:off x="6404612" y="5096098"/>
            <a:ext cx="1379603"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申請取消</a:t>
            </a:r>
          </a:p>
        </p:txBody>
      </p:sp>
      <p:cxnSp>
        <p:nvCxnSpPr>
          <p:cNvPr id="29" name="直線單箭頭接點 28">
            <a:extLst>
              <a:ext uri="{FF2B5EF4-FFF2-40B4-BE49-F238E27FC236}">
                <a16:creationId xmlns:a16="http://schemas.microsoft.com/office/drawing/2014/main" id="{CE901149-DDF3-A43E-4D17-E4E260394400}"/>
              </a:ext>
            </a:extLst>
          </p:cNvPr>
          <p:cNvCxnSpPr>
            <a:cxnSpLocks/>
            <a:stCxn id="15" idx="2"/>
            <a:endCxn id="16" idx="0"/>
          </p:cNvCxnSpPr>
          <p:nvPr/>
        </p:nvCxnSpPr>
        <p:spPr>
          <a:xfrm>
            <a:off x="2248027" y="1937355"/>
            <a:ext cx="0" cy="191665"/>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單箭頭接點 31">
            <a:extLst>
              <a:ext uri="{FF2B5EF4-FFF2-40B4-BE49-F238E27FC236}">
                <a16:creationId xmlns:a16="http://schemas.microsoft.com/office/drawing/2014/main" id="{58E2DD92-0B22-1C22-C87C-1F80813F98C8}"/>
              </a:ext>
            </a:extLst>
          </p:cNvPr>
          <p:cNvCxnSpPr>
            <a:cxnSpLocks/>
            <a:stCxn id="16" idx="2"/>
            <a:endCxn id="18" idx="0"/>
          </p:cNvCxnSpPr>
          <p:nvPr/>
        </p:nvCxnSpPr>
        <p:spPr>
          <a:xfrm>
            <a:off x="2248028" y="2742533"/>
            <a:ext cx="1" cy="610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5" name="直線單箭頭接點 34">
            <a:extLst>
              <a:ext uri="{FF2B5EF4-FFF2-40B4-BE49-F238E27FC236}">
                <a16:creationId xmlns:a16="http://schemas.microsoft.com/office/drawing/2014/main" id="{C2CA7D28-C6E5-B477-1CF2-B7BF1D73CEB3}"/>
              </a:ext>
            </a:extLst>
          </p:cNvPr>
          <p:cNvCxnSpPr>
            <a:cxnSpLocks/>
            <a:endCxn id="88" idx="0"/>
          </p:cNvCxnSpPr>
          <p:nvPr/>
        </p:nvCxnSpPr>
        <p:spPr>
          <a:xfrm flipH="1">
            <a:off x="2245764" y="4126818"/>
            <a:ext cx="2263" cy="57621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單箭頭接點 37">
            <a:extLst>
              <a:ext uri="{FF2B5EF4-FFF2-40B4-BE49-F238E27FC236}">
                <a16:creationId xmlns:a16="http://schemas.microsoft.com/office/drawing/2014/main" id="{0EF8123C-1B2A-940E-F57B-37EC49EE626E}"/>
              </a:ext>
            </a:extLst>
          </p:cNvPr>
          <p:cNvCxnSpPr>
            <a:cxnSpLocks/>
            <a:endCxn id="21" idx="1"/>
          </p:cNvCxnSpPr>
          <p:nvPr/>
        </p:nvCxnSpPr>
        <p:spPr>
          <a:xfrm>
            <a:off x="3416018" y="5256979"/>
            <a:ext cx="682971"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單箭頭接點 40">
            <a:extLst>
              <a:ext uri="{FF2B5EF4-FFF2-40B4-BE49-F238E27FC236}">
                <a16:creationId xmlns:a16="http://schemas.microsoft.com/office/drawing/2014/main" id="{4A3ABF33-01F5-F48D-AF56-C06C1A00E76E}"/>
              </a:ext>
            </a:extLst>
          </p:cNvPr>
          <p:cNvCxnSpPr>
            <a:cxnSpLocks/>
          </p:cNvCxnSpPr>
          <p:nvPr/>
        </p:nvCxnSpPr>
        <p:spPr>
          <a:xfrm>
            <a:off x="3083435" y="3739678"/>
            <a:ext cx="692381" cy="593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線單箭頭接點 53">
            <a:extLst>
              <a:ext uri="{FF2B5EF4-FFF2-40B4-BE49-F238E27FC236}">
                <a16:creationId xmlns:a16="http://schemas.microsoft.com/office/drawing/2014/main" id="{BAF2A98A-A8C9-3C21-FC79-D52320A75118}"/>
              </a:ext>
            </a:extLst>
          </p:cNvPr>
          <p:cNvCxnSpPr>
            <a:cxnSpLocks/>
            <a:stCxn id="21" idx="3"/>
            <a:endCxn id="24" idx="1"/>
          </p:cNvCxnSpPr>
          <p:nvPr/>
        </p:nvCxnSpPr>
        <p:spPr>
          <a:xfrm>
            <a:off x="5812840" y="5256979"/>
            <a:ext cx="591772"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8" name="直線單箭頭接點 40">
            <a:extLst>
              <a:ext uri="{FF2B5EF4-FFF2-40B4-BE49-F238E27FC236}">
                <a16:creationId xmlns:a16="http://schemas.microsoft.com/office/drawing/2014/main" id="{AA36B61D-136A-C2D6-B9CD-A5D7C5DB08F4}"/>
              </a:ext>
            </a:extLst>
          </p:cNvPr>
          <p:cNvCxnSpPr>
            <a:cxnSpLocks/>
            <a:stCxn id="20" idx="2"/>
            <a:endCxn id="75" idx="0"/>
          </p:cNvCxnSpPr>
          <p:nvPr/>
        </p:nvCxnSpPr>
        <p:spPr>
          <a:xfrm>
            <a:off x="4955915" y="6154059"/>
            <a:ext cx="0" cy="18817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8" name="矩形: 圓角 87">
            <a:extLst>
              <a:ext uri="{FF2B5EF4-FFF2-40B4-BE49-F238E27FC236}">
                <a16:creationId xmlns:a16="http://schemas.microsoft.com/office/drawing/2014/main" id="{B3DAC67B-7A87-A855-3A5D-248DEC356FBD}"/>
              </a:ext>
            </a:extLst>
          </p:cNvPr>
          <p:cNvSpPr/>
          <p:nvPr/>
        </p:nvSpPr>
        <p:spPr>
          <a:xfrm>
            <a:off x="1075511" y="4703028"/>
            <a:ext cx="2340507" cy="1759847"/>
          </a:xfrm>
          <a:prstGeom prst="roundRect">
            <a:avLst>
              <a:gd name="adj" fmla="val 14064"/>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線上確認型態</a:t>
            </a:r>
            <a:b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b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同一計畫同一型態第一次約用</a:t>
            </a:r>
            <a:r>
              <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研究獎助生</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兼任研究助理</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p>
            <a:pPr marL="359976" indent="-359976">
              <a:buFont typeface="+mj-lt"/>
              <a:buAutoNum type="arabicPeriod"/>
            </a:pP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臨時工</a:t>
            </a:r>
            <a:endParaRPr lang="en-US" altLang="zh-TW"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grpSp>
        <p:nvGrpSpPr>
          <p:cNvPr id="101" name="群組 100">
            <a:extLst>
              <a:ext uri="{FF2B5EF4-FFF2-40B4-BE49-F238E27FC236}">
                <a16:creationId xmlns:a16="http://schemas.microsoft.com/office/drawing/2014/main" id="{89468A87-21D6-E52D-7152-8CD8380ACBAF}"/>
              </a:ext>
            </a:extLst>
          </p:cNvPr>
          <p:cNvGrpSpPr/>
          <p:nvPr/>
        </p:nvGrpSpPr>
        <p:grpSpPr>
          <a:xfrm>
            <a:off x="4098989" y="4869840"/>
            <a:ext cx="1713851" cy="774278"/>
            <a:chOff x="4111585" y="3124373"/>
            <a:chExt cx="1788882" cy="832320"/>
          </a:xfrm>
          <a:solidFill>
            <a:srgbClr val="FEF2D0"/>
          </a:solidFill>
        </p:grpSpPr>
        <p:sp>
          <p:nvSpPr>
            <p:cNvPr id="21" name="菱形 20">
              <a:extLst>
                <a:ext uri="{FF2B5EF4-FFF2-40B4-BE49-F238E27FC236}">
                  <a16:creationId xmlns:a16="http://schemas.microsoft.com/office/drawing/2014/main" id="{BD826302-6DE5-22F8-FE7D-3125249FB321}"/>
                </a:ext>
              </a:extLst>
            </p:cNvPr>
            <p:cNvSpPr/>
            <p:nvPr/>
          </p:nvSpPr>
          <p:spPr>
            <a:xfrm>
              <a:off x="4111585" y="3124373"/>
              <a:ext cx="1788882" cy="832320"/>
            </a:xfrm>
            <a:prstGeom prst="diamond">
              <a:avLst/>
            </a:prstGeom>
            <a:grp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9" name="文字方塊 88">
              <a:extLst>
                <a:ext uri="{FF2B5EF4-FFF2-40B4-BE49-F238E27FC236}">
                  <a16:creationId xmlns:a16="http://schemas.microsoft.com/office/drawing/2014/main" id="{77B5E007-EF12-2700-CECA-095F8A1E2175}"/>
                </a:ext>
              </a:extLst>
            </p:cNvPr>
            <p:cNvSpPr txBox="1"/>
            <p:nvPr/>
          </p:nvSpPr>
          <p:spPr>
            <a:xfrm>
              <a:off x="4362646" y="3355867"/>
              <a:ext cx="1286761" cy="377167"/>
            </a:xfrm>
            <a:prstGeom prst="rect">
              <a:avLst/>
            </a:prstGeom>
            <a:noFill/>
            <a:ln>
              <a:noFill/>
            </a:ln>
          </p:spPr>
          <p:txBody>
            <a:bodyPr wrap="square" rtlCol="0">
              <a:spAutoFit/>
            </a:bodyPr>
            <a:lstStyle/>
            <a:p>
              <a:pPr algn="ctr"/>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同意型態</a:t>
              </a:r>
            </a:p>
          </p:txBody>
        </p:sp>
      </p:grpSp>
      <p:sp>
        <p:nvSpPr>
          <p:cNvPr id="97" name="文字方塊 96">
            <a:extLst>
              <a:ext uri="{FF2B5EF4-FFF2-40B4-BE49-F238E27FC236}">
                <a16:creationId xmlns:a16="http://schemas.microsoft.com/office/drawing/2014/main" id="{0E0DF5AC-B2EC-546A-4D7C-9CF70741EF97}"/>
              </a:ext>
            </a:extLst>
          </p:cNvPr>
          <p:cNvSpPr txBox="1"/>
          <p:nvPr/>
        </p:nvSpPr>
        <p:spPr>
          <a:xfrm>
            <a:off x="3026182" y="3425984"/>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否</a:t>
            </a:r>
          </a:p>
        </p:txBody>
      </p:sp>
      <p:sp>
        <p:nvSpPr>
          <p:cNvPr id="98" name="文字方塊 97">
            <a:extLst>
              <a:ext uri="{FF2B5EF4-FFF2-40B4-BE49-F238E27FC236}">
                <a16:creationId xmlns:a16="http://schemas.microsoft.com/office/drawing/2014/main" id="{38FA57FE-0A43-FE80-6092-25BE83C5F28F}"/>
              </a:ext>
            </a:extLst>
          </p:cNvPr>
          <p:cNvSpPr txBox="1"/>
          <p:nvPr/>
        </p:nvSpPr>
        <p:spPr>
          <a:xfrm>
            <a:off x="2190948" y="4126194"/>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是</a:t>
            </a:r>
          </a:p>
        </p:txBody>
      </p:sp>
      <p:sp>
        <p:nvSpPr>
          <p:cNvPr id="99" name="文字方塊 98">
            <a:extLst>
              <a:ext uri="{FF2B5EF4-FFF2-40B4-BE49-F238E27FC236}">
                <a16:creationId xmlns:a16="http://schemas.microsoft.com/office/drawing/2014/main" id="{502BDABF-7489-8061-DD5D-81D3950C64CD}"/>
              </a:ext>
            </a:extLst>
          </p:cNvPr>
          <p:cNvSpPr txBox="1"/>
          <p:nvPr/>
        </p:nvSpPr>
        <p:spPr>
          <a:xfrm>
            <a:off x="5917211" y="4942272"/>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否</a:t>
            </a:r>
          </a:p>
        </p:txBody>
      </p:sp>
      <p:sp>
        <p:nvSpPr>
          <p:cNvPr id="100" name="文字方塊 99">
            <a:extLst>
              <a:ext uri="{FF2B5EF4-FFF2-40B4-BE49-F238E27FC236}">
                <a16:creationId xmlns:a16="http://schemas.microsoft.com/office/drawing/2014/main" id="{924F5CDC-E324-F235-6CF4-A7A3A6D013BA}"/>
              </a:ext>
            </a:extLst>
          </p:cNvPr>
          <p:cNvSpPr txBox="1"/>
          <p:nvPr/>
        </p:nvSpPr>
        <p:spPr>
          <a:xfrm>
            <a:off x="4931589" y="5513961"/>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是</a:t>
            </a:r>
          </a:p>
        </p:txBody>
      </p:sp>
      <p:sp>
        <p:nvSpPr>
          <p:cNvPr id="115" name="矩形: 圓角 114">
            <a:extLst>
              <a:ext uri="{FF2B5EF4-FFF2-40B4-BE49-F238E27FC236}">
                <a16:creationId xmlns:a16="http://schemas.microsoft.com/office/drawing/2014/main" id="{66E14667-6930-0BE0-A50A-A6FA339ECA5D}"/>
              </a:ext>
            </a:extLst>
          </p:cNvPr>
          <p:cNvSpPr/>
          <p:nvPr/>
        </p:nvSpPr>
        <p:spPr>
          <a:xfrm>
            <a:off x="6404612" y="6342236"/>
            <a:ext cx="1379603"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線上審核</a:t>
            </a:r>
          </a:p>
        </p:txBody>
      </p:sp>
      <p:sp>
        <p:nvSpPr>
          <p:cNvPr id="118" name="矩形: 圓角 117">
            <a:extLst>
              <a:ext uri="{FF2B5EF4-FFF2-40B4-BE49-F238E27FC236}">
                <a16:creationId xmlns:a16="http://schemas.microsoft.com/office/drawing/2014/main" id="{FBD8D31B-7EEE-AD19-5A22-469FD7228C14}"/>
              </a:ext>
            </a:extLst>
          </p:cNvPr>
          <p:cNvSpPr/>
          <p:nvPr/>
        </p:nvSpPr>
        <p:spPr>
          <a:xfrm>
            <a:off x="8059910" y="6342236"/>
            <a:ext cx="1379603"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線上審核</a:t>
            </a:r>
          </a:p>
        </p:txBody>
      </p:sp>
      <p:cxnSp>
        <p:nvCxnSpPr>
          <p:cNvPr id="119" name="直線單箭頭接點 118">
            <a:extLst>
              <a:ext uri="{FF2B5EF4-FFF2-40B4-BE49-F238E27FC236}">
                <a16:creationId xmlns:a16="http://schemas.microsoft.com/office/drawing/2014/main" id="{930057DF-C2BE-A010-550B-8F216887C9D2}"/>
              </a:ext>
            </a:extLst>
          </p:cNvPr>
          <p:cNvCxnSpPr>
            <a:cxnSpLocks/>
            <a:stCxn id="115" idx="3"/>
            <a:endCxn id="118" idx="1"/>
          </p:cNvCxnSpPr>
          <p:nvPr/>
        </p:nvCxnSpPr>
        <p:spPr>
          <a:xfrm>
            <a:off x="7784215" y="6503117"/>
            <a:ext cx="275695"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3" name="矩形: 圓角 122">
            <a:extLst>
              <a:ext uri="{FF2B5EF4-FFF2-40B4-BE49-F238E27FC236}">
                <a16:creationId xmlns:a16="http://schemas.microsoft.com/office/drawing/2014/main" id="{4E5D9D27-EACD-BDD6-34D5-9E19F1235091}"/>
              </a:ext>
            </a:extLst>
          </p:cNvPr>
          <p:cNvSpPr/>
          <p:nvPr/>
        </p:nvSpPr>
        <p:spPr>
          <a:xfrm>
            <a:off x="10404342" y="2736891"/>
            <a:ext cx="579345" cy="2101676"/>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審核後辦理勞保</a:t>
            </a:r>
          </a:p>
        </p:txBody>
      </p:sp>
      <p:sp>
        <p:nvSpPr>
          <p:cNvPr id="125" name="菱形 124">
            <a:extLst>
              <a:ext uri="{FF2B5EF4-FFF2-40B4-BE49-F238E27FC236}">
                <a16:creationId xmlns:a16="http://schemas.microsoft.com/office/drawing/2014/main" id="{665EB9AF-9C13-01A9-B918-360C8ED60B4B}"/>
              </a:ext>
            </a:extLst>
          </p:cNvPr>
          <p:cNvSpPr/>
          <p:nvPr/>
        </p:nvSpPr>
        <p:spPr>
          <a:xfrm>
            <a:off x="8727048" y="1097457"/>
            <a:ext cx="1700625" cy="774278"/>
          </a:xfrm>
          <a:prstGeom prst="diamond">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勞僱型</a:t>
            </a:r>
            <a:r>
              <a:rPr lang="en-US" altLang="zh-TW" sz="168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cxnSp>
        <p:nvCxnSpPr>
          <p:cNvPr id="135" name="直線單箭頭接點 40">
            <a:extLst>
              <a:ext uri="{FF2B5EF4-FFF2-40B4-BE49-F238E27FC236}">
                <a16:creationId xmlns:a16="http://schemas.microsoft.com/office/drawing/2014/main" id="{589C57D9-8276-DE61-5B03-677422B0F0B4}"/>
              </a:ext>
            </a:extLst>
          </p:cNvPr>
          <p:cNvCxnSpPr>
            <a:cxnSpLocks/>
            <a:stCxn id="118" idx="0"/>
            <a:endCxn id="125" idx="1"/>
          </p:cNvCxnSpPr>
          <p:nvPr/>
        </p:nvCxnSpPr>
        <p:spPr>
          <a:xfrm flipH="1" flipV="1">
            <a:off x="8727049" y="1484596"/>
            <a:ext cx="22663" cy="485764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8" name="直線單箭頭接點 40">
            <a:extLst>
              <a:ext uri="{FF2B5EF4-FFF2-40B4-BE49-F238E27FC236}">
                <a16:creationId xmlns:a16="http://schemas.microsoft.com/office/drawing/2014/main" id="{209E4948-CE96-54AB-BD7E-03D87A6EE9B4}"/>
              </a:ext>
            </a:extLst>
          </p:cNvPr>
          <p:cNvCxnSpPr>
            <a:cxnSpLocks/>
          </p:cNvCxnSpPr>
          <p:nvPr/>
        </p:nvCxnSpPr>
        <p:spPr>
          <a:xfrm>
            <a:off x="9577026" y="1910995"/>
            <a:ext cx="0" cy="491351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直線單箭頭接點 40">
            <a:extLst>
              <a:ext uri="{FF2B5EF4-FFF2-40B4-BE49-F238E27FC236}">
                <a16:creationId xmlns:a16="http://schemas.microsoft.com/office/drawing/2014/main" id="{4935D5C0-144B-6EDA-B38E-BD4AB55E8C86}"/>
              </a:ext>
            </a:extLst>
          </p:cNvPr>
          <p:cNvCxnSpPr>
            <a:cxnSpLocks/>
          </p:cNvCxnSpPr>
          <p:nvPr/>
        </p:nvCxnSpPr>
        <p:spPr>
          <a:xfrm>
            <a:off x="10381054" y="1478955"/>
            <a:ext cx="331412" cy="1257937"/>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直線單箭頭接點 40">
            <a:extLst>
              <a:ext uri="{FF2B5EF4-FFF2-40B4-BE49-F238E27FC236}">
                <a16:creationId xmlns:a16="http://schemas.microsoft.com/office/drawing/2014/main" id="{548B1ED6-C499-5101-8842-231BC0932A46}"/>
              </a:ext>
            </a:extLst>
          </p:cNvPr>
          <p:cNvCxnSpPr>
            <a:cxnSpLocks/>
            <a:stCxn id="123" idx="2"/>
            <a:endCxn id="143" idx="6"/>
          </p:cNvCxnSpPr>
          <p:nvPr/>
        </p:nvCxnSpPr>
        <p:spPr>
          <a:xfrm rot="5400000">
            <a:off x="9418399" y="5687330"/>
            <a:ext cx="2124379" cy="426853"/>
          </a:xfrm>
          <a:prstGeom prst="bentConnector2">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0" name="Picture 6" descr="Email free icon">
            <a:extLst>
              <a:ext uri="{FF2B5EF4-FFF2-40B4-BE49-F238E27FC236}">
                <a16:creationId xmlns:a16="http://schemas.microsoft.com/office/drawing/2014/main" id="{1EDC041F-EAC4-4A6A-625F-86016644129F}"/>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9948471" y="260298"/>
            <a:ext cx="426539" cy="393582"/>
          </a:xfrm>
          <a:prstGeom prst="rect">
            <a:avLst/>
          </a:prstGeom>
          <a:noFill/>
          <a:extLst>
            <a:ext uri="{909E8E84-426E-40DD-AFC4-6F175D3DCCD1}">
              <a14:hiddenFill xmlns:a14="http://schemas.microsoft.com/office/drawing/2010/main">
                <a:solidFill>
                  <a:srgbClr val="FFFFFF"/>
                </a:solidFill>
              </a14:hiddenFill>
            </a:ext>
          </a:extLst>
        </p:spPr>
      </p:pic>
      <p:sp>
        <p:nvSpPr>
          <p:cNvPr id="209" name="文字方塊 208">
            <a:extLst>
              <a:ext uri="{FF2B5EF4-FFF2-40B4-BE49-F238E27FC236}">
                <a16:creationId xmlns:a16="http://schemas.microsoft.com/office/drawing/2014/main" id="{3BB9B18C-C2C0-D443-20FF-E7451DB9A069}"/>
              </a:ext>
            </a:extLst>
          </p:cNvPr>
          <p:cNvSpPr txBox="1"/>
          <p:nvPr/>
        </p:nvSpPr>
        <p:spPr>
          <a:xfrm>
            <a:off x="10375010" y="279387"/>
            <a:ext cx="1128835" cy="350865"/>
          </a:xfrm>
          <a:prstGeom prst="rect">
            <a:avLst/>
          </a:prstGeom>
          <a:noFill/>
        </p:spPr>
        <p:txBody>
          <a:bodyPr wrap="none" rtlCol="0">
            <a:spAutoFit/>
          </a:bodyPr>
          <a:lstStyle/>
          <a:p>
            <a:r>
              <a:rPr lang="en-US" altLang="zh-TW" sz="1680" dirty="0">
                <a:latin typeface="Times New Roman" panose="02020603050405020304" pitchFamily="18" charset="0"/>
                <a:ea typeface="標楷體" panose="03000509000000000000" pitchFamily="65" charset="-120"/>
                <a:cs typeface="Times New Roman" panose="02020603050405020304" pitchFamily="18" charset="0"/>
              </a:rPr>
              <a:t>Email</a:t>
            </a:r>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通知</a:t>
            </a:r>
          </a:p>
        </p:txBody>
      </p:sp>
      <p:pic>
        <p:nvPicPr>
          <p:cNvPr id="215" name="Picture 6" descr="Email free icon">
            <a:extLst>
              <a:ext uri="{FF2B5EF4-FFF2-40B4-BE49-F238E27FC236}">
                <a16:creationId xmlns:a16="http://schemas.microsoft.com/office/drawing/2014/main" id="{15EC2C41-FF83-5C15-C23F-715A12092F79}"/>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2537759" y="4128484"/>
            <a:ext cx="426539" cy="393582"/>
          </a:xfrm>
          <a:prstGeom prst="rect">
            <a:avLst/>
          </a:prstGeom>
          <a:noFill/>
          <a:extLst>
            <a:ext uri="{909E8E84-426E-40DD-AFC4-6F175D3DCCD1}">
              <a14:hiddenFill xmlns:a14="http://schemas.microsoft.com/office/drawing/2010/main">
                <a:solidFill>
                  <a:srgbClr val="FFFFFF"/>
                </a:solidFill>
              </a14:hiddenFill>
            </a:ext>
          </a:extLst>
        </p:spPr>
      </p:pic>
      <p:pic>
        <p:nvPicPr>
          <p:cNvPr id="216" name="Picture 6" descr="Email free icon">
            <a:extLst>
              <a:ext uri="{FF2B5EF4-FFF2-40B4-BE49-F238E27FC236}">
                <a16:creationId xmlns:a16="http://schemas.microsoft.com/office/drawing/2014/main" id="{C5F96513-19E9-A079-96E0-7B8DC3D8F3E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896915" y="5234667"/>
            <a:ext cx="426539" cy="393582"/>
          </a:xfrm>
          <a:prstGeom prst="rect">
            <a:avLst/>
          </a:prstGeom>
          <a:noFill/>
          <a:extLst>
            <a:ext uri="{909E8E84-426E-40DD-AFC4-6F175D3DCCD1}">
              <a14:hiddenFill xmlns:a14="http://schemas.microsoft.com/office/drawing/2010/main">
                <a:solidFill>
                  <a:srgbClr val="FFFFFF"/>
                </a:solidFill>
              </a14:hiddenFill>
            </a:ext>
          </a:extLst>
        </p:spPr>
      </p:pic>
      <p:pic>
        <p:nvPicPr>
          <p:cNvPr id="217" name="Picture 6" descr="Email free icon">
            <a:extLst>
              <a:ext uri="{FF2B5EF4-FFF2-40B4-BE49-F238E27FC236}">
                <a16:creationId xmlns:a16="http://schemas.microsoft.com/office/drawing/2014/main" id="{CBC61378-4BB7-F57E-9B12-FD9FCDA671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95521" y="5459288"/>
            <a:ext cx="426539" cy="393582"/>
          </a:xfrm>
          <a:prstGeom prst="rect">
            <a:avLst/>
          </a:prstGeom>
          <a:noFill/>
          <a:extLst>
            <a:ext uri="{909E8E84-426E-40DD-AFC4-6F175D3DCCD1}">
              <a14:hiddenFill xmlns:a14="http://schemas.microsoft.com/office/drawing/2010/main">
                <a:solidFill>
                  <a:srgbClr val="FFFFFF"/>
                </a:solidFill>
              </a14:hiddenFill>
            </a:ext>
          </a:extLst>
        </p:spPr>
      </p:pic>
      <p:grpSp>
        <p:nvGrpSpPr>
          <p:cNvPr id="211" name="群組 210">
            <a:extLst>
              <a:ext uri="{FF2B5EF4-FFF2-40B4-BE49-F238E27FC236}">
                <a16:creationId xmlns:a16="http://schemas.microsoft.com/office/drawing/2014/main" id="{DF009C3A-096C-D9DB-00DE-D7F1EA9A01B7}"/>
              </a:ext>
            </a:extLst>
          </p:cNvPr>
          <p:cNvGrpSpPr/>
          <p:nvPr/>
        </p:nvGrpSpPr>
        <p:grpSpPr>
          <a:xfrm>
            <a:off x="8887559" y="6785242"/>
            <a:ext cx="1379603" cy="350865"/>
            <a:chOff x="9678656" y="6197673"/>
            <a:chExt cx="1314197" cy="334231"/>
          </a:xfrm>
        </p:grpSpPr>
        <p:sp>
          <p:nvSpPr>
            <p:cNvPr id="143" name="橢圓 142">
              <a:extLst>
                <a:ext uri="{FF2B5EF4-FFF2-40B4-BE49-F238E27FC236}">
                  <a16:creationId xmlns:a16="http://schemas.microsoft.com/office/drawing/2014/main" id="{32F9A667-D536-FAD3-DF75-54639697D5D7}"/>
                </a:ext>
              </a:extLst>
            </p:cNvPr>
            <p:cNvSpPr/>
            <p:nvPr/>
          </p:nvSpPr>
          <p:spPr>
            <a:xfrm>
              <a:off x="9678656" y="6213696"/>
              <a:ext cx="1314197" cy="306508"/>
            </a:xfrm>
            <a:prstGeom prst="ellipse">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21" name="文字方塊 220">
              <a:extLst>
                <a:ext uri="{FF2B5EF4-FFF2-40B4-BE49-F238E27FC236}">
                  <a16:creationId xmlns:a16="http://schemas.microsoft.com/office/drawing/2014/main" id="{FD1ACE8D-0381-9174-E864-C9CCA16F39BC}"/>
                </a:ext>
              </a:extLst>
            </p:cNvPr>
            <p:cNvSpPr txBox="1"/>
            <p:nvPr/>
          </p:nvSpPr>
          <p:spPr>
            <a:xfrm>
              <a:off x="9797708" y="6197673"/>
              <a:ext cx="1076093" cy="334231"/>
            </a:xfrm>
            <a:prstGeom prst="rect">
              <a:avLst/>
            </a:prstGeom>
            <a:noFill/>
          </p:spPr>
          <p:txBody>
            <a:bodyPr wrap="square">
              <a:spAutoFit/>
            </a:bodyPr>
            <a:lstStyle/>
            <a:p>
              <a:pPr algn="ctr"/>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完成申請</a:t>
              </a:r>
            </a:p>
          </p:txBody>
        </p:sp>
      </p:grpSp>
      <p:sp>
        <p:nvSpPr>
          <p:cNvPr id="237" name="文字方塊 236">
            <a:extLst>
              <a:ext uri="{FF2B5EF4-FFF2-40B4-BE49-F238E27FC236}">
                <a16:creationId xmlns:a16="http://schemas.microsoft.com/office/drawing/2014/main" id="{09D0E6DD-1911-7AFE-962C-0EC4620856A4}"/>
              </a:ext>
            </a:extLst>
          </p:cNvPr>
          <p:cNvSpPr txBox="1"/>
          <p:nvPr/>
        </p:nvSpPr>
        <p:spPr>
          <a:xfrm>
            <a:off x="9577026" y="1867145"/>
            <a:ext cx="399468" cy="350865"/>
          </a:xfrm>
          <a:prstGeom prst="rect">
            <a:avLst/>
          </a:prstGeom>
          <a:noFill/>
        </p:spPr>
        <p:txBody>
          <a:bodyPr wrap="non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否</a:t>
            </a:r>
          </a:p>
        </p:txBody>
      </p:sp>
      <p:sp>
        <p:nvSpPr>
          <p:cNvPr id="238" name="文字方塊 237">
            <a:extLst>
              <a:ext uri="{FF2B5EF4-FFF2-40B4-BE49-F238E27FC236}">
                <a16:creationId xmlns:a16="http://schemas.microsoft.com/office/drawing/2014/main" id="{F6AFDBF1-2EBE-B79C-C2E9-0576EA100988}"/>
              </a:ext>
            </a:extLst>
          </p:cNvPr>
          <p:cNvSpPr txBox="1"/>
          <p:nvPr/>
        </p:nvSpPr>
        <p:spPr>
          <a:xfrm>
            <a:off x="10375011" y="1514831"/>
            <a:ext cx="486337" cy="350865"/>
          </a:xfrm>
          <a:prstGeom prst="rect">
            <a:avLst/>
          </a:prstGeom>
          <a:noFill/>
        </p:spPr>
        <p:txBody>
          <a:bodyPr wrap="square" rtlCol="0">
            <a:spAutoFit/>
          </a:bodyPr>
          <a:lstStyle/>
          <a:p>
            <a:r>
              <a:rPr lang="zh-TW" altLang="en-US" sz="1680" dirty="0">
                <a:latin typeface="Times New Roman" panose="02020603050405020304" pitchFamily="18" charset="0"/>
                <a:ea typeface="標楷體" panose="03000509000000000000" pitchFamily="65" charset="-120"/>
                <a:cs typeface="Times New Roman" panose="02020603050405020304" pitchFamily="18" charset="0"/>
              </a:rPr>
              <a:t>是</a:t>
            </a:r>
          </a:p>
        </p:txBody>
      </p:sp>
      <p:sp>
        <p:nvSpPr>
          <p:cNvPr id="75" name="矩形: 圓角 75">
            <a:extLst>
              <a:ext uri="{FF2B5EF4-FFF2-40B4-BE49-F238E27FC236}">
                <a16:creationId xmlns:a16="http://schemas.microsoft.com/office/drawing/2014/main" id="{94F3E05D-5D57-1A14-68B4-6E0A4D124F1B}"/>
              </a:ext>
            </a:extLst>
          </p:cNvPr>
          <p:cNvSpPr/>
          <p:nvPr/>
        </p:nvSpPr>
        <p:spPr>
          <a:xfrm>
            <a:off x="3943527" y="6342236"/>
            <a:ext cx="2024776" cy="32176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單位線上審核</a:t>
            </a:r>
          </a:p>
        </p:txBody>
      </p:sp>
      <p:pic>
        <p:nvPicPr>
          <p:cNvPr id="87" name="Picture 6" descr="Email free icon">
            <a:extLst>
              <a:ext uri="{FF2B5EF4-FFF2-40B4-BE49-F238E27FC236}">
                <a16:creationId xmlns:a16="http://schemas.microsoft.com/office/drawing/2014/main" id="{CBC61378-4BB7-F57E-9B12-FD9FCDA67127}"/>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5295521" y="6082215"/>
            <a:ext cx="426539" cy="393582"/>
          </a:xfrm>
          <a:prstGeom prst="rect">
            <a:avLst/>
          </a:prstGeom>
          <a:noFill/>
          <a:extLst>
            <a:ext uri="{909E8E84-426E-40DD-AFC4-6F175D3DCCD1}">
              <a14:hiddenFill xmlns:a14="http://schemas.microsoft.com/office/drawing/2010/main">
                <a:solidFill>
                  <a:srgbClr val="FFFFFF"/>
                </a:solidFill>
              </a14:hiddenFill>
            </a:ext>
          </a:extLst>
        </p:spPr>
      </p:pic>
      <p:cxnSp>
        <p:nvCxnSpPr>
          <p:cNvPr id="48" name="直線單箭頭接點 47"/>
          <p:cNvCxnSpPr>
            <a:cxnSpLocks/>
            <a:stCxn id="21" idx="2"/>
            <a:endCxn id="20" idx="0"/>
          </p:cNvCxnSpPr>
          <p:nvPr/>
        </p:nvCxnSpPr>
        <p:spPr>
          <a:xfrm>
            <a:off x="4955915" y="5644119"/>
            <a:ext cx="0" cy="18817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3" name="直線單箭頭接點 102">
            <a:extLst>
              <a:ext uri="{FF2B5EF4-FFF2-40B4-BE49-F238E27FC236}">
                <a16:creationId xmlns:a16="http://schemas.microsoft.com/office/drawing/2014/main" id="{7C1E78E8-F1DE-F554-39CE-D1808956515B}"/>
              </a:ext>
            </a:extLst>
          </p:cNvPr>
          <p:cNvCxnSpPr>
            <a:cxnSpLocks/>
            <a:stCxn id="75" idx="3"/>
            <a:endCxn id="115" idx="1"/>
          </p:cNvCxnSpPr>
          <p:nvPr/>
        </p:nvCxnSpPr>
        <p:spPr>
          <a:xfrm>
            <a:off x="5968303" y="6503117"/>
            <a:ext cx="436310" cy="0"/>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8" name="矩形: 圓角 75">
            <a:extLst>
              <a:ext uri="{FF2B5EF4-FFF2-40B4-BE49-F238E27FC236}">
                <a16:creationId xmlns:a16="http://schemas.microsoft.com/office/drawing/2014/main" id="{94F3E05D-5D57-1A14-68B4-6E0A4D124F1B}"/>
              </a:ext>
            </a:extLst>
          </p:cNvPr>
          <p:cNvSpPr/>
          <p:nvPr/>
        </p:nvSpPr>
        <p:spPr>
          <a:xfrm>
            <a:off x="9287720" y="2753320"/>
            <a:ext cx="623940" cy="1980192"/>
          </a:xfrm>
          <a:prstGeom prst="roundRect">
            <a:avLst/>
          </a:prstGeom>
          <a:solidFill>
            <a:srgbClr val="FEF2D0"/>
          </a:solidFill>
          <a:ln>
            <a:solidFill>
              <a:srgbClr val="FBC01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168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學習型投保團險</a:t>
            </a:r>
          </a:p>
        </p:txBody>
      </p:sp>
      <p:pic>
        <p:nvPicPr>
          <p:cNvPr id="53" name="圖片 52"/>
          <p:cNvPicPr>
            <a:picLocks noChangeAspect="1"/>
          </p:cNvPicPr>
          <p:nvPr/>
        </p:nvPicPr>
        <p:blipFill>
          <a:blip r:embed="rId3"/>
          <a:stretch>
            <a:fillRect/>
          </a:stretch>
        </p:blipFill>
        <p:spPr>
          <a:xfrm>
            <a:off x="9493605" y="2146847"/>
            <a:ext cx="166399" cy="691194"/>
          </a:xfrm>
          <a:prstGeom prst="rect">
            <a:avLst/>
          </a:prstGeom>
        </p:spPr>
      </p:pic>
      <p:pic>
        <p:nvPicPr>
          <p:cNvPr id="67" name="Picture 6" descr="Email free icon">
            <a:extLst>
              <a:ext uri="{FF2B5EF4-FFF2-40B4-BE49-F238E27FC236}">
                <a16:creationId xmlns:a16="http://schemas.microsoft.com/office/drawing/2014/main" id="{C5F96513-19E9-A079-96E0-7B8DC3D8F3E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6391963" y="6109162"/>
            <a:ext cx="426539" cy="393582"/>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6" descr="Email free icon">
            <a:extLst>
              <a:ext uri="{FF2B5EF4-FFF2-40B4-BE49-F238E27FC236}">
                <a16:creationId xmlns:a16="http://schemas.microsoft.com/office/drawing/2014/main" id="{C5F96513-19E9-A079-96E0-7B8DC3D8F3ED}"/>
              </a:ext>
            </a:extLst>
          </p:cNvPr>
          <p:cNvPicPr>
            <a:picLocks noChangeAspect="1" noChangeArrowheads="1"/>
          </p:cNvPicPr>
          <p:nvPr/>
        </p:nvPicPr>
        <p:blipFill>
          <a:blip r:embed="rId2" cstate="hqprint">
            <a:extLst>
              <a:ext uri="{28A0092B-C50C-407E-A947-70E740481C1C}">
                <a14:useLocalDpi xmlns:a14="http://schemas.microsoft.com/office/drawing/2010/main" val="0"/>
              </a:ext>
            </a:extLst>
          </a:blip>
          <a:srcRect/>
          <a:stretch>
            <a:fillRect/>
          </a:stretch>
        </p:blipFill>
        <p:spPr bwMode="auto">
          <a:xfrm>
            <a:off x="8010838" y="6088231"/>
            <a:ext cx="426539" cy="393582"/>
          </a:xfrm>
          <a:prstGeom prst="rect">
            <a:avLst/>
          </a:prstGeom>
          <a:noFill/>
          <a:extLst>
            <a:ext uri="{909E8E84-426E-40DD-AFC4-6F175D3DCCD1}">
              <a14:hiddenFill xmlns:a14="http://schemas.microsoft.com/office/drawing/2010/main">
                <a:solidFill>
                  <a:srgbClr val="FFFFFF"/>
                </a:solidFill>
              </a14:hiddenFill>
            </a:ext>
          </a:extLst>
        </p:spPr>
      </p:pic>
      <p:cxnSp>
        <p:nvCxnSpPr>
          <p:cNvPr id="19" name="肘形接點 18"/>
          <p:cNvCxnSpPr>
            <a:cxnSpLocks/>
            <a:stCxn id="17" idx="2"/>
            <a:endCxn id="20" idx="1"/>
          </p:cNvCxnSpPr>
          <p:nvPr/>
        </p:nvCxnSpPr>
        <p:spPr>
          <a:xfrm rot="5400000">
            <a:off x="3763940" y="4801203"/>
            <a:ext cx="1371563" cy="1012387"/>
          </a:xfrm>
          <a:prstGeom prst="bentConnector4">
            <a:avLst>
              <a:gd name="adj1" fmla="val 15460"/>
              <a:gd name="adj2" fmla="val 122580"/>
            </a:avLst>
          </a:prstGeom>
          <a:ln w="12700">
            <a:solidFill>
              <a:schemeClr val="accent1"/>
            </a:solidFill>
            <a:headEnd type="none"/>
            <a:tailEnd type="triangle"/>
          </a:ln>
        </p:spPr>
        <p:style>
          <a:lnRef idx="1">
            <a:schemeClr val="accent1"/>
          </a:lnRef>
          <a:fillRef idx="0">
            <a:schemeClr val="accent1"/>
          </a:fillRef>
          <a:effectRef idx="0">
            <a:schemeClr val="accent1"/>
          </a:effectRef>
          <a:fontRef idx="minor">
            <a:schemeClr val="tx1"/>
          </a:fontRef>
        </p:style>
      </p:cxnSp>
      <p:sp>
        <p:nvSpPr>
          <p:cNvPr id="30" name="投影片編號版面配置區 29">
            <a:extLst>
              <a:ext uri="{FF2B5EF4-FFF2-40B4-BE49-F238E27FC236}">
                <a16:creationId xmlns:a16="http://schemas.microsoft.com/office/drawing/2014/main" id="{FEA4EF20-CA7F-5F4A-6DCC-633FA3353637}"/>
              </a:ext>
            </a:extLst>
          </p:cNvPr>
          <p:cNvSpPr>
            <a:spLocks noGrp="1"/>
          </p:cNvSpPr>
          <p:nvPr>
            <p:ph type="sldNum" sz="quarter" idx="12"/>
          </p:nvPr>
        </p:nvSpPr>
        <p:spPr/>
        <p:txBody>
          <a:bodyPr/>
          <a:lstStyle/>
          <a:p>
            <a:fld id="{AD43D1CF-0D5E-4884-ABEB-9F5E9EB85714}" type="slidenum">
              <a:rPr lang="zh-TW" altLang="en-US" smtClean="0"/>
              <a:t>1</a:t>
            </a:fld>
            <a:endParaRPr lang="zh-TW" altLang="en-US"/>
          </a:p>
        </p:txBody>
      </p:sp>
      <p:sp>
        <p:nvSpPr>
          <p:cNvPr id="10" name="文字方塊 9">
            <a:extLst>
              <a:ext uri="{FF2B5EF4-FFF2-40B4-BE49-F238E27FC236}">
                <a16:creationId xmlns:a16="http://schemas.microsoft.com/office/drawing/2014/main" id="{AD1D3BDB-F63F-445F-812F-7EB762A87AD6}"/>
              </a:ext>
            </a:extLst>
          </p:cNvPr>
          <p:cNvSpPr txBox="1"/>
          <p:nvPr/>
        </p:nvSpPr>
        <p:spPr>
          <a:xfrm>
            <a:off x="1168788" y="6785156"/>
            <a:ext cx="4403521" cy="286232"/>
          </a:xfrm>
          <a:prstGeom prst="rect">
            <a:avLst/>
          </a:prstGeom>
          <a:noFill/>
        </p:spPr>
        <p:txBody>
          <a:bodyPr wrap="square" rtlCol="0">
            <a:spAutoFit/>
          </a:bodyPr>
          <a:lstStyle/>
          <a:p>
            <a:r>
              <a:rPr lang="zh-TW" altLang="en-US" sz="1260" b="1" dirty="0">
                <a:solidFill>
                  <a:srgbClr val="0070C0"/>
                </a:solidFill>
                <a:latin typeface="標楷體" panose="03000509000000000000" pitchFamily="65" charset="-120"/>
                <a:ea typeface="標楷體" panose="03000509000000000000" pitchFamily="65" charset="-120"/>
              </a:rPr>
              <a:t>備註</a:t>
            </a:r>
            <a:r>
              <a:rPr lang="zh-TW" altLang="en-US" sz="1260" b="1" dirty="0">
                <a:solidFill>
                  <a:srgbClr val="0070C0"/>
                </a:solidFill>
                <a:latin typeface="新細明體" panose="02020500000000000000" pitchFamily="18" charset="-120"/>
                <a:ea typeface="新細明體" panose="02020500000000000000" pitchFamily="18" charset="-120"/>
              </a:rPr>
              <a:t>：</a:t>
            </a:r>
            <a:r>
              <a:rPr lang="zh-TW" altLang="en-US" sz="1260" b="1" dirty="0">
                <a:solidFill>
                  <a:srgbClr val="0070C0"/>
                </a:solidFill>
                <a:latin typeface="標楷體" panose="03000509000000000000" pitchFamily="65" charset="-120"/>
                <a:ea typeface="標楷體" panose="03000509000000000000" pitchFamily="65" charset="-120"/>
              </a:rPr>
              <a:t>審核過程中如需修改或補件，將申請單退回主持人。</a:t>
            </a:r>
            <a:endParaRPr lang="zh-TW" altLang="en-US" sz="1890" b="1" dirty="0">
              <a:solidFill>
                <a:srgbClr val="0070C0"/>
              </a:solidFill>
            </a:endParaRPr>
          </a:p>
        </p:txBody>
      </p:sp>
    </p:spTree>
    <p:extLst>
      <p:ext uri="{BB962C8B-B14F-4D97-AF65-F5344CB8AC3E}">
        <p14:creationId xmlns:p14="http://schemas.microsoft.com/office/powerpoint/2010/main" val="25416994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編號版面配置區 1">
            <a:extLst>
              <a:ext uri="{FF2B5EF4-FFF2-40B4-BE49-F238E27FC236}">
                <a16:creationId xmlns:a16="http://schemas.microsoft.com/office/drawing/2014/main" id="{3A4DBBDE-78C4-45DB-8D81-9DB71C200F36}"/>
              </a:ext>
            </a:extLst>
          </p:cNvPr>
          <p:cNvSpPr>
            <a:spLocks noGrp="1"/>
          </p:cNvSpPr>
          <p:nvPr>
            <p:ph type="sldNum" sz="quarter" idx="12"/>
          </p:nvPr>
        </p:nvSpPr>
        <p:spPr/>
        <p:txBody>
          <a:bodyPr/>
          <a:lstStyle/>
          <a:p>
            <a:fld id="{AD43D1CF-0D5E-4884-ABEB-9F5E9EB85714}" type="slidenum">
              <a:rPr lang="zh-TW" altLang="en-US" smtClean="0"/>
              <a:t>2</a:t>
            </a:fld>
            <a:endParaRPr lang="zh-TW" altLang="en-US"/>
          </a:p>
        </p:txBody>
      </p:sp>
      <p:sp>
        <p:nvSpPr>
          <p:cNvPr id="5" name="Rectangle 2">
            <a:extLst>
              <a:ext uri="{FF2B5EF4-FFF2-40B4-BE49-F238E27FC236}">
                <a16:creationId xmlns:a16="http://schemas.microsoft.com/office/drawing/2014/main" id="{5C6AA72E-7C65-4769-84E8-5124CC0A793A}"/>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zh-TW" altLang="en-US"/>
          </a:p>
        </p:txBody>
      </p:sp>
      <p:graphicFrame>
        <p:nvGraphicFramePr>
          <p:cNvPr id="6" name="物件 5">
            <a:extLst>
              <a:ext uri="{FF2B5EF4-FFF2-40B4-BE49-F238E27FC236}">
                <a16:creationId xmlns:a16="http://schemas.microsoft.com/office/drawing/2014/main" id="{4EAA15DB-F8B8-4467-804E-4ABD63AB50BE}"/>
              </a:ext>
            </a:extLst>
          </p:cNvPr>
          <p:cNvGraphicFramePr>
            <a:graphicFrameLocks noChangeAspect="1"/>
          </p:cNvGraphicFramePr>
          <p:nvPr>
            <p:extLst>
              <p:ext uri="{D42A27DB-BD31-4B8C-83A1-F6EECF244321}">
                <p14:modId xmlns:p14="http://schemas.microsoft.com/office/powerpoint/2010/main" val="4052748711"/>
              </p:ext>
            </p:extLst>
          </p:nvPr>
        </p:nvGraphicFramePr>
        <p:xfrm>
          <a:off x="2295331" y="340748"/>
          <a:ext cx="6832263" cy="6725075"/>
        </p:xfrm>
        <a:graphic>
          <a:graphicData uri="http://schemas.openxmlformats.org/presentationml/2006/ole">
            <mc:AlternateContent xmlns:mc="http://schemas.openxmlformats.org/markup-compatibility/2006">
              <mc:Choice xmlns:v="urn:schemas-microsoft-com:vml" Requires="v">
                <p:oleObj spid="_x0000_s1089" r:id="rId3" imgW="9532513" imgH="10355580" progId="Visio.Drawing.15">
                  <p:embed/>
                </p:oleObj>
              </mc:Choice>
              <mc:Fallback>
                <p:oleObj r:id="rId3" imgW="9532513" imgH="10355580" progId="Visio.Drawing.15">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95331" y="340748"/>
                        <a:ext cx="6832263" cy="6725075"/>
                      </a:xfrm>
                      <a:prstGeom prst="rect">
                        <a:avLst/>
                      </a:prstGeom>
                      <a:noFill/>
                    </p:spPr>
                  </p:pic>
                </p:oleObj>
              </mc:Fallback>
            </mc:AlternateContent>
          </a:graphicData>
        </a:graphic>
      </p:graphicFrame>
      <p:sp>
        <p:nvSpPr>
          <p:cNvPr id="7" name="Rectangle 3">
            <a:extLst>
              <a:ext uri="{FF2B5EF4-FFF2-40B4-BE49-F238E27FC236}">
                <a16:creationId xmlns:a16="http://schemas.microsoft.com/office/drawing/2014/main" id="{7135A54C-CCF7-4227-BE0A-A5DF14E1A498}"/>
              </a:ext>
            </a:extLst>
          </p:cNvPr>
          <p:cNvSpPr>
            <a:spLocks noChangeArrowheads="1"/>
          </p:cNvSpPr>
          <p:nvPr/>
        </p:nvSpPr>
        <p:spPr bwMode="auto">
          <a:xfrm>
            <a:off x="0" y="4572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zh-TW" sz="1200" b="0" i="0" u="none" strike="noStrike" cap="none" normalizeH="0" baseline="0">
                <a:ln>
                  <a:noFill/>
                </a:ln>
                <a:solidFill>
                  <a:schemeClr val="tx1"/>
                </a:solidFill>
                <a:effectLst/>
                <a:latin typeface="Calibri" panose="020F0502020204030204" pitchFamily="34" charset="0"/>
                <a:ea typeface="新細明體" panose="02020500000000000000" pitchFamily="18" charset="-120"/>
                <a:cs typeface="Times New Roman" panose="02020603050405020304" pitchFamily="18" charset="0"/>
              </a:rPr>
            </a:br>
            <a:endParaRPr kumimoji="0" lang="en-US" altLang="zh-TW"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929446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5A6110B-EFA6-41C3-8035-B1F578784B32}"/>
              </a:ext>
            </a:extLst>
          </p:cNvPr>
          <p:cNvSpPr>
            <a:spLocks noGrp="1"/>
          </p:cNvSpPr>
          <p:nvPr>
            <p:ph type="title"/>
          </p:nvPr>
        </p:nvSpPr>
        <p:spPr>
          <a:xfrm>
            <a:off x="838200" y="261257"/>
            <a:ext cx="10515600" cy="1110343"/>
          </a:xfrm>
        </p:spPr>
        <p:txBody>
          <a:bodyPr>
            <a:normAutofit/>
          </a:bodyPr>
          <a:lstStyle/>
          <a:p>
            <a:pPr lvl="0" defTabSz="457200">
              <a:lnSpc>
                <a:spcPts val="1800"/>
              </a:lnSpc>
              <a:spcBef>
                <a:spcPts val="0"/>
              </a:spcBef>
            </a:pPr>
            <a:r>
              <a:rPr lang="zh-TW" altLang="en-US" sz="2200" b="1" dirty="0">
                <a:solidFill>
                  <a:srgbClr val="0070C0"/>
                </a:solidFill>
                <a:latin typeface="+mn-ea"/>
                <a:ea typeface="+mn-ea"/>
                <a:cs typeface="+mn-cs"/>
              </a:rPr>
              <a:t>兼任助理約用畫面：</a:t>
            </a:r>
            <a:br>
              <a:rPr lang="en-US" altLang="zh-TW" sz="2200" b="1" dirty="0">
                <a:solidFill>
                  <a:srgbClr val="0070C0"/>
                </a:solidFill>
                <a:latin typeface="+mn-ea"/>
                <a:ea typeface="+mn-ea"/>
                <a:cs typeface="+mn-cs"/>
              </a:rPr>
            </a:br>
            <a:br>
              <a:rPr lang="zh-TW" altLang="en-US" sz="2200" b="1" dirty="0">
                <a:solidFill>
                  <a:srgbClr val="0070C0"/>
                </a:solidFill>
                <a:latin typeface="+mn-ea"/>
                <a:ea typeface="+mn-ea"/>
                <a:cs typeface="+mn-cs"/>
              </a:rPr>
            </a:br>
            <a:r>
              <a:rPr lang="zh-TW" altLang="en-US" sz="2000" b="1" dirty="0">
                <a:solidFill>
                  <a:srgbClr val="001F5F"/>
                </a:solidFill>
                <a:latin typeface="標楷體" panose="03000509000000000000" pitchFamily="65" charset="-120"/>
                <a:ea typeface="標楷體" panose="03000509000000000000" pitchFamily="65" charset="-120"/>
                <a:cs typeface="+mn-cs"/>
              </a:rPr>
              <a:t>個人</a:t>
            </a:r>
            <a:r>
              <a:rPr lang="en-US" altLang="zh-TW" sz="2000" b="1" dirty="0">
                <a:solidFill>
                  <a:srgbClr val="001F5F"/>
                </a:solidFill>
                <a:latin typeface="標楷體" panose="03000509000000000000" pitchFamily="65" charset="-120"/>
                <a:ea typeface="標楷體" panose="03000509000000000000" pitchFamily="65" charset="-120"/>
                <a:cs typeface="+mn-cs"/>
              </a:rPr>
              <a:t>Portal</a:t>
            </a:r>
            <a:r>
              <a:rPr lang="zh-TW" altLang="en-US" sz="2000" b="1" dirty="0">
                <a:solidFill>
                  <a:srgbClr val="001F5F"/>
                </a:solidFill>
                <a:latin typeface="標楷體" panose="03000509000000000000" pitchFamily="65" charset="-120"/>
                <a:ea typeface="標楷體" panose="03000509000000000000" pitchFamily="65" charset="-120"/>
                <a:cs typeface="+mn-cs"/>
              </a:rPr>
              <a:t>→</a:t>
            </a:r>
            <a:r>
              <a:rPr lang="zh-TW" altLang="en-US" sz="2000" b="1" dirty="0">
                <a:solidFill>
                  <a:srgbClr val="001F5F"/>
                </a:solidFill>
                <a:highlight>
                  <a:srgbClr val="FFFF00"/>
                </a:highlight>
                <a:latin typeface="標楷體" panose="03000509000000000000" pitchFamily="65" charset="-120"/>
                <a:ea typeface="標楷體" panose="03000509000000000000" pitchFamily="65" charset="-120"/>
                <a:cs typeface="+mn-cs"/>
              </a:rPr>
              <a:t>預算會計系統</a:t>
            </a:r>
            <a:r>
              <a:rPr lang="zh-TW" altLang="en-US" sz="2000" b="1" dirty="0">
                <a:solidFill>
                  <a:srgbClr val="001F5F"/>
                </a:solidFill>
                <a:latin typeface="標楷體" panose="03000509000000000000" pitchFamily="65" charset="-120"/>
                <a:ea typeface="標楷體" panose="03000509000000000000" pitchFamily="65" charset="-120"/>
                <a:cs typeface="+mn-cs"/>
              </a:rPr>
              <a:t>→預算查詢→點選欲約用申請之計畫→進入約用畫面→點</a:t>
            </a:r>
            <a:r>
              <a:rPr lang="zh-TW" altLang="en-US" sz="2000" b="1" dirty="0">
                <a:solidFill>
                  <a:srgbClr val="FF0000"/>
                </a:solidFill>
                <a:latin typeface="標楷體" panose="03000509000000000000" pitchFamily="65" charset="-120"/>
                <a:ea typeface="標楷體" panose="03000509000000000000" pitchFamily="65" charset="-120"/>
                <a:cs typeface="+mn-cs"/>
              </a:rPr>
              <a:t>編輯</a:t>
            </a:r>
            <a:r>
              <a:rPr lang="zh-TW" altLang="en-US" sz="2000" b="1" dirty="0">
                <a:solidFill>
                  <a:srgbClr val="001F5F"/>
                </a:solidFill>
                <a:latin typeface="標楷體" panose="03000509000000000000" pitchFamily="65" charset="-120"/>
                <a:ea typeface="標楷體" panose="03000509000000000000" pitchFamily="65" charset="-120"/>
                <a:cs typeface="+mn-cs"/>
              </a:rPr>
              <a:t>→進入約用申請→填寫約用資料→確認線上申請單</a:t>
            </a:r>
            <a:r>
              <a:rPr lang="en-US" altLang="zh-TW" sz="2000" b="1" dirty="0">
                <a:solidFill>
                  <a:srgbClr val="001F5F"/>
                </a:solidFill>
                <a:latin typeface="標楷體" panose="03000509000000000000" pitchFamily="65" charset="-120"/>
                <a:ea typeface="標楷體" panose="03000509000000000000" pitchFamily="65" charset="-120"/>
                <a:cs typeface="+mn-cs"/>
              </a:rPr>
              <a:t>(</a:t>
            </a:r>
            <a:r>
              <a:rPr lang="zh-TW" altLang="zh-TW" sz="2000" b="1" dirty="0">
                <a:solidFill>
                  <a:srgbClr val="C00000"/>
                </a:solidFill>
                <a:latin typeface="標楷體" panose="03000509000000000000" pitchFamily="65" charset="-120"/>
                <a:ea typeface="標楷體" panose="03000509000000000000" pitchFamily="65" charset="-120"/>
                <a:cs typeface="+mn-cs"/>
              </a:rPr>
              <a:t>紙本申請</a:t>
            </a:r>
            <a:r>
              <a:rPr lang="zh-TW" altLang="en-US" sz="2000" b="1" dirty="0">
                <a:solidFill>
                  <a:srgbClr val="C00000"/>
                </a:solidFill>
                <a:latin typeface="標楷體" panose="03000509000000000000" pitchFamily="65" charset="-120"/>
                <a:ea typeface="標楷體" panose="03000509000000000000" pitchFamily="65" charset="-120"/>
                <a:cs typeface="+mn-cs"/>
              </a:rPr>
              <a:t>將於</a:t>
            </a:r>
            <a:r>
              <a:rPr lang="en-US" altLang="zh-TW" sz="2000" b="1" dirty="0">
                <a:solidFill>
                  <a:srgbClr val="C00000"/>
                </a:solidFill>
                <a:latin typeface="標楷體" panose="03000509000000000000" pitchFamily="65" charset="-120"/>
                <a:ea typeface="標楷體" panose="03000509000000000000" pitchFamily="65" charset="-120"/>
                <a:cs typeface="+mn-cs"/>
              </a:rPr>
              <a:t>9</a:t>
            </a:r>
            <a:r>
              <a:rPr lang="zh-TW" altLang="en-US" sz="2000" b="1" dirty="0">
                <a:solidFill>
                  <a:srgbClr val="C00000"/>
                </a:solidFill>
                <a:latin typeface="標楷體" panose="03000509000000000000" pitchFamily="65" charset="-120"/>
                <a:ea typeface="標楷體" panose="03000509000000000000" pitchFamily="65" charset="-120"/>
                <a:cs typeface="+mn-cs"/>
              </a:rPr>
              <a:t>月</a:t>
            </a:r>
            <a:r>
              <a:rPr lang="en-US" altLang="zh-TW" sz="2000" b="1" dirty="0">
                <a:solidFill>
                  <a:srgbClr val="C00000"/>
                </a:solidFill>
                <a:latin typeface="標楷體" panose="03000509000000000000" pitchFamily="65" charset="-120"/>
                <a:ea typeface="標楷體" panose="03000509000000000000" pitchFamily="65" charset="-120"/>
                <a:cs typeface="+mn-cs"/>
              </a:rPr>
              <a:t>30</a:t>
            </a:r>
            <a:r>
              <a:rPr lang="zh-TW" altLang="en-US" sz="2000" b="1" dirty="0">
                <a:solidFill>
                  <a:srgbClr val="C00000"/>
                </a:solidFill>
                <a:latin typeface="標楷體" panose="03000509000000000000" pitchFamily="65" charset="-120"/>
                <a:ea typeface="標楷體" panose="03000509000000000000" pitchFamily="65" charset="-120"/>
                <a:cs typeface="+mn-cs"/>
              </a:rPr>
              <a:t>日退場</a:t>
            </a:r>
            <a:r>
              <a:rPr lang="en-US" altLang="zh-TW" sz="2000" b="1" dirty="0">
                <a:solidFill>
                  <a:srgbClr val="001F5F"/>
                </a:solidFill>
                <a:latin typeface="標楷體" panose="03000509000000000000" pitchFamily="65" charset="-120"/>
                <a:ea typeface="標楷體" panose="03000509000000000000" pitchFamily="65" charset="-120"/>
                <a:cs typeface="+mn-cs"/>
              </a:rPr>
              <a:t>)</a:t>
            </a:r>
            <a:endParaRPr lang="zh-TW" altLang="en-US" sz="2000" b="1" dirty="0">
              <a:solidFill>
                <a:srgbClr val="001F5F"/>
              </a:solidFill>
              <a:latin typeface="標楷體" panose="03000509000000000000" pitchFamily="65" charset="-120"/>
              <a:ea typeface="標楷體" panose="03000509000000000000" pitchFamily="65" charset="-120"/>
              <a:cs typeface="+mn-cs"/>
            </a:endParaRPr>
          </a:p>
        </p:txBody>
      </p:sp>
      <p:sp>
        <p:nvSpPr>
          <p:cNvPr id="4" name="投影片編號版面配置區 3">
            <a:extLst>
              <a:ext uri="{FF2B5EF4-FFF2-40B4-BE49-F238E27FC236}">
                <a16:creationId xmlns:a16="http://schemas.microsoft.com/office/drawing/2014/main" id="{35617ED3-0095-4178-941F-757165C02BF7}"/>
              </a:ext>
            </a:extLst>
          </p:cNvPr>
          <p:cNvSpPr>
            <a:spLocks noGrp="1"/>
          </p:cNvSpPr>
          <p:nvPr>
            <p:ph type="sldNum" sz="quarter" idx="12"/>
          </p:nvPr>
        </p:nvSpPr>
        <p:spPr/>
        <p:txBody>
          <a:bodyPr/>
          <a:lstStyle/>
          <a:p>
            <a:fld id="{AD43D1CF-0D5E-4884-ABEB-9F5E9EB85714}" type="slidenum">
              <a:rPr lang="zh-TW" altLang="en-US" smtClean="0"/>
              <a:t>3</a:t>
            </a:fld>
            <a:endParaRPr lang="zh-TW" altLang="en-US"/>
          </a:p>
        </p:txBody>
      </p:sp>
      <p:pic>
        <p:nvPicPr>
          <p:cNvPr id="5" name="內容版面配置區 4">
            <a:extLst>
              <a:ext uri="{FF2B5EF4-FFF2-40B4-BE49-F238E27FC236}">
                <a16:creationId xmlns:a16="http://schemas.microsoft.com/office/drawing/2014/main" id="{538EBDDD-DD50-4F8C-89D3-B58BEA81202E}"/>
              </a:ext>
            </a:extLst>
          </p:cNvPr>
          <p:cNvPicPr>
            <a:picLocks noGrp="1" noChangeAspect="1"/>
          </p:cNvPicPr>
          <p:nvPr>
            <p:ph idx="1"/>
          </p:nvPr>
        </p:nvPicPr>
        <p:blipFill>
          <a:blip r:embed="rId2"/>
          <a:stretch>
            <a:fillRect/>
          </a:stretch>
        </p:blipFill>
        <p:spPr>
          <a:xfrm>
            <a:off x="838200" y="1492884"/>
            <a:ext cx="10363142" cy="4833258"/>
          </a:xfrm>
          <a:prstGeom prst="rect">
            <a:avLst/>
          </a:prstGeom>
          <a:ln>
            <a:solidFill>
              <a:schemeClr val="bg2">
                <a:lumMod val="10000"/>
              </a:schemeClr>
            </a:solidFill>
          </a:ln>
        </p:spPr>
      </p:pic>
      <p:sp>
        <p:nvSpPr>
          <p:cNvPr id="6" name="矩形: 圓角 5">
            <a:extLst>
              <a:ext uri="{FF2B5EF4-FFF2-40B4-BE49-F238E27FC236}">
                <a16:creationId xmlns:a16="http://schemas.microsoft.com/office/drawing/2014/main" id="{72AF939E-D404-4F77-B8D9-07685F2D1A35}"/>
              </a:ext>
            </a:extLst>
          </p:cNvPr>
          <p:cNvSpPr/>
          <p:nvPr/>
        </p:nvSpPr>
        <p:spPr>
          <a:xfrm>
            <a:off x="10571578" y="3909513"/>
            <a:ext cx="419877" cy="242596"/>
          </a:xfrm>
          <a:prstGeom prst="roundRect">
            <a:avLst>
              <a:gd name="adj" fmla="val 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pic>
        <p:nvPicPr>
          <p:cNvPr id="3" name="圖片 2">
            <a:extLst>
              <a:ext uri="{FF2B5EF4-FFF2-40B4-BE49-F238E27FC236}">
                <a16:creationId xmlns:a16="http://schemas.microsoft.com/office/drawing/2014/main" id="{B181053B-D7B2-4A92-B6B3-5D7AF49AEAF2}"/>
              </a:ext>
            </a:extLst>
          </p:cNvPr>
          <p:cNvPicPr>
            <a:picLocks noChangeAspect="1"/>
          </p:cNvPicPr>
          <p:nvPr/>
        </p:nvPicPr>
        <p:blipFill>
          <a:blip r:embed="rId3"/>
          <a:stretch>
            <a:fillRect/>
          </a:stretch>
        </p:blipFill>
        <p:spPr>
          <a:xfrm>
            <a:off x="1589129" y="6307495"/>
            <a:ext cx="5526039" cy="459807"/>
          </a:xfrm>
          <a:prstGeom prst="rect">
            <a:avLst/>
          </a:prstGeom>
        </p:spPr>
      </p:pic>
      <p:sp>
        <p:nvSpPr>
          <p:cNvPr id="7" name="文字方塊 6">
            <a:extLst>
              <a:ext uri="{FF2B5EF4-FFF2-40B4-BE49-F238E27FC236}">
                <a16:creationId xmlns:a16="http://schemas.microsoft.com/office/drawing/2014/main" id="{6569B42F-8184-4CF1-B877-796F24BCC874}"/>
              </a:ext>
            </a:extLst>
          </p:cNvPr>
          <p:cNvSpPr txBox="1"/>
          <p:nvPr/>
        </p:nvSpPr>
        <p:spPr>
          <a:xfrm>
            <a:off x="2719861" y="6410132"/>
            <a:ext cx="909747" cy="262565"/>
          </a:xfrm>
          <a:prstGeom prst="rect">
            <a:avLst/>
          </a:prstGeom>
          <a:noFill/>
          <a:ln w="28575">
            <a:solidFill>
              <a:srgbClr val="FF0000"/>
            </a:solidFill>
          </a:ln>
        </p:spPr>
        <p:txBody>
          <a:bodyPr vert="eaVert" wrap="square" rtlCol="0">
            <a:spAutoFit/>
          </a:bodyPr>
          <a:lstStyle/>
          <a:p>
            <a:endParaRPr lang="zh-TW" altLang="en-US" dirty="0"/>
          </a:p>
        </p:txBody>
      </p:sp>
    </p:spTree>
    <p:extLst>
      <p:ext uri="{BB962C8B-B14F-4D97-AF65-F5344CB8AC3E}">
        <p14:creationId xmlns:p14="http://schemas.microsoft.com/office/powerpoint/2010/main" val="18146178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511581-5828-47E3-9B67-D8ABE865ACA8}"/>
              </a:ext>
            </a:extLst>
          </p:cNvPr>
          <p:cNvSpPr>
            <a:spLocks noGrp="1"/>
          </p:cNvSpPr>
          <p:nvPr>
            <p:ph type="title"/>
          </p:nvPr>
        </p:nvSpPr>
        <p:spPr>
          <a:xfrm>
            <a:off x="838200" y="351508"/>
            <a:ext cx="10515600" cy="1232345"/>
          </a:xfrm>
        </p:spPr>
        <p:txBody>
          <a:bodyPr>
            <a:normAutofit/>
          </a:bodyPr>
          <a:lstStyle/>
          <a:p>
            <a:pPr lvl="0" defTabSz="457200">
              <a:lnSpc>
                <a:spcPts val="1600"/>
              </a:lnSpc>
              <a:spcBef>
                <a:spcPts val="0"/>
              </a:spcBef>
            </a:pPr>
            <a:r>
              <a:rPr lang="zh-TW" altLang="en-US" sz="2200" b="1" dirty="0">
                <a:solidFill>
                  <a:srgbClr val="0070C0"/>
                </a:solidFill>
                <a:latin typeface="+mn-ea"/>
                <a:ea typeface="+mn-ea"/>
                <a:cs typeface="+mn-cs"/>
              </a:rPr>
              <a:t>主持人約用編輯後產生申請單畫面：</a:t>
            </a:r>
            <a:br>
              <a:rPr lang="en-US" altLang="zh-TW" sz="2200" b="1" dirty="0">
                <a:solidFill>
                  <a:srgbClr val="0070C0"/>
                </a:solidFill>
                <a:latin typeface="+mn-ea"/>
                <a:ea typeface="+mn-ea"/>
                <a:cs typeface="+mn-cs"/>
              </a:rPr>
            </a:br>
            <a:br>
              <a:rPr lang="zh-TW" altLang="en-US" sz="2200" b="1" dirty="0">
                <a:solidFill>
                  <a:srgbClr val="0070C0"/>
                </a:solidFill>
                <a:latin typeface="+mn-ea"/>
                <a:ea typeface="+mn-ea"/>
                <a:cs typeface="+mn-cs"/>
              </a:rPr>
            </a:br>
            <a:r>
              <a:rPr lang="zh-TW" altLang="en-US" sz="2000" b="1" dirty="0">
                <a:solidFill>
                  <a:srgbClr val="001F5F"/>
                </a:solidFill>
                <a:latin typeface="標楷體" panose="03000509000000000000" pitchFamily="65" charset="-120"/>
                <a:ea typeface="標楷體" panose="03000509000000000000" pitchFamily="65" charset="-120"/>
                <a:cs typeface="+mn-cs"/>
              </a:rPr>
              <a:t>主持人完成約用申請編輯→勾選輸出序號</a:t>
            </a:r>
            <a:r>
              <a:rPr lang="zh-TW" altLang="en-US" sz="2000" b="1" dirty="0">
                <a:solidFill>
                  <a:srgbClr val="001F5F"/>
                </a:solidFill>
                <a:latin typeface="標楷體" panose="03000509000000000000" pitchFamily="65" charset="-120"/>
                <a:ea typeface="標楷體" panose="03000509000000000000" pitchFamily="65" charset="-120"/>
              </a:rPr>
              <a:t>→</a:t>
            </a:r>
            <a:r>
              <a:rPr lang="zh-TW" altLang="en-US" sz="2000" b="1" dirty="0">
                <a:solidFill>
                  <a:srgbClr val="001F5F"/>
                </a:solidFill>
                <a:latin typeface="標楷體" panose="03000509000000000000" pitchFamily="65" charset="-120"/>
                <a:ea typeface="標楷體" panose="03000509000000000000" pitchFamily="65" charset="-120"/>
                <a:cs typeface="+mn-cs"/>
              </a:rPr>
              <a:t>請按下</a:t>
            </a:r>
            <a:r>
              <a:rPr lang="zh-TW" altLang="en-US" sz="2000" b="1" dirty="0">
                <a:solidFill>
                  <a:srgbClr val="FF0000"/>
                </a:solidFill>
                <a:latin typeface="標楷體" panose="03000509000000000000" pitchFamily="65" charset="-120"/>
                <a:ea typeface="標楷體" panose="03000509000000000000" pitchFamily="65" charset="-120"/>
                <a:cs typeface="+mn-cs"/>
              </a:rPr>
              <a:t>確認產生申請單</a:t>
            </a:r>
            <a:r>
              <a:rPr lang="zh-TW" altLang="en-US" sz="2000" b="1" dirty="0">
                <a:solidFill>
                  <a:srgbClr val="001F5F"/>
                </a:solidFill>
                <a:latin typeface="標楷體" panose="03000509000000000000" pitchFamily="65" charset="-120"/>
                <a:ea typeface="標楷體" panose="03000509000000000000" pitchFamily="65" charset="-120"/>
                <a:cs typeface="+mn-cs"/>
              </a:rPr>
              <a:t>→</a:t>
            </a:r>
            <a:r>
              <a:rPr lang="en-US" altLang="zh-TW" sz="2000" b="1" dirty="0">
                <a:solidFill>
                  <a:srgbClr val="001F5F"/>
                </a:solidFill>
                <a:latin typeface="標楷體" panose="03000509000000000000" pitchFamily="65" charset="-120"/>
                <a:ea typeface="標楷體" panose="03000509000000000000" pitchFamily="65" charset="-120"/>
                <a:cs typeface="+mn-cs"/>
              </a:rPr>
              <a:t>E-Mail</a:t>
            </a:r>
            <a:r>
              <a:rPr lang="zh-TW" altLang="en-US" sz="2000" b="1" dirty="0">
                <a:solidFill>
                  <a:srgbClr val="001F5F"/>
                </a:solidFill>
                <a:latin typeface="標楷體" panose="03000509000000000000" pitchFamily="65" charset="-120"/>
                <a:ea typeface="標楷體" panose="03000509000000000000" pitchFamily="65" charset="-120"/>
                <a:cs typeface="+mn-cs"/>
              </a:rPr>
              <a:t>通知被約用人</a:t>
            </a:r>
          </a:p>
        </p:txBody>
      </p:sp>
      <p:sp>
        <p:nvSpPr>
          <p:cNvPr id="4" name="投影片編號版面配置區 3">
            <a:extLst>
              <a:ext uri="{FF2B5EF4-FFF2-40B4-BE49-F238E27FC236}">
                <a16:creationId xmlns:a16="http://schemas.microsoft.com/office/drawing/2014/main" id="{42EC92CE-FB78-4340-81A5-0295F15C1BCC}"/>
              </a:ext>
            </a:extLst>
          </p:cNvPr>
          <p:cNvSpPr>
            <a:spLocks noGrp="1"/>
          </p:cNvSpPr>
          <p:nvPr>
            <p:ph type="sldNum" sz="quarter" idx="12"/>
          </p:nvPr>
        </p:nvSpPr>
        <p:spPr>
          <a:xfrm>
            <a:off x="8610600" y="6682857"/>
            <a:ext cx="2743200" cy="383297"/>
          </a:xfrm>
        </p:spPr>
        <p:txBody>
          <a:bodyPr/>
          <a:lstStyle/>
          <a:p>
            <a:fld id="{AD43D1CF-0D5E-4884-ABEB-9F5E9EB85714}" type="slidenum">
              <a:rPr lang="zh-TW" altLang="en-US" smtClean="0"/>
              <a:t>4</a:t>
            </a:fld>
            <a:endParaRPr lang="zh-TW" altLang="en-US"/>
          </a:p>
        </p:txBody>
      </p:sp>
      <p:pic>
        <p:nvPicPr>
          <p:cNvPr id="5" name="內容版面配置區 4">
            <a:extLst>
              <a:ext uri="{FF2B5EF4-FFF2-40B4-BE49-F238E27FC236}">
                <a16:creationId xmlns:a16="http://schemas.microsoft.com/office/drawing/2014/main" id="{4F136CA7-89B5-4D80-8ABC-8E65B128E379}"/>
              </a:ext>
            </a:extLst>
          </p:cNvPr>
          <p:cNvPicPr>
            <a:picLocks noGrp="1" noChangeAspect="1"/>
          </p:cNvPicPr>
          <p:nvPr>
            <p:ph idx="1"/>
          </p:nvPr>
        </p:nvPicPr>
        <p:blipFill>
          <a:blip r:embed="rId2"/>
          <a:stretch>
            <a:fillRect/>
          </a:stretch>
        </p:blipFill>
        <p:spPr>
          <a:xfrm>
            <a:off x="742201" y="1803406"/>
            <a:ext cx="10707597" cy="4700614"/>
          </a:xfrm>
          <a:prstGeom prst="rect">
            <a:avLst/>
          </a:prstGeom>
          <a:ln>
            <a:solidFill>
              <a:schemeClr val="tx1"/>
            </a:solidFill>
          </a:ln>
        </p:spPr>
      </p:pic>
      <p:sp>
        <p:nvSpPr>
          <p:cNvPr id="6" name="矩形: 圓角 5">
            <a:extLst>
              <a:ext uri="{FF2B5EF4-FFF2-40B4-BE49-F238E27FC236}">
                <a16:creationId xmlns:a16="http://schemas.microsoft.com/office/drawing/2014/main" id="{53C5C9A4-087F-472E-B0CD-7000AEF8CA8E}"/>
              </a:ext>
            </a:extLst>
          </p:cNvPr>
          <p:cNvSpPr/>
          <p:nvPr/>
        </p:nvSpPr>
        <p:spPr>
          <a:xfrm>
            <a:off x="649869" y="5792404"/>
            <a:ext cx="930694" cy="387713"/>
          </a:xfrm>
          <a:prstGeom prst="roundRect">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sz="1890"/>
          </a:p>
        </p:txBody>
      </p:sp>
      <p:sp>
        <p:nvSpPr>
          <p:cNvPr id="7" name="矩形: 圓角 6">
            <a:extLst>
              <a:ext uri="{FF2B5EF4-FFF2-40B4-BE49-F238E27FC236}">
                <a16:creationId xmlns:a16="http://schemas.microsoft.com/office/drawing/2014/main" id="{EA64D9BA-005B-4F1E-A36E-D622C57DC4EA}"/>
              </a:ext>
            </a:extLst>
          </p:cNvPr>
          <p:cNvSpPr/>
          <p:nvPr/>
        </p:nvSpPr>
        <p:spPr>
          <a:xfrm>
            <a:off x="2509935" y="2911151"/>
            <a:ext cx="7259216" cy="99837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noFill/>
            </a:endParaRPr>
          </a:p>
        </p:txBody>
      </p:sp>
    </p:spTree>
    <p:extLst>
      <p:ext uri="{BB962C8B-B14F-4D97-AF65-F5344CB8AC3E}">
        <p14:creationId xmlns:p14="http://schemas.microsoft.com/office/powerpoint/2010/main" val="237681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F2D3781-210D-4FBD-BCE5-8C42DD0482D7}"/>
              </a:ext>
            </a:extLst>
          </p:cNvPr>
          <p:cNvSpPr>
            <a:spLocks noGrp="1"/>
          </p:cNvSpPr>
          <p:nvPr>
            <p:ph type="title"/>
          </p:nvPr>
        </p:nvSpPr>
        <p:spPr>
          <a:xfrm>
            <a:off x="838200" y="523875"/>
            <a:ext cx="10515600" cy="1250955"/>
          </a:xfrm>
        </p:spPr>
        <p:txBody>
          <a:bodyPr>
            <a:normAutofit/>
          </a:bodyPr>
          <a:lstStyle/>
          <a:p>
            <a:pPr>
              <a:lnSpc>
                <a:spcPts val="2000"/>
              </a:lnSpc>
            </a:pPr>
            <a:r>
              <a:rPr lang="zh-TW" altLang="en-US" sz="2200" b="1" dirty="0">
                <a:solidFill>
                  <a:srgbClr val="0070C0"/>
                </a:solidFill>
                <a:latin typeface="+mn-ea"/>
                <a:ea typeface="+mn-ea"/>
              </a:rPr>
              <a:t>完成約用後學生將會收到</a:t>
            </a:r>
            <a:r>
              <a:rPr lang="en-US" altLang="zh-TW" sz="2200" b="1" dirty="0">
                <a:solidFill>
                  <a:srgbClr val="0070C0"/>
                </a:solidFill>
                <a:latin typeface="+mn-ea"/>
                <a:ea typeface="+mn-ea"/>
              </a:rPr>
              <a:t>E-Mail</a:t>
            </a:r>
            <a:r>
              <a:rPr lang="zh-TW" altLang="en-US" sz="2200" b="1" dirty="0">
                <a:solidFill>
                  <a:srgbClr val="0070C0"/>
                </a:solidFill>
                <a:latin typeface="+mn-ea"/>
                <a:ea typeface="+mn-ea"/>
              </a:rPr>
              <a:t>通知</a:t>
            </a:r>
            <a:r>
              <a:rPr lang="zh-TW" altLang="en-US" sz="2200" b="1" dirty="0">
                <a:solidFill>
                  <a:srgbClr val="0070C0"/>
                </a:solidFill>
                <a:latin typeface="新細明體" panose="02020500000000000000" pitchFamily="18" charset="-120"/>
                <a:ea typeface="新細明體" panose="02020500000000000000" pitchFamily="18" charset="-120"/>
              </a:rPr>
              <a:t>：</a:t>
            </a:r>
            <a:br>
              <a:rPr lang="en-US" altLang="zh-TW" sz="2200" b="1" dirty="0">
                <a:solidFill>
                  <a:srgbClr val="0070C0"/>
                </a:solidFill>
                <a:latin typeface="新細明體" panose="02020500000000000000" pitchFamily="18" charset="-120"/>
                <a:ea typeface="新細明體" panose="02020500000000000000" pitchFamily="18" charset="-120"/>
              </a:rPr>
            </a:br>
            <a:br>
              <a:rPr lang="en-US" altLang="zh-TW" sz="2200" b="1" dirty="0">
                <a:solidFill>
                  <a:srgbClr val="0070C0"/>
                </a:solidFill>
                <a:latin typeface="新細明體" panose="02020500000000000000" pitchFamily="18" charset="-120"/>
                <a:ea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主持人完成約用確認產生申請單→系統會自動以</a:t>
            </a:r>
            <a:r>
              <a:rPr lang="en-US" altLang="zh-TW" sz="2000" b="1" dirty="0">
                <a:solidFill>
                  <a:srgbClr val="FF0000"/>
                </a:solidFill>
                <a:latin typeface="標楷體" panose="03000509000000000000" pitchFamily="65" charset="-120"/>
                <a:ea typeface="標楷體" panose="03000509000000000000" pitchFamily="65" charset="-120"/>
              </a:rPr>
              <a:t>E-Mail</a:t>
            </a:r>
            <a:r>
              <a:rPr lang="zh-TW" altLang="en-US" sz="2000" b="1" dirty="0">
                <a:solidFill>
                  <a:srgbClr val="FF0000"/>
                </a:solidFill>
                <a:latin typeface="標楷體" panose="03000509000000000000" pitchFamily="65" charset="-120"/>
                <a:ea typeface="標楷體" panose="03000509000000000000" pitchFamily="65" charset="-120"/>
              </a:rPr>
              <a:t>通知被約用學生</a:t>
            </a:r>
            <a:r>
              <a:rPr lang="zh-TW" altLang="en-US" sz="2000" b="1" dirty="0">
                <a:solidFill>
                  <a:srgbClr val="002060"/>
                </a:solidFill>
                <a:latin typeface="標楷體" panose="03000509000000000000" pitchFamily="65" charset="-120"/>
                <a:ea typeface="標楷體" panose="03000509000000000000" pitchFamily="65" charset="-120"/>
              </a:rPr>
              <a:t>→學生由</a:t>
            </a:r>
            <a:r>
              <a:rPr lang="en-US" altLang="zh-TW" sz="2000" b="1" dirty="0">
                <a:solidFill>
                  <a:srgbClr val="002060"/>
                </a:solidFill>
                <a:latin typeface="標楷體" panose="03000509000000000000" pitchFamily="65" charset="-120"/>
                <a:ea typeface="標楷體" panose="03000509000000000000" pitchFamily="65" charset="-120"/>
              </a:rPr>
              <a:t>Portal</a:t>
            </a:r>
            <a:r>
              <a:rPr lang="zh-TW" altLang="en-US" sz="2000" b="1" dirty="0">
                <a:solidFill>
                  <a:srgbClr val="002060"/>
                </a:solidFill>
                <a:latin typeface="標楷體" panose="03000509000000000000" pitchFamily="65" charset="-120"/>
                <a:ea typeface="標楷體" panose="03000509000000000000" pitchFamily="65" charset="-120"/>
              </a:rPr>
              <a:t>進入</a:t>
            </a:r>
            <a:r>
              <a:rPr lang="en-US" altLang="zh-TW" sz="2000" b="1" dirty="0">
                <a:solidFill>
                  <a:srgbClr val="002060"/>
                </a:solidFill>
                <a:latin typeface="標楷體" panose="03000509000000000000" pitchFamily="65" charset="-120"/>
                <a:ea typeface="標楷體" panose="03000509000000000000" pitchFamily="65" charset="-120"/>
              </a:rPr>
              <a:t>→</a:t>
            </a:r>
            <a:r>
              <a:rPr lang="en-US" altLang="zh-TW" sz="2000" b="1" dirty="0">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0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000" b="1" dirty="0">
                <a:solidFill>
                  <a:srgbClr val="002060"/>
                </a:solidFill>
                <a:latin typeface="標楷體" panose="03000509000000000000" pitchFamily="65" charset="-120"/>
                <a:ea typeface="標楷體" panose="03000509000000000000" pitchFamily="65" charset="-120"/>
              </a:rPr>
              <a:t>→確認型態或上傳相關文件</a:t>
            </a:r>
          </a:p>
        </p:txBody>
      </p:sp>
      <p:sp>
        <p:nvSpPr>
          <p:cNvPr id="4" name="投影片編號版面配置區 3">
            <a:extLst>
              <a:ext uri="{FF2B5EF4-FFF2-40B4-BE49-F238E27FC236}">
                <a16:creationId xmlns:a16="http://schemas.microsoft.com/office/drawing/2014/main" id="{B659C2A2-38B3-4F08-8F2D-8B08FA871A75}"/>
              </a:ext>
            </a:extLst>
          </p:cNvPr>
          <p:cNvSpPr>
            <a:spLocks noGrp="1"/>
          </p:cNvSpPr>
          <p:nvPr>
            <p:ph type="sldNum" sz="quarter" idx="12"/>
          </p:nvPr>
        </p:nvSpPr>
        <p:spPr/>
        <p:txBody>
          <a:bodyPr/>
          <a:lstStyle/>
          <a:p>
            <a:fld id="{AD43D1CF-0D5E-4884-ABEB-9F5E9EB85714}" type="slidenum">
              <a:rPr lang="zh-TW" altLang="en-US" smtClean="0"/>
              <a:t>5</a:t>
            </a:fld>
            <a:endParaRPr lang="zh-TW" altLang="en-US"/>
          </a:p>
        </p:txBody>
      </p:sp>
      <p:pic>
        <p:nvPicPr>
          <p:cNvPr id="5" name="內容版面配置區 4">
            <a:extLst>
              <a:ext uri="{FF2B5EF4-FFF2-40B4-BE49-F238E27FC236}">
                <a16:creationId xmlns:a16="http://schemas.microsoft.com/office/drawing/2014/main" id="{1B825B2C-F3DF-4121-A95F-F268D75C1B43}"/>
              </a:ext>
            </a:extLst>
          </p:cNvPr>
          <p:cNvPicPr>
            <a:picLocks noGrp="1" noChangeAspect="1"/>
          </p:cNvPicPr>
          <p:nvPr>
            <p:ph idx="1"/>
          </p:nvPr>
        </p:nvPicPr>
        <p:blipFill>
          <a:blip r:embed="rId2"/>
          <a:stretch>
            <a:fillRect/>
          </a:stretch>
        </p:blipFill>
        <p:spPr>
          <a:xfrm>
            <a:off x="838200" y="2061677"/>
            <a:ext cx="10515600" cy="4506684"/>
          </a:xfrm>
          <a:prstGeom prst="rect">
            <a:avLst/>
          </a:prstGeom>
          <a:ln>
            <a:solidFill>
              <a:schemeClr val="tx1"/>
            </a:solidFill>
          </a:ln>
        </p:spPr>
      </p:pic>
      <p:sp>
        <p:nvSpPr>
          <p:cNvPr id="3" name="矩形: 圓角 2">
            <a:extLst>
              <a:ext uri="{FF2B5EF4-FFF2-40B4-BE49-F238E27FC236}">
                <a16:creationId xmlns:a16="http://schemas.microsoft.com/office/drawing/2014/main" id="{D71C8E2A-5E1C-DD62-C283-22A9260ACA85}"/>
              </a:ext>
            </a:extLst>
          </p:cNvPr>
          <p:cNvSpPr/>
          <p:nvPr/>
        </p:nvSpPr>
        <p:spPr>
          <a:xfrm>
            <a:off x="910066" y="2760535"/>
            <a:ext cx="780057" cy="255685"/>
          </a:xfrm>
          <a:prstGeom prst="roundRect">
            <a:avLst/>
          </a:prstGeom>
          <a:noFill/>
          <a:ln>
            <a:solidFill>
              <a:srgbClr val="FF0000"/>
            </a:solidFill>
          </a:ln>
          <a:effectLst>
            <a:glow rad="63500">
              <a:schemeClr val="accent1">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804460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8AFE3AF-41F8-48FA-BA0F-46C068E98153}"/>
              </a:ext>
            </a:extLst>
          </p:cNvPr>
          <p:cNvSpPr>
            <a:spLocks noGrp="1"/>
          </p:cNvSpPr>
          <p:nvPr>
            <p:ph type="title"/>
          </p:nvPr>
        </p:nvSpPr>
        <p:spPr/>
        <p:txBody>
          <a:bodyPr>
            <a:normAutofit/>
          </a:bodyPr>
          <a:lstStyle/>
          <a:p>
            <a:r>
              <a:rPr lang="zh-TW" altLang="en-US" sz="2200" b="1" dirty="0">
                <a:solidFill>
                  <a:srgbClr val="0070C0"/>
                </a:solidFill>
                <a:latin typeface="+mn-ea"/>
              </a:rPr>
              <a:t>學生收到</a:t>
            </a:r>
            <a:r>
              <a:rPr lang="en-US" altLang="zh-TW" sz="2200" b="1" dirty="0">
                <a:solidFill>
                  <a:srgbClr val="0070C0"/>
                </a:solidFill>
                <a:latin typeface="+mn-ea"/>
              </a:rPr>
              <a:t>E-Mail</a:t>
            </a:r>
            <a:r>
              <a:rPr lang="zh-TW" altLang="en-US" sz="2200" b="1" dirty="0">
                <a:solidFill>
                  <a:srgbClr val="0070C0"/>
                </a:solidFill>
                <a:latin typeface="+mn-ea"/>
              </a:rPr>
              <a:t>通知後請至</a:t>
            </a:r>
            <a:r>
              <a:rPr lang="en-US" altLang="zh-TW" sz="2400" b="1" dirty="0">
                <a:solidFill>
                  <a:srgbClr val="002060"/>
                </a:solidFill>
                <a:highlight>
                  <a:srgbClr val="FFFF00"/>
                </a:highlight>
                <a:latin typeface="標楷體" panose="03000509000000000000" pitchFamily="65" charset="-120"/>
                <a:ea typeface="標楷體" panose="03000509000000000000" pitchFamily="65" charset="-120"/>
              </a:rPr>
              <a:t>RD</a:t>
            </a:r>
            <a:r>
              <a:rPr lang="zh-TW" altLang="en-US" sz="2400" b="1" dirty="0">
                <a:solidFill>
                  <a:srgbClr val="002060"/>
                </a:solidFill>
                <a:highlight>
                  <a:srgbClr val="FFFF00"/>
                </a:highlight>
                <a:latin typeface="標楷體" panose="03000509000000000000" pitchFamily="65" charset="-120"/>
                <a:ea typeface="標楷體" panose="03000509000000000000" pitchFamily="65" charset="-120"/>
              </a:rPr>
              <a:t>線上約用審核系統</a:t>
            </a:r>
            <a:r>
              <a:rPr lang="zh-TW" altLang="en-US" sz="2200" b="1" dirty="0">
                <a:solidFill>
                  <a:srgbClr val="0070C0"/>
                </a:solidFill>
                <a:latin typeface="新細明體" panose="02020500000000000000" pitchFamily="18" charset="-120"/>
              </a:rPr>
              <a:t>：</a:t>
            </a:r>
            <a:br>
              <a:rPr lang="en-US" altLang="zh-TW" sz="2200" b="1" dirty="0">
                <a:solidFill>
                  <a:srgbClr val="0070C0"/>
                </a:solidFill>
                <a:latin typeface="新細明體" panose="02020500000000000000" pitchFamily="18" charset="-120"/>
              </a:rPr>
            </a:br>
            <a:br>
              <a:rPr lang="en-US" altLang="zh-TW" sz="2200" b="1" dirty="0">
                <a:solidFill>
                  <a:srgbClr val="0070C0"/>
                </a:solidFill>
                <a:latin typeface="新細明體" panose="02020500000000000000" pitchFamily="18" charset="-120"/>
              </a:rPr>
            </a:br>
            <a:r>
              <a:rPr lang="zh-TW" altLang="en-US" sz="2200" b="1" dirty="0">
                <a:solidFill>
                  <a:srgbClr val="002060"/>
                </a:solidFill>
                <a:latin typeface="標楷體" panose="03000509000000000000" pitchFamily="65" charset="-120"/>
                <a:ea typeface="標楷體" panose="03000509000000000000" pitchFamily="65" charset="-120"/>
              </a:rPr>
              <a:t>學生由</a:t>
            </a:r>
            <a:r>
              <a:rPr lang="en-US" altLang="zh-TW" sz="2200" b="1" dirty="0">
                <a:solidFill>
                  <a:srgbClr val="002060"/>
                </a:solidFill>
                <a:latin typeface="標楷體" panose="03000509000000000000" pitchFamily="65" charset="-120"/>
                <a:ea typeface="標楷體" panose="03000509000000000000" pitchFamily="65" charset="-120"/>
              </a:rPr>
              <a:t>Portal</a:t>
            </a:r>
            <a:r>
              <a:rPr lang="zh-TW" altLang="en-US" sz="2200" b="1" dirty="0">
                <a:solidFill>
                  <a:srgbClr val="002060"/>
                </a:solidFill>
                <a:latin typeface="標楷體" panose="03000509000000000000" pitchFamily="65" charset="-120"/>
                <a:ea typeface="標楷體" panose="03000509000000000000" pitchFamily="65" charset="-120"/>
              </a:rPr>
              <a:t>進入</a:t>
            </a:r>
            <a:r>
              <a:rPr lang="en-US" altLang="zh-TW" sz="2200" b="1" dirty="0">
                <a:solidFill>
                  <a:srgbClr val="002060"/>
                </a:solidFill>
                <a:latin typeface="標楷體" panose="03000509000000000000" pitchFamily="65" charset="-120"/>
                <a:ea typeface="標楷體" panose="03000509000000000000" pitchFamily="65" charset="-120"/>
              </a:rPr>
              <a:t>→RD</a:t>
            </a:r>
            <a:r>
              <a:rPr lang="zh-TW" altLang="en-US" sz="2200" b="1" dirty="0">
                <a:solidFill>
                  <a:srgbClr val="002060"/>
                </a:solidFill>
                <a:latin typeface="標楷體" panose="03000509000000000000" pitchFamily="65" charset="-120"/>
                <a:ea typeface="標楷體" panose="03000509000000000000" pitchFamily="65" charset="-120"/>
              </a:rPr>
              <a:t>線上約用審核系統→確認型態或上傳相關文件</a:t>
            </a:r>
            <a:endParaRPr lang="zh-TW" altLang="en-US" dirty="0"/>
          </a:p>
        </p:txBody>
      </p:sp>
      <p:pic>
        <p:nvPicPr>
          <p:cNvPr id="5" name="內容版面配置區 4">
            <a:extLst>
              <a:ext uri="{FF2B5EF4-FFF2-40B4-BE49-F238E27FC236}">
                <a16:creationId xmlns:a16="http://schemas.microsoft.com/office/drawing/2014/main" id="{997C7CE1-65D6-4E44-8355-22E1A52558AD}"/>
              </a:ext>
            </a:extLst>
          </p:cNvPr>
          <p:cNvPicPr>
            <a:picLocks noGrp="1" noChangeAspect="1"/>
          </p:cNvPicPr>
          <p:nvPr>
            <p:ph idx="1"/>
          </p:nvPr>
        </p:nvPicPr>
        <p:blipFill>
          <a:blip r:embed="rId2"/>
          <a:stretch>
            <a:fillRect/>
          </a:stretch>
        </p:blipFill>
        <p:spPr>
          <a:xfrm>
            <a:off x="1026371" y="1894115"/>
            <a:ext cx="2789849" cy="4590824"/>
          </a:xfrm>
          <a:prstGeom prst="rect">
            <a:avLst/>
          </a:prstGeom>
        </p:spPr>
      </p:pic>
      <p:sp>
        <p:nvSpPr>
          <p:cNvPr id="4" name="投影片編號版面配置區 3">
            <a:extLst>
              <a:ext uri="{FF2B5EF4-FFF2-40B4-BE49-F238E27FC236}">
                <a16:creationId xmlns:a16="http://schemas.microsoft.com/office/drawing/2014/main" id="{4EF33839-AAB3-413D-9C6B-637224E339B6}"/>
              </a:ext>
            </a:extLst>
          </p:cNvPr>
          <p:cNvSpPr>
            <a:spLocks noGrp="1"/>
          </p:cNvSpPr>
          <p:nvPr>
            <p:ph type="sldNum" sz="quarter" idx="12"/>
          </p:nvPr>
        </p:nvSpPr>
        <p:spPr/>
        <p:txBody>
          <a:bodyPr/>
          <a:lstStyle/>
          <a:p>
            <a:fld id="{AD43D1CF-0D5E-4884-ABEB-9F5E9EB85714}" type="slidenum">
              <a:rPr lang="zh-TW" altLang="en-US" smtClean="0"/>
              <a:t>6</a:t>
            </a:fld>
            <a:endParaRPr lang="zh-TW" altLang="en-US"/>
          </a:p>
        </p:txBody>
      </p:sp>
      <p:sp>
        <p:nvSpPr>
          <p:cNvPr id="6" name="矩形 5">
            <a:extLst>
              <a:ext uri="{FF2B5EF4-FFF2-40B4-BE49-F238E27FC236}">
                <a16:creationId xmlns:a16="http://schemas.microsoft.com/office/drawing/2014/main" id="{7921B3DD-C5BC-4D47-B771-0ABE8B48542F}"/>
              </a:ext>
            </a:extLst>
          </p:cNvPr>
          <p:cNvSpPr/>
          <p:nvPr/>
        </p:nvSpPr>
        <p:spPr>
          <a:xfrm>
            <a:off x="1017208" y="5589037"/>
            <a:ext cx="3172240" cy="385259"/>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ln>
                <a:solidFill>
                  <a:srgbClr val="FF0000"/>
                </a:solidFill>
              </a:ln>
              <a:noFill/>
            </a:endParaRPr>
          </a:p>
        </p:txBody>
      </p:sp>
      <p:sp>
        <p:nvSpPr>
          <p:cNvPr id="7" name="矩形 6">
            <a:extLst>
              <a:ext uri="{FF2B5EF4-FFF2-40B4-BE49-F238E27FC236}">
                <a16:creationId xmlns:a16="http://schemas.microsoft.com/office/drawing/2014/main" id="{9899D025-2CB1-498C-BA95-C8D8FFE09E09}"/>
              </a:ext>
            </a:extLst>
          </p:cNvPr>
          <p:cNvSpPr/>
          <p:nvPr/>
        </p:nvSpPr>
        <p:spPr>
          <a:xfrm>
            <a:off x="1017208" y="1894115"/>
            <a:ext cx="9983584" cy="4778582"/>
          </a:xfrm>
          <a:prstGeom prst="rect">
            <a:avLst/>
          </a:prstGeom>
          <a:noFill/>
          <a:ln>
            <a:solidFill>
              <a:schemeClr val="bg2">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文字方塊 8">
            <a:extLst>
              <a:ext uri="{FF2B5EF4-FFF2-40B4-BE49-F238E27FC236}">
                <a16:creationId xmlns:a16="http://schemas.microsoft.com/office/drawing/2014/main" id="{439631CE-57E8-40C7-B3BE-8B1F7E64E662}"/>
              </a:ext>
            </a:extLst>
          </p:cNvPr>
          <p:cNvSpPr txBox="1"/>
          <p:nvPr/>
        </p:nvSpPr>
        <p:spPr>
          <a:xfrm>
            <a:off x="4189448" y="2557172"/>
            <a:ext cx="6158204" cy="1831271"/>
          </a:xfrm>
          <a:prstGeom prst="rect">
            <a:avLst/>
          </a:prstGeom>
          <a:noFill/>
        </p:spPr>
        <p:txBody>
          <a:bodyPr wrap="square" rtlCol="0">
            <a:spAutoFit/>
          </a:bodyPr>
          <a:lstStyle/>
          <a:p>
            <a:r>
              <a:rPr lang="zh-TW" altLang="en-US" sz="2200" b="1" dirty="0">
                <a:solidFill>
                  <a:srgbClr val="002060"/>
                </a:solidFill>
                <a:latin typeface="標楷體" panose="03000509000000000000" pitchFamily="65" charset="-120"/>
                <a:ea typeface="標楷體" panose="03000509000000000000" pitchFamily="65" charset="-120"/>
                <a:cs typeface="+mj-cs"/>
              </a:rPr>
              <a:t>約用相關文件：研發處網頁→兼任助理專區→</a:t>
            </a:r>
            <a:endParaRPr lang="en-US" altLang="zh-TW" sz="2200" b="1" dirty="0">
              <a:solidFill>
                <a:srgbClr val="002060"/>
              </a:solidFill>
              <a:latin typeface="標楷體" panose="03000509000000000000" pitchFamily="65" charset="-120"/>
              <a:ea typeface="標楷體" panose="03000509000000000000" pitchFamily="65" charset="-120"/>
              <a:cs typeface="+mj-cs"/>
            </a:endParaRPr>
          </a:p>
          <a:p>
            <a:r>
              <a:rPr lang="en-US" altLang="zh-TW" sz="2200" b="1" dirty="0">
                <a:solidFill>
                  <a:srgbClr val="002060"/>
                </a:solidFill>
                <a:latin typeface="標楷體" panose="03000509000000000000" pitchFamily="65" charset="-120"/>
                <a:ea typeface="標楷體" panose="03000509000000000000" pitchFamily="65" charset="-120"/>
                <a:cs typeface="+mj-cs"/>
              </a:rPr>
              <a:t>              </a:t>
            </a:r>
            <a:r>
              <a:rPr lang="zh-TW" altLang="en-US" sz="2200" b="1" dirty="0">
                <a:solidFill>
                  <a:srgbClr val="002060"/>
                </a:solidFill>
                <a:latin typeface="標楷體" panose="03000509000000000000" pitchFamily="65" charset="-120"/>
                <a:ea typeface="標楷體" panose="03000509000000000000" pitchFamily="65" charset="-120"/>
                <a:cs typeface="+mj-cs"/>
              </a:rPr>
              <a:t>相關文件</a:t>
            </a:r>
            <a:endParaRPr lang="en-US" altLang="zh-TW" sz="2200" b="1" dirty="0">
              <a:solidFill>
                <a:srgbClr val="002060"/>
              </a:solidFill>
              <a:latin typeface="標楷體" panose="03000509000000000000" pitchFamily="65" charset="-120"/>
              <a:ea typeface="標楷體" panose="03000509000000000000" pitchFamily="65" charset="-120"/>
              <a:cs typeface="+mj-cs"/>
            </a:endParaRPr>
          </a:p>
          <a:p>
            <a:pPr>
              <a:lnSpc>
                <a:spcPts val="1400"/>
              </a:lnSpc>
            </a:pPr>
            <a:endParaRPr lang="en-US" altLang="zh-TW" sz="2200" b="1" dirty="0">
              <a:solidFill>
                <a:srgbClr val="002060"/>
              </a:solidFill>
              <a:latin typeface="標楷體" panose="03000509000000000000" pitchFamily="65" charset="-120"/>
              <a:ea typeface="標楷體" panose="03000509000000000000" pitchFamily="65" charset="-120"/>
              <a:cs typeface="+mj-cs"/>
            </a:endParaRPr>
          </a:p>
          <a:p>
            <a:r>
              <a:rPr lang="zh-TW" altLang="en-US" b="1" dirty="0">
                <a:solidFill>
                  <a:srgbClr val="0070C0"/>
                </a:solidFill>
                <a:latin typeface="新細明體" panose="02020500000000000000" pitchFamily="18" charset="-120"/>
              </a:rPr>
              <a:t>網址</a:t>
            </a:r>
            <a:r>
              <a:rPr lang="zh-TW" altLang="en-US" b="1" dirty="0">
                <a:solidFill>
                  <a:srgbClr val="0070C0"/>
                </a:solidFill>
                <a:latin typeface="新細明體" panose="02020500000000000000" pitchFamily="18" charset="-120"/>
                <a:ea typeface="新細明體" panose="02020500000000000000" pitchFamily="18" charset="-120"/>
              </a:rPr>
              <a:t>：</a:t>
            </a:r>
            <a:r>
              <a:rPr lang="en-US" altLang="zh-TW" b="1" dirty="0">
                <a:solidFill>
                  <a:srgbClr val="0070C0"/>
                </a:solidFill>
                <a:latin typeface="新細明體" panose="02020500000000000000" pitchFamily="18" charset="-120"/>
              </a:rPr>
              <a:t> </a:t>
            </a:r>
            <a:r>
              <a:rPr lang="en-US" altLang="zh-TW" b="1" dirty="0">
                <a:latin typeface="新細明體" panose="02020500000000000000" pitchFamily="18" charset="-120"/>
                <a:hlinkClick r:id="rId3"/>
              </a:rPr>
              <a:t>https://www.yzu.edu.tw/admin/rd/index.php/tw/2016-01-22-08-52-11/2016-01-22-08-52-15</a:t>
            </a:r>
            <a:endParaRPr lang="en-US" altLang="zh-TW" b="1" dirty="0">
              <a:latin typeface="新細明體" panose="02020500000000000000" pitchFamily="18" charset="-120"/>
            </a:endParaRPr>
          </a:p>
          <a:p>
            <a:endParaRPr lang="zh-TW" altLang="en-US" dirty="0"/>
          </a:p>
        </p:txBody>
      </p:sp>
    </p:spTree>
    <p:extLst>
      <p:ext uri="{BB962C8B-B14F-4D97-AF65-F5344CB8AC3E}">
        <p14:creationId xmlns:p14="http://schemas.microsoft.com/office/powerpoint/2010/main" val="18434344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09521C-D7F9-476D-851D-E32DF485B166}"/>
              </a:ext>
            </a:extLst>
          </p:cNvPr>
          <p:cNvSpPr>
            <a:spLocks noGrp="1"/>
          </p:cNvSpPr>
          <p:nvPr>
            <p:ph type="title"/>
          </p:nvPr>
        </p:nvSpPr>
        <p:spPr>
          <a:xfrm>
            <a:off x="838200" y="383297"/>
            <a:ext cx="10515600" cy="1062948"/>
          </a:xfrm>
        </p:spPr>
        <p:txBody>
          <a:bodyPr>
            <a:normAutofit fontScale="90000"/>
          </a:bodyPr>
          <a:lstStyle/>
          <a:p>
            <a:pPr lvl="0" defTabSz="457200">
              <a:lnSpc>
                <a:spcPct val="100000"/>
              </a:lnSpc>
              <a:spcBef>
                <a:spcPts val="0"/>
              </a:spcBef>
            </a:pPr>
            <a:r>
              <a:rPr lang="zh-TW" altLang="en-US" sz="2400" b="1" dirty="0">
                <a:solidFill>
                  <a:srgbClr val="0070C0"/>
                </a:solidFill>
                <a:latin typeface="+mn-ea"/>
                <a:ea typeface="+mn-ea"/>
              </a:rPr>
              <a:t>學生確認型態畫面：</a:t>
            </a:r>
            <a:br>
              <a:rPr lang="en-US" altLang="zh-TW" sz="2400" b="1" dirty="0">
                <a:solidFill>
                  <a:srgbClr val="0070C0"/>
                </a:solidFill>
                <a:latin typeface="+mn-ea"/>
                <a:ea typeface="+mn-ea"/>
              </a:rPr>
            </a:br>
            <a:r>
              <a:rPr lang="zh-TW" altLang="en-US" sz="2000" b="1" dirty="0">
                <a:solidFill>
                  <a:srgbClr val="002060"/>
                </a:solidFill>
                <a:latin typeface="標楷體" panose="03000509000000000000" pitchFamily="65" charset="-120"/>
                <a:ea typeface="標楷體" panose="03000509000000000000" pitchFamily="65" charset="-120"/>
              </a:rPr>
              <a:t>學生由</a:t>
            </a:r>
            <a:r>
              <a:rPr lang="en-US" altLang="zh-TW" sz="2000" b="1" dirty="0">
                <a:solidFill>
                  <a:srgbClr val="002060"/>
                </a:solidFill>
                <a:latin typeface="標楷體" panose="03000509000000000000" pitchFamily="65" charset="-120"/>
                <a:ea typeface="標楷體" panose="03000509000000000000" pitchFamily="65" charset="-120"/>
              </a:rPr>
              <a:t>Portal</a:t>
            </a:r>
            <a:r>
              <a:rPr lang="zh-TW" altLang="en-US" sz="2000" b="1" dirty="0">
                <a:solidFill>
                  <a:srgbClr val="002060"/>
                </a:solidFill>
                <a:latin typeface="標楷體" panose="03000509000000000000" pitchFamily="65" charset="-120"/>
                <a:ea typeface="標楷體" panose="03000509000000000000" pitchFamily="65" charset="-120"/>
              </a:rPr>
              <a:t>進入系統碓認→</a:t>
            </a:r>
            <a:r>
              <a:rPr lang="zh-HK" altLang="zh-TW" sz="2000" b="1" dirty="0">
                <a:solidFill>
                  <a:srgbClr val="002060"/>
                </a:solidFill>
                <a:latin typeface="標楷體" panose="03000509000000000000" pitchFamily="65" charset="-120"/>
                <a:ea typeface="標楷體" panose="03000509000000000000" pitchFamily="65" charset="-120"/>
              </a:rPr>
              <a:t>同一個計畫同一位兼任助理同一</a:t>
            </a:r>
            <a:r>
              <a:rPr lang="zh-TW" altLang="zh-TW" sz="2000" b="1" dirty="0">
                <a:solidFill>
                  <a:srgbClr val="002060"/>
                </a:solidFill>
                <a:latin typeface="標楷體" panose="03000509000000000000" pitchFamily="65" charset="-120"/>
                <a:ea typeface="標楷體" panose="03000509000000000000" pitchFamily="65" charset="-120"/>
              </a:rPr>
              <a:t>型態只要在第一次約用時</a:t>
            </a:r>
            <a:r>
              <a:rPr lang="zh-TW" altLang="en-US" sz="2000" b="1" dirty="0">
                <a:solidFill>
                  <a:srgbClr val="002060"/>
                </a:solidFill>
                <a:latin typeface="標楷體" panose="03000509000000000000" pitchFamily="65" charset="-120"/>
                <a:ea typeface="標楷體" panose="03000509000000000000" pitchFamily="65" charset="-120"/>
              </a:rPr>
              <a:t>確認</a:t>
            </a:r>
            <a:r>
              <a:rPr lang="zh-TW" altLang="zh-TW" sz="2000" b="1" dirty="0">
                <a:solidFill>
                  <a:srgbClr val="002060"/>
                </a:solidFill>
                <a:latin typeface="標楷體" panose="03000509000000000000" pitchFamily="65" charset="-120"/>
                <a:ea typeface="標楷體" panose="03000509000000000000" pitchFamily="65" charset="-120"/>
              </a:rPr>
              <a:t>型態即可。</a:t>
            </a:r>
            <a:br>
              <a:rPr lang="en-US" altLang="zh-TW" sz="2000" b="1" dirty="0">
                <a:solidFill>
                  <a:srgbClr val="002060"/>
                </a:solidFill>
                <a:latin typeface="標楷體" panose="03000509000000000000" pitchFamily="65" charset="-120"/>
                <a:ea typeface="標楷體" panose="03000509000000000000" pitchFamily="65" charset="-120"/>
              </a:rPr>
            </a:br>
            <a:r>
              <a:rPr lang="zh-TW" altLang="en-US" sz="2000" b="1" dirty="0">
                <a:solidFill>
                  <a:srgbClr val="FF0000"/>
                </a:solidFill>
                <a:latin typeface="標楷體" panose="03000509000000000000" pitchFamily="65" charset="-120"/>
                <a:ea typeface="標楷體" panose="03000509000000000000" pitchFamily="65" charset="-120"/>
              </a:rPr>
              <a:t>請同學詳閱內容確認並於□打ˇ</a:t>
            </a:r>
            <a:r>
              <a:rPr lang="zh-TW" altLang="en-US" sz="2000" b="1" dirty="0">
                <a:solidFill>
                  <a:srgbClr val="002060"/>
                </a:solidFill>
                <a:latin typeface="標楷體" panose="03000509000000000000" pitchFamily="65" charset="-120"/>
                <a:ea typeface="標楷體" panose="03000509000000000000" pitchFamily="65" charset="-120"/>
              </a:rPr>
              <a:t>→文件上傳 </a:t>
            </a:r>
            <a:r>
              <a:rPr lang="zh-TW" altLang="zh-TW" sz="2000" b="1" dirty="0">
                <a:solidFill>
                  <a:srgbClr val="002060"/>
                </a:solidFill>
                <a:latin typeface="標楷體" panose="03000509000000000000" pitchFamily="65" charset="-120"/>
                <a:ea typeface="標楷體" panose="03000509000000000000" pitchFamily="65" charset="-120"/>
              </a:rPr>
              <a:t>。</a:t>
            </a:r>
            <a:endParaRPr lang="zh-TW" altLang="en-US" sz="2000" dirty="0"/>
          </a:p>
        </p:txBody>
      </p:sp>
      <p:sp>
        <p:nvSpPr>
          <p:cNvPr id="4" name="投影片編號版面配置區 3">
            <a:extLst>
              <a:ext uri="{FF2B5EF4-FFF2-40B4-BE49-F238E27FC236}">
                <a16:creationId xmlns:a16="http://schemas.microsoft.com/office/drawing/2014/main" id="{224C8DF5-4D62-49A3-92A0-811FFAABE936}"/>
              </a:ext>
            </a:extLst>
          </p:cNvPr>
          <p:cNvSpPr>
            <a:spLocks noGrp="1"/>
          </p:cNvSpPr>
          <p:nvPr>
            <p:ph type="sldNum" sz="quarter" idx="12"/>
          </p:nvPr>
        </p:nvSpPr>
        <p:spPr/>
        <p:txBody>
          <a:bodyPr/>
          <a:lstStyle/>
          <a:p>
            <a:fld id="{AD43D1CF-0D5E-4884-ABEB-9F5E9EB85714}" type="slidenum">
              <a:rPr lang="zh-TW" altLang="en-US" smtClean="0"/>
              <a:t>7</a:t>
            </a:fld>
            <a:endParaRPr lang="zh-TW" altLang="en-US"/>
          </a:p>
        </p:txBody>
      </p:sp>
      <p:pic>
        <p:nvPicPr>
          <p:cNvPr id="8" name="內容版面配置區 7">
            <a:extLst>
              <a:ext uri="{FF2B5EF4-FFF2-40B4-BE49-F238E27FC236}">
                <a16:creationId xmlns:a16="http://schemas.microsoft.com/office/drawing/2014/main" id="{E70C56A3-C831-4798-B529-0D173D247F73}"/>
              </a:ext>
            </a:extLst>
          </p:cNvPr>
          <p:cNvPicPr>
            <a:picLocks noGrp="1" noChangeAspect="1"/>
          </p:cNvPicPr>
          <p:nvPr>
            <p:ph idx="1"/>
          </p:nvPr>
        </p:nvPicPr>
        <p:blipFill>
          <a:blip r:embed="rId2"/>
          <a:stretch>
            <a:fillRect/>
          </a:stretch>
        </p:blipFill>
        <p:spPr>
          <a:xfrm>
            <a:off x="852418" y="1810139"/>
            <a:ext cx="10254698" cy="4674799"/>
          </a:xfrm>
          <a:prstGeom prst="rect">
            <a:avLst/>
          </a:prstGeom>
          <a:ln>
            <a:solidFill>
              <a:schemeClr val="bg2">
                <a:lumMod val="10000"/>
              </a:schemeClr>
            </a:solidFill>
          </a:ln>
        </p:spPr>
      </p:pic>
      <p:sp>
        <p:nvSpPr>
          <p:cNvPr id="3" name="橢圓 2">
            <a:extLst>
              <a:ext uri="{FF2B5EF4-FFF2-40B4-BE49-F238E27FC236}">
                <a16:creationId xmlns:a16="http://schemas.microsoft.com/office/drawing/2014/main" id="{ED8B9E56-EEC6-45F3-9D92-3C5CE9502412}"/>
              </a:ext>
            </a:extLst>
          </p:cNvPr>
          <p:cNvSpPr/>
          <p:nvPr/>
        </p:nvSpPr>
        <p:spPr>
          <a:xfrm>
            <a:off x="2812026" y="5319252"/>
            <a:ext cx="265471" cy="216309"/>
          </a:xfrm>
          <a:prstGeom prst="ellipse">
            <a:avLst/>
          </a:prstGeom>
          <a:noFill/>
          <a:ln>
            <a:solidFill>
              <a:srgbClr val="FF0000"/>
            </a:solidFill>
          </a:ln>
          <a:effectLst>
            <a:glow rad="635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5117515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B5C8CF3-A9D3-498A-A3EF-87FE695F88DB}"/>
              </a:ext>
            </a:extLst>
          </p:cNvPr>
          <p:cNvSpPr>
            <a:spLocks noGrp="1"/>
          </p:cNvSpPr>
          <p:nvPr>
            <p:ph type="title"/>
          </p:nvPr>
        </p:nvSpPr>
        <p:spPr/>
        <p:txBody>
          <a:bodyPr>
            <a:normAutofit/>
          </a:bodyPr>
          <a:lstStyle/>
          <a:p>
            <a:r>
              <a:rPr lang="zh-TW" altLang="en-US" sz="2200" b="1" dirty="0">
                <a:solidFill>
                  <a:srgbClr val="0070C0"/>
                </a:solidFill>
                <a:latin typeface="Calibri" panose="020F0502020204030204"/>
              </a:rPr>
              <a:t>學生上傳約用文件畫面</a:t>
            </a:r>
            <a:r>
              <a:rPr lang="zh-TW" altLang="en-US" sz="2200" b="1" dirty="0">
                <a:solidFill>
                  <a:srgbClr val="0070C0"/>
                </a:solidFill>
                <a:latin typeface="新細明體" panose="02020500000000000000" pitchFamily="18" charset="-120"/>
              </a:rPr>
              <a:t>：</a:t>
            </a:r>
            <a:br>
              <a:rPr lang="en-US" altLang="zh-TW" sz="4800" b="1" dirty="0">
                <a:solidFill>
                  <a:srgbClr val="0070C0"/>
                </a:solidFill>
                <a:latin typeface="新細明體" panose="02020500000000000000" pitchFamily="18" charset="-120"/>
              </a:rPr>
            </a:br>
            <a:r>
              <a:rPr lang="zh-TW" altLang="en-US" sz="2000" b="1" dirty="0">
                <a:solidFill>
                  <a:srgbClr val="002060"/>
                </a:solidFill>
                <a:latin typeface="標楷體" panose="03000509000000000000" pitchFamily="65" charset="-120"/>
                <a:ea typeface="標楷體" panose="03000509000000000000" pitchFamily="65" charset="-120"/>
              </a:rPr>
              <a:t>獎助生</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學習型</a:t>
            </a:r>
            <a:r>
              <a:rPr lang="en-US" altLang="zh-TW" sz="2000" b="1" dirty="0">
                <a:solidFill>
                  <a:srgbClr val="002060"/>
                </a:solidFill>
                <a:latin typeface="標楷體" panose="03000509000000000000" pitchFamily="65" charset="-120"/>
                <a:ea typeface="標楷體" panose="03000509000000000000" pitchFamily="65" charset="-120"/>
              </a:rPr>
              <a:t>)</a:t>
            </a:r>
            <a:r>
              <a:rPr lang="zh-TW" altLang="en-US" sz="2000" b="1" dirty="0">
                <a:solidFill>
                  <a:srgbClr val="002060"/>
                </a:solidFill>
                <a:latin typeface="標楷體" panose="03000509000000000000" pitchFamily="65" charset="-120"/>
                <a:ea typeface="標楷體" panose="03000509000000000000" pitchFamily="65" charset="-120"/>
              </a:rPr>
              <a:t>及勞僱型兼任助理上傳文件請參閱第</a:t>
            </a:r>
            <a:r>
              <a:rPr lang="en-US" altLang="zh-TW" sz="2000" b="1" dirty="0">
                <a:solidFill>
                  <a:srgbClr val="002060"/>
                </a:solidFill>
                <a:latin typeface="標楷體" panose="03000509000000000000" pitchFamily="65" charset="-120"/>
                <a:ea typeface="標楷體" panose="03000509000000000000" pitchFamily="65" charset="-120"/>
              </a:rPr>
              <a:t>2</a:t>
            </a:r>
            <a:r>
              <a:rPr lang="zh-TW" altLang="en-US" sz="2000" b="1" dirty="0">
                <a:solidFill>
                  <a:srgbClr val="002060"/>
                </a:solidFill>
                <a:latin typeface="標楷體" panose="03000509000000000000" pitchFamily="65" charset="-120"/>
                <a:ea typeface="標楷體" panose="03000509000000000000" pitchFamily="65" charset="-120"/>
              </a:rPr>
              <a:t>頁中申請文件→</a:t>
            </a:r>
            <a:r>
              <a:rPr lang="zh-TW" altLang="en-US" sz="2000" b="1" dirty="0">
                <a:solidFill>
                  <a:srgbClr val="FF0000"/>
                </a:solidFill>
                <a:latin typeface="標楷體" panose="03000509000000000000" pitchFamily="65" charset="-120"/>
                <a:ea typeface="標楷體" panose="03000509000000000000" pitchFamily="65" charset="-120"/>
              </a:rPr>
              <a:t>上傳文件</a:t>
            </a:r>
            <a:r>
              <a:rPr lang="zh-TW" altLang="en-US" sz="2000" b="1" dirty="0">
                <a:solidFill>
                  <a:srgbClr val="002060"/>
                </a:solidFill>
                <a:latin typeface="標楷體" panose="03000509000000000000" pitchFamily="65" charset="-120"/>
                <a:ea typeface="標楷體" panose="03000509000000000000" pitchFamily="65" charset="-120"/>
              </a:rPr>
              <a:t>。</a:t>
            </a:r>
            <a:br>
              <a:rPr lang="en-US" altLang="zh-TW" sz="2000" b="1" dirty="0">
                <a:solidFill>
                  <a:srgbClr val="002060"/>
                </a:solidFill>
                <a:latin typeface="標楷體" panose="03000509000000000000" pitchFamily="65" charset="-120"/>
                <a:ea typeface="標楷體" panose="03000509000000000000" pitchFamily="65" charset="-120"/>
              </a:rPr>
            </a:br>
            <a:r>
              <a:rPr lang="zh-TW" altLang="en-US" sz="2000" b="1" dirty="0">
                <a:solidFill>
                  <a:srgbClr val="002060"/>
                </a:solidFill>
                <a:latin typeface="標楷體" panose="03000509000000000000" pitchFamily="65" charset="-120"/>
                <a:ea typeface="標楷體" panose="03000509000000000000" pitchFamily="65" charset="-120"/>
              </a:rPr>
              <a:t>例：勞僱型兼任助理需填寫勞動契約書後掃描成</a:t>
            </a:r>
            <a:r>
              <a:rPr lang="en-US" altLang="zh-TW" sz="2000" b="1" dirty="0">
                <a:solidFill>
                  <a:srgbClr val="002060"/>
                </a:solidFill>
                <a:latin typeface="標楷體" panose="03000509000000000000" pitchFamily="65" charset="-120"/>
                <a:ea typeface="標楷體" panose="03000509000000000000" pitchFamily="65" charset="-120"/>
              </a:rPr>
              <a:t>PDF</a:t>
            </a:r>
            <a:r>
              <a:rPr lang="zh-TW" altLang="en-US" sz="2000" b="1" dirty="0">
                <a:solidFill>
                  <a:srgbClr val="002060"/>
                </a:solidFill>
                <a:latin typeface="標楷體" panose="03000509000000000000" pitchFamily="65" charset="-120"/>
                <a:ea typeface="標楷體" panose="03000509000000000000" pitchFamily="65" charset="-120"/>
              </a:rPr>
              <a:t>檔上檔，紙本自行留存。</a:t>
            </a:r>
            <a:endParaRPr lang="zh-TW" altLang="en-US" sz="2000" dirty="0"/>
          </a:p>
        </p:txBody>
      </p:sp>
      <p:pic>
        <p:nvPicPr>
          <p:cNvPr id="5" name="內容版面配置區 4">
            <a:extLst>
              <a:ext uri="{FF2B5EF4-FFF2-40B4-BE49-F238E27FC236}">
                <a16:creationId xmlns:a16="http://schemas.microsoft.com/office/drawing/2014/main" id="{43236413-3194-4E17-A9EC-6915794A5432}"/>
              </a:ext>
            </a:extLst>
          </p:cNvPr>
          <p:cNvPicPr>
            <a:picLocks noGrp="1" noChangeAspect="1"/>
          </p:cNvPicPr>
          <p:nvPr>
            <p:ph idx="1"/>
          </p:nvPr>
        </p:nvPicPr>
        <p:blipFill>
          <a:blip r:embed="rId2"/>
          <a:stretch>
            <a:fillRect/>
          </a:stretch>
        </p:blipFill>
        <p:spPr>
          <a:xfrm>
            <a:off x="838200" y="1932941"/>
            <a:ext cx="10515600" cy="4627983"/>
          </a:xfrm>
          <a:prstGeom prst="rect">
            <a:avLst/>
          </a:prstGeom>
          <a:ln>
            <a:solidFill>
              <a:schemeClr val="bg2">
                <a:lumMod val="10000"/>
              </a:schemeClr>
            </a:solidFill>
          </a:ln>
        </p:spPr>
      </p:pic>
      <p:sp>
        <p:nvSpPr>
          <p:cNvPr id="4" name="投影片編號版面配置區 3">
            <a:extLst>
              <a:ext uri="{FF2B5EF4-FFF2-40B4-BE49-F238E27FC236}">
                <a16:creationId xmlns:a16="http://schemas.microsoft.com/office/drawing/2014/main" id="{F2F78F3C-6616-4A48-8B98-E8D04C492294}"/>
              </a:ext>
            </a:extLst>
          </p:cNvPr>
          <p:cNvSpPr>
            <a:spLocks noGrp="1"/>
          </p:cNvSpPr>
          <p:nvPr>
            <p:ph type="sldNum" sz="quarter" idx="12"/>
          </p:nvPr>
        </p:nvSpPr>
        <p:spPr/>
        <p:txBody>
          <a:bodyPr/>
          <a:lstStyle/>
          <a:p>
            <a:fld id="{AD43D1CF-0D5E-4884-ABEB-9F5E9EB85714}" type="slidenum">
              <a:rPr lang="zh-TW" altLang="en-US" smtClean="0"/>
              <a:t>8</a:t>
            </a:fld>
            <a:endParaRPr lang="zh-TW" altLang="en-US"/>
          </a:p>
        </p:txBody>
      </p:sp>
      <p:sp>
        <p:nvSpPr>
          <p:cNvPr id="7" name="矩形: 圓角 6">
            <a:extLst>
              <a:ext uri="{FF2B5EF4-FFF2-40B4-BE49-F238E27FC236}">
                <a16:creationId xmlns:a16="http://schemas.microsoft.com/office/drawing/2014/main" id="{714DAEA9-004E-4031-8818-ADFCA9CEE7B7}"/>
              </a:ext>
            </a:extLst>
          </p:cNvPr>
          <p:cNvSpPr/>
          <p:nvPr/>
        </p:nvSpPr>
        <p:spPr>
          <a:xfrm>
            <a:off x="6018245" y="3769566"/>
            <a:ext cx="5010539" cy="257524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ln>
                <a:solidFill>
                  <a:srgbClr val="FF0000"/>
                </a:solidFill>
              </a:ln>
              <a:noFill/>
            </a:endParaRPr>
          </a:p>
        </p:txBody>
      </p:sp>
      <p:pic>
        <p:nvPicPr>
          <p:cNvPr id="3" name="圖片 2">
            <a:extLst>
              <a:ext uri="{FF2B5EF4-FFF2-40B4-BE49-F238E27FC236}">
                <a16:creationId xmlns:a16="http://schemas.microsoft.com/office/drawing/2014/main" id="{726C24BC-5A93-40CA-8BC9-D80F41DFB890}"/>
              </a:ext>
            </a:extLst>
          </p:cNvPr>
          <p:cNvPicPr>
            <a:picLocks noChangeAspect="1"/>
          </p:cNvPicPr>
          <p:nvPr/>
        </p:nvPicPr>
        <p:blipFill>
          <a:blip r:embed="rId3"/>
          <a:stretch>
            <a:fillRect/>
          </a:stretch>
        </p:blipFill>
        <p:spPr>
          <a:xfrm>
            <a:off x="6167532" y="4164090"/>
            <a:ext cx="4760513" cy="1826168"/>
          </a:xfrm>
          <a:prstGeom prst="rect">
            <a:avLst/>
          </a:prstGeom>
        </p:spPr>
      </p:pic>
      <p:sp>
        <p:nvSpPr>
          <p:cNvPr id="6" name="矩形: 圓角 5">
            <a:extLst>
              <a:ext uri="{FF2B5EF4-FFF2-40B4-BE49-F238E27FC236}">
                <a16:creationId xmlns:a16="http://schemas.microsoft.com/office/drawing/2014/main" id="{BB5D8E53-393E-2F72-3AAF-6CE268A8F82C}"/>
              </a:ext>
            </a:extLst>
          </p:cNvPr>
          <p:cNvSpPr/>
          <p:nvPr/>
        </p:nvSpPr>
        <p:spPr>
          <a:xfrm>
            <a:off x="4944694" y="3033554"/>
            <a:ext cx="832061" cy="1438771"/>
          </a:xfrm>
          <a:prstGeom prst="roundRect">
            <a:avLst/>
          </a:prstGeom>
          <a:noFill/>
          <a:ln>
            <a:solidFill>
              <a:srgbClr val="FF0000"/>
            </a:solidFill>
          </a:ln>
          <a:effectLst>
            <a:glow rad="63500">
              <a:schemeClr val="accent4">
                <a:satMod val="175000"/>
                <a:alpha val="40000"/>
              </a:schemeClr>
            </a:glo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971287499"/>
      </p:ext>
    </p:extLst>
  </p:cSld>
  <p:clrMapOvr>
    <a:masterClrMapping/>
  </p:clrMapOvr>
</p:sld>
</file>

<file path=ppt/theme/theme1.xml><?xml version="1.0" encoding="utf-8"?>
<a:theme xmlns:a="http://schemas.openxmlformats.org/drawingml/2006/main" name="Office 佈景主題">
  <a:themeElements>
    <a:clrScheme name="Office 佈景主題">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佈景主題">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佈景主題">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2551</TotalTime>
  <Words>1275</Words>
  <Application>Microsoft Office PowerPoint</Application>
  <PresentationFormat>自訂</PresentationFormat>
  <Paragraphs>93</Paragraphs>
  <Slides>18</Slides>
  <Notes>0</Notes>
  <HiddenSlides>0</HiddenSlides>
  <MMClips>0</MMClips>
  <ScaleCrop>false</ScaleCrop>
  <HeadingPairs>
    <vt:vector size="8" baseType="variant">
      <vt:variant>
        <vt:lpstr>使用字型</vt:lpstr>
      </vt:variant>
      <vt:variant>
        <vt:i4>8</vt:i4>
      </vt:variant>
      <vt:variant>
        <vt:lpstr>佈景主題</vt:lpstr>
      </vt:variant>
      <vt:variant>
        <vt:i4>1</vt:i4>
      </vt:variant>
      <vt:variant>
        <vt:lpstr>內嵌 OLE 伺服程式</vt:lpstr>
      </vt:variant>
      <vt:variant>
        <vt:i4>1</vt:i4>
      </vt:variant>
      <vt:variant>
        <vt:lpstr>投影片標題</vt:lpstr>
      </vt:variant>
      <vt:variant>
        <vt:i4>18</vt:i4>
      </vt:variant>
    </vt:vector>
  </HeadingPairs>
  <TitlesOfParts>
    <vt:vector size="28" baseType="lpstr">
      <vt:lpstr>微軟正黑體</vt:lpstr>
      <vt:lpstr>新細明體</vt:lpstr>
      <vt:lpstr>新細明體</vt:lpstr>
      <vt:lpstr>標楷體</vt:lpstr>
      <vt:lpstr>Arial</vt:lpstr>
      <vt:lpstr>Calibri</vt:lpstr>
      <vt:lpstr>Calibri Light</vt:lpstr>
      <vt:lpstr>Times New Roman</vt:lpstr>
      <vt:lpstr>Office 佈景主題</vt:lpstr>
      <vt:lpstr>Visio.Drawing.15</vt:lpstr>
      <vt:lpstr> </vt:lpstr>
      <vt:lpstr>PowerPoint 簡報</vt:lpstr>
      <vt:lpstr>PowerPoint 簡報</vt:lpstr>
      <vt:lpstr>兼任助理約用畫面：  個人Portal→預算會計系統→預算查詢→點選欲約用申請之計畫→進入約用畫面→點編輯→進入約用申請→填寫約用資料→確認線上申請單(紙本申請將於9月30日退場)</vt:lpstr>
      <vt:lpstr>主持人約用編輯後產生申請單畫面：  主持人完成約用申請編輯→勾選輸出序號→請按下確認產生申請單→E-Mail通知被約用人</vt:lpstr>
      <vt:lpstr>完成約用後學生將會收到E-Mail通知：  主持人完成約用確認產生申請單→系統會自動以E-Mail通知被約用學生→學生由Portal進入→RD線上約用審核系統→確認型態或上傳相關文件</vt:lpstr>
      <vt:lpstr>學生收到E-Mail通知後請至RD線上約用審核系統：  學生由Portal進入→RD線上約用審核系統→確認型態或上傳相關文件</vt:lpstr>
      <vt:lpstr>學生確認型態畫面： 學生由Portal進入系統碓認→同一個計畫同一位兼任助理同一型態只要在第一次約用時確認型態即可。 請同學詳閱內容確認並於□打ˇ→文件上傳 。</vt:lpstr>
      <vt:lpstr>學生上傳約用文件畫面： 獎助生(學習型)及勞僱型兼任助理上傳文件請參閱第2頁中申請文件→上傳文件。 例：勞僱型兼任助理需填寫勞動契約書後掃描成PDF檔上檔，紙本自行留存。</vt:lpstr>
      <vt:lpstr>補件或補充說明畫面： 1.新生開學前請以臨時工(勞保)聘用，若於8月1日前繳交註冊費可於8月1日起聘為兼任助理(請上傳繳費證明) ，未提前註冊者建議於10月1日起聘以免有破月無法支付整月薪資之問題，以利經費管控及核銷作業。 2.學習型助理若未能事前完成約用作業，延遲約用請主持人補充說明事由。 3.學生若無需上傳繳費證明請直接進行審核同意。</vt:lpstr>
      <vt:lpstr>學生審核同意畫面： 獎助生(學習型)及勞僱型兼任助理確認型態、上傳所需文件→選擇簽核意見。 審核同意→系統寄E-Mail通知主持人審核，審核不同意者該項約用不成立。</vt:lpstr>
      <vt:lpstr>約用學生全部確認型態後系統寄E-Mail通知主持人畫面：  同一約用申請單學生全部完成確認→系統會自動以E-Mail通知主持人→主持人由Portal進入→RD線上約用審核系統→進行審核</vt:lpstr>
      <vt:lpstr>主持人審核畫面： 1.約用申請單號所有約用學生皆確認完型態→主持人進入Portal→RD線上約用審核系統進行審核同意→約用申請單送單位主管 2.學習型助理若未能事前完成約用作業，請主持人補充說明事由。</vt:lpstr>
      <vt:lpstr>單位主管審核畫面： 主持人審核同意之約用申請單以E-mail通知單位主管→單位主管進入Portal→RD線上約用審核系統進行審核同意→約用申請單送計畫管理單位(研發處or教務處or終身教育部) →會計室審核同意約用作業完成。</vt:lpstr>
      <vt:lpstr>退件主持人收到畫面：  退件原因為未事前約用需補充說明(只有主持人有權限填寫) 審核單位退件(整張申請單一起退件至主持人)，可單獨退件給需要補件或更正資料的同學。  </vt:lpstr>
      <vt:lpstr>申請單查詢:  RD線上約用審核系統→申請單查詢 主持人及報帳助理可利用申請單查詢功能，了解申請單目前審核狀態。  </vt:lpstr>
      <vt:lpstr>       申請單查詢:  RD線上約用審核系統→申請單查詢→查詢 主持人及報帳助理可了解簽辦過程。  </vt:lpstr>
      <vt:lpstr>  注意事項：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categ</dc:creator>
  <cp:lastModifiedBy>劉怡君</cp:lastModifiedBy>
  <cp:revision>262</cp:revision>
  <cp:lastPrinted>2023-08-15T06:29:39Z</cp:lastPrinted>
  <dcterms:created xsi:type="dcterms:W3CDTF">2022-06-21T13:21:09Z</dcterms:created>
  <dcterms:modified xsi:type="dcterms:W3CDTF">2023-12-01T05:47:29Z</dcterms:modified>
</cp:coreProperties>
</file>